
<file path=[Content_Types].xml><?xml version="1.0" encoding="utf-8"?>
<Types xmlns="http://schemas.openxmlformats.org/package/2006/content-types">
  <Default ContentType="application/xml" Extension="xml"/>
  <Default ContentType="image/jpeg" Extension="jpeg"/>
  <Default ContentType="image/png" Extension="png"/>
  <Default ContentType="image/jpeg" Extension="jpg"/>
  <Default ContentType="image/x-emf" Extension="emf"/>
  <Default ContentType="image/gif" Extension="gif"/>
  <Default ContentType="application/octet-stream" Extension="svg"/>
  <Default ContentType="application/vnd.openxmlformats-officedocument.presentationml.printerSettings" Extension="bin"/>
  <Default ContentType="application/vnd.openxmlformats-package.relationships+xml" Extension="rels"/>
  <Override ContentType="application/vnd.openxmlformats-officedocument.presentationml.presentation.main+xml" PartName="/ppt/presentation.xml"/>
  <Override ContentType="application/vnd.openxmlformats-officedocument.presentationml.slideMaster+xml" PartName="/ppt/slideMasters/slideMaster1.xml"/>
  <Override ContentType="application/vnd.openxmlformats-officedocument.presentationml.notesMaster+xml" PartName="/ppt/notesMasters/notesMaster1.xml"/>
  <Override ContentType="application/vnd.openxmlformats-officedocument.presentationml.presProps+xml" PartName="/ppt/presProps.xml"/>
  <Override ContentType="application/vnd.openxmlformats-officedocument.presentationml.viewProps+xml" PartName="/ppt/viewProps.xml"/>
  <Override ContentType="application/vnd.openxmlformats-officedocument.presentationml.tableStyles+xml" PartName="/ppt/tableStyles.xml"/>
  <Override ContentType="application/vnd.openxmlformats-package.core-properties+xml" PartName="/docProps/core.xml"/>
  <Override ContentType="application/vnd.openxmlformats-officedocument.extended-properties+xml" PartName="/docProps/app.xml"/>
  <Override ContentType="application/vnd.openxmlformats-officedocument.theme+xml" PartName="/ppt/theme/noteTheme.xml"/>
  <Override ContentType="application/vnd.openxmlformats-officedocument.theme+xml" PartName="/ppt/theme/slideTheme.xml"/>
  <Override ContentType="application/vnd.openxmlformats-officedocument.presentationml.slideLayout+xml" PartName="/ppt/slideLayouts/slideLayout1.xml"/>
  <Override ContentType="application/vnd.openxmlformats-officedocument.presentationml.slide+xml" PartName="/ppt/slides/slide1.xml"/>
  <Override ContentType="application/vnd.openxmlformats-officedocument.presentationml.slideLayout+xml" PartName="/ppt/slideLayouts/slideLayout2.xml"/>
  <Override ContentType="application/vnd.openxmlformats-officedocument.presentationml.slide+xml" PartName="/ppt/slides/slide2.xml"/>
  <Override ContentType="application/vnd.openxmlformats-officedocument.presentationml.slideLayout+xml" PartName="/ppt/slideLayouts/slideLayout3.xml"/>
  <Override ContentType="application/vnd.openxmlformats-officedocument.presentationml.slide+xml" PartName="/ppt/slides/slide3.xml"/>
  <Override ContentType="application/vnd.openxmlformats-officedocument.presentationml.slideLayout+xml" PartName="/ppt/slideLayouts/slideLayout4.xml"/>
  <Override ContentType="application/vnd.openxmlformats-officedocument.presentationml.slide+xml" PartName="/ppt/slides/slide4.xml"/>
  <Override ContentType="application/vnd.openxmlformats-officedocument.presentationml.slideLayout+xml" PartName="/ppt/slideLayouts/slideLayout5.xml"/>
  <Override ContentType="application/vnd.openxmlformats-officedocument.presentationml.slide+xml" PartName="/ppt/slides/slide5.xml"/>
  <Override ContentType="application/vnd.openxmlformats-officedocument.presentationml.slideLayout+xml" PartName="/ppt/slideLayouts/slideLayout6.xml"/>
  <Override ContentType="application/vnd.openxmlformats-officedocument.presentationml.slide+xml" PartName="/ppt/slides/slide6.xml"/>
  <Override ContentType="application/vnd.openxmlformats-officedocument.presentationml.slideLayout+xml" PartName="/ppt/slideLayouts/slideLayout7.xml"/>
  <Override ContentType="application/vnd.openxmlformats-officedocument.presentationml.slide+xml" PartName="/ppt/slides/slide7.xml"/>
  <Override ContentType="application/vnd.openxmlformats-officedocument.presentationml.slideLayout+xml" PartName="/ppt/slideLayouts/slideLayout8.xml"/>
  <Override ContentType="application/vnd.openxmlformats-officedocument.presentationml.slide+xml" PartName="/ppt/slides/slide8.xml"/>
  <Override ContentType="application/vnd.openxmlformats-officedocument.presentationml.slideLayout+xml" PartName="/ppt/slideLayouts/slideLayout9.xml"/>
  <Override ContentType="application/vnd.openxmlformats-officedocument.presentationml.slide+xml" PartName="/ppt/slides/slide9.xml"/>
  <Override ContentType="application/vnd.openxmlformats-officedocument.presentationml.slideLayout+xml" PartName="/ppt/slideLayouts/slideLayout10.xml"/>
  <Override ContentType="application/vnd.openxmlformats-officedocument.presentationml.slide+xml" PartName="/ppt/slides/slide10.xml"/>
  <Override ContentType="application/vnd.openxmlformats-officedocument.presentationml.slideLayout+xml" PartName="/ppt/slideLayouts/slideLayout11.xml"/>
  <Override ContentType="application/vnd.openxmlformats-officedocument.presentationml.slide+xml" PartName="/ppt/slides/slide11.xml"/>
  <Override ContentType="application/vnd.openxmlformats-officedocument.presentationml.slideLayout+xml" PartName="/ppt/slideLayouts/slideLayout12.xml"/>
  <Override ContentType="application/vnd.openxmlformats-officedocument.presentationml.slide+xml" PartName="/ppt/slides/slide12.xml"/>
  <Override ContentType="application/vnd.openxmlformats-officedocument.presentationml.slideLayout+xml" PartName="/ppt/slideLayouts/slideLayout13.xml"/>
  <Override ContentType="application/vnd.openxmlformats-officedocument.presentationml.slide+xml" PartName="/ppt/slides/slide13.xml"/>
  <Override ContentType="application/vnd.openxmlformats-officedocument.presentationml.slideLayout+xml" PartName="/ppt/slideLayouts/slideLayout14.xml"/>
  <Override ContentType="application/vnd.openxmlformats-officedocument.presentationml.slide+xml" PartName="/ppt/slides/slide14.xml"/>
  <Override ContentType="application/vnd.openxmlformats-officedocument.presentationml.slideLayout+xml" PartName="/ppt/slideLayouts/slideLayout15.xml"/>
  <Override ContentType="application/vnd.openxmlformats-officedocument.presentationml.slide+xml" PartName="/ppt/slides/slide15.xml"/>
  <Override ContentType="application/vnd.openxmlformats-officedocument.presentationml.slideLayout+xml" PartName="/ppt/slideLayouts/slideLayout16.xml"/>
  <Override ContentType="application/vnd.openxmlformats-officedocument.presentationml.slide+xml" PartName="/ppt/slides/slide16.xml"/>
  <Override ContentType="application/vnd.openxmlformats-officedocument.presentationml.slideLayout+xml" PartName="/ppt/slideLayouts/slideLayout17.xml"/>
  <Override ContentType="application/vnd.openxmlformats-officedocument.presentationml.slide+xml" PartName="/ppt/slides/slide17.xml"/>
  <Override ContentType="application/vnd.openxmlformats-officedocument.presentationml.slideLayout+xml" PartName="/ppt/slideLayouts/slideLayout18.xml"/>
  <Override ContentType="application/vnd.openxmlformats-officedocument.presentationml.slide+xml" PartName="/ppt/slides/slide18.xml"/>
  <Override ContentType="application/vnd.openxmlformats-officedocument.presentationml.slideLayout+xml" PartName="/ppt/slideLayouts/slideLayout19.xml"/>
  <Override ContentType="application/vnd.openxmlformats-officedocument.presentationml.slide+xml" PartName="/ppt/slides/slide19.xml"/>
  <Override ContentType="application/vnd.openxmlformats-officedocument.presentationml.slideLayout+xml" PartName="/ppt/slideLayouts/slideLayout20.xml"/>
  <Override ContentType="application/vnd.openxmlformats-officedocument.presentationml.slide+xml" PartName="/ppt/slides/slide20.xml"/>
  <Override ContentType="application/vnd.openxmlformats-officedocument.presentationml.slideLayout+xml" PartName="/ppt/slideLayouts/slideLayout21.xml"/>
  <Override ContentType="application/vnd.openxmlformats-officedocument.presentationml.slide+xml" PartName="/ppt/slides/slide21.xml"/>
  <Override ContentType="application/vnd.openxmlformats-officedocument.presentationml.slideLayout+xml" PartName="/ppt/slideLayouts/slideLayout22.xml"/>
  <Override ContentType="application/vnd.openxmlformats-officedocument.presentationml.slide+xml" PartName="/ppt/slides/slide22.xml"/>
  <Override ContentType="application/vnd.openxmlformats-officedocument.presentationml.slideLayout+xml" PartName="/ppt/slideLayouts/slideLayout23.xml"/>
  <Override ContentType="application/vnd.openxmlformats-officedocument.presentationml.slide+xml" PartName="/ppt/slides/slide23.xml"/>
  <Override ContentType="application/vnd.openxmlformats-officedocument.presentationml.slideLayout+xml" PartName="/ppt/slideLayouts/slideLayout24.xml"/>
  <Override ContentType="application/vnd.openxmlformats-officedocument.presentationml.slide+xml" PartName="/ppt/slides/slide24.xml"/>
  <Override ContentType="application/vnd.openxmlformats-officedocument.presentationml.slideLayout+xml" PartName="/ppt/slideLayouts/slideLayout25.xml"/>
  <Override ContentType="application/vnd.openxmlformats-officedocument.presentationml.slide+xml" PartName="/ppt/slides/slide25.xml"/>
  <Override ContentType="application/vnd.openxmlformats-officedocument.presentationml.slideLayout+xml" PartName="/ppt/slideLayouts/slideLayout26.xml"/>
  <Override ContentType="application/vnd.openxmlformats-officedocument.presentationml.slide+xml" PartName="/ppt/slides/slide26.xml"/>
  <Override ContentType="application/vnd.openxmlformats-officedocument.presentationml.slideLayout+xml" PartName="/ppt/slideLayouts/slideLayout27.xml"/>
  <Override ContentType="application/vnd.openxmlformats-officedocument.presentationml.slide+xml" PartName="/ppt/slides/slide27.xml"/>
  <Override ContentType="application/vnd.openxmlformats-officedocument.presentationml.slideLayout+xml" PartName="/ppt/slideLayouts/slideLayout28.xml"/>
  <Override ContentType="application/vnd.openxmlformats-officedocument.presentationml.slide+xml" PartName="/ppt/slides/slide28.xml"/>
  <Override ContentType="application/vnd.openxmlformats-officedocument.presentationml.slideLayout+xml" PartName="/ppt/slideLayouts/slideLayout29.xml"/>
  <Override ContentType="application/vnd.openxmlformats-officedocument.presentationml.slide+xml" PartName="/ppt/slides/slide29.xml"/>
  <Override ContentType="application/vnd.openxmlformats-officedocument.presentationml.slideLayout+xml" PartName="/ppt/slideLayouts/slideLayout30.xml"/>
  <Override ContentType="application/vnd.openxmlformats-officedocument.presentationml.slide+xml" PartName="/ppt/slides/slide30.xml"/>
  <Override ContentType="application/vnd.openxmlformats-officedocument.presentationml.slideLayout+xml" PartName="/ppt/slideLayouts/slideLayout31.xml"/>
  <Override ContentType="application/vnd.openxmlformats-officedocument.presentationml.slide+xml" PartName="/ppt/slides/slide31.xml"/>
  <Override ContentType="application/vnd.openxmlformats-officedocument.presentationml.slideLayout+xml" PartName="/ppt/slideLayouts/slideLayout32.xml"/>
  <Override ContentType="application/vnd.openxmlformats-officedocument.presentationml.slide+xml" PartName="/ppt/slides/slide32.xml"/>
  <Override ContentType="application/vnd.openxmlformats-officedocument.presentationml.slideLayout+xml" PartName="/ppt/slideLayouts/slideLayout33.xml"/>
  <Override ContentType="application/vnd.openxmlformats-officedocument.presentationml.slide+xml" PartName="/ppt/slides/slide33.xml"/>
  <Override ContentType="application/vnd.openxmlformats-officedocument.presentationml.slideLayout+xml" PartName="/ppt/slideLayouts/slideLayout34.xml"/>
  <Override ContentType="application/vnd.openxmlformats-officedocument.presentationml.slide+xml" PartName="/ppt/slides/slide34.xml"/>
  <Override ContentType="application/vnd.openxmlformats-officedocument.presentationml.slideLayout+xml" PartName="/ppt/slideLayouts/slideLayout35.xml"/>
  <Override ContentType="application/vnd.openxmlformats-officedocument.presentationml.slide+xml" PartName="/ppt/slides/slide35.xml"/>
  <Override ContentType="application/vnd.openxmlformats-officedocument.presentationml.slideLayout+xml" PartName="/ppt/slideLayouts/slideLayout36.xml"/>
  <Override ContentType="application/vnd.openxmlformats-officedocument.presentationml.slide+xml" PartName="/ppt/slides/slide36.xml"/>
  <Override ContentType="application/vnd.openxmlformats-officedocument.presentationml.slideLayout+xml" PartName="/ppt/slideLayouts/slideLayout37.xml"/>
  <Override ContentType="application/vnd.openxmlformats-officedocument.presentationml.slide+xml" PartName="/ppt/slides/slide37.xml"/>
  <Override ContentType="application/vnd.openxmlformats-officedocument.presentationml.slideLayout+xml" PartName="/ppt/slideLayouts/slideLayout38.xml"/>
  <Override ContentType="application/vnd.openxmlformats-officedocument.presentationml.slide+xml" PartName="/ppt/slides/slide38.xml"/>
  <Override ContentType="application/vnd.openxmlformats-officedocument.presentationml.slideLayout+xml" PartName="/ppt/slideLayouts/slideLayout39.xml"/>
  <Override ContentType="application/vnd.openxmlformats-officedocument.presentationml.slide+xml" PartName="/ppt/slides/slide39.xml"/>
  <Override ContentType="application/vnd.openxmlformats-officedocument.presentationml.slideLayout+xml" PartName="/ppt/slideLayouts/slideLayout40.xml"/>
  <Override ContentType="application/vnd.openxmlformats-officedocument.presentationml.slide+xml" PartName="/ppt/slides/slide40.xml"/>
  <Override ContentType="application/vnd.openxmlformats-officedocument.presentationml.slideLayout+xml" PartName="/ppt/slideLayouts/slideLayout41.xml"/>
  <Override ContentType="application/vnd.openxmlformats-officedocument.presentationml.slide+xml" PartName="/ppt/slides/slide41.xml"/>
  <Override ContentType="application/vnd.openxmlformats-officedocument.presentationml.slideLayout+xml" PartName="/ppt/slideLayouts/slideLayout42.xml"/>
  <Override ContentType="application/vnd.openxmlformats-officedocument.presentationml.slide+xml" PartName="/ppt/slides/slide42.xml"/>
  <Override ContentType="application/vnd.openxmlformats-officedocument.presentationml.slideLayout+xml" PartName="/ppt/slideLayouts/slideLayout43.xml"/>
  <Override ContentType="application/vnd.openxmlformats-officedocument.presentationml.slide+xml" PartName="/ppt/slides/slide43.xml"/>
  <Override ContentType="application/vnd.openxmlformats-officedocument.presentationml.slideLayout+xml" PartName="/ppt/slideLayouts/slideLayout44.xml"/>
  <Override ContentType="application/vnd.openxmlformats-officedocument.presentationml.slide+xml" PartName="/ppt/slides/slide44.xml"/>
  <Override ContentType="application/vnd.openxmlformats-officedocument.presentationml.slideLayout+xml" PartName="/ppt/slideLayouts/slideLayout45.xml"/>
  <Override ContentType="application/vnd.openxmlformats-officedocument.presentationml.slide+xml" PartName="/ppt/slides/slide45.xml"/>
  <Override ContentType="application/vnd.openxmlformats-officedocument.presentationml.slideLayout+xml" PartName="/ppt/slideLayouts/slideLayout46.xml"/>
  <Override ContentType="application/vnd.openxmlformats-officedocument.presentationml.slide+xml" PartName="/ppt/slides/slide46.xml"/>
  <Override ContentType="application/vnd.openxmlformats-officedocument.presentationml.slideLayout+xml" PartName="/ppt/slideLayouts/slideLayout47.xml"/>
  <Override ContentType="application/vnd.openxmlformats-officedocument.presentationml.slide+xml" PartName="/ppt/slides/slide47.xml"/>
  <Override ContentType="application/vnd.openxmlformats-officedocument.presentationml.slideLayout+xml" PartName="/ppt/slideLayouts/slideLayout48.xml"/>
  <Override ContentType="application/vnd.openxmlformats-officedocument.presentationml.slide+xml" PartName="/ppt/slides/slide48.xml"/>
  <Override ContentType="application/vnd.openxmlformats-officedocument.presentationml.slideLayout+xml" PartName="/ppt/slideLayouts/slideLayout49.xml"/>
  <Override ContentType="application/vnd.openxmlformats-officedocument.presentationml.slide+xml" PartName="/ppt/slides/slide49.xml"/>
  <Override ContentType="application/vnd.openxmlformats-officedocument.presentationml.slideLayout+xml" PartName="/ppt/slideLayouts/slideLayout50.xml"/>
  <Override ContentType="application/vnd.openxmlformats-officedocument.presentationml.slide+xml" PartName="/ppt/slides/slide50.xml"/>
  <Override ContentType="application/vnd.openxmlformats-officedocument.presentationml.slideLayout+xml" PartName="/ppt/slideLayouts/slideLayout51.xml"/>
  <Override ContentType="application/vnd.openxmlformats-officedocument.presentationml.slide+xml" PartName="/ppt/slides/slide51.xml"/>
  <Override ContentType="application/vnd.openxmlformats-officedocument.presentationml.slideLayout+xml" PartName="/ppt/slideLayouts/slideLayout52.xml"/>
  <Override ContentType="application/vnd.openxmlformats-officedocument.presentationml.slide+xml" PartName="/ppt/slides/slide52.xml"/>
  <Override ContentType="application/vnd.openxmlformats-officedocument.presentationml.slideLayout+xml" PartName="/ppt/slideLayouts/slideLayout53.xml"/>
  <Override ContentType="application/vnd.openxmlformats-officedocument.presentationml.slide+xml" PartName="/ppt/slides/slide53.xml"/>
  <Override ContentType="application/vnd.openxmlformats-officedocument.presentationml.slideLayout+xml" PartName="/ppt/slideLayouts/slideLayout54.xml"/>
  <Override ContentType="application/vnd.openxmlformats-officedocument.presentationml.slide+xml" PartName="/ppt/slides/slide54.xml"/>
  <Override ContentType="application/vnd.openxmlformats-officedocument.presentationml.slideLayout+xml" PartName="/ppt/slideLayouts/slideLayout55.xml"/>
  <Override ContentType="application/vnd.openxmlformats-officedocument.presentationml.slide+xml" PartName="/ppt/slides/slide55.xml"/>
  <Override ContentType="application/vnd.openxmlformats-officedocument.presentationml.slideLayout+xml" PartName="/ppt/slideLayouts/slideLayout56.xml"/>
  <Override ContentType="application/vnd.openxmlformats-officedocument.presentationml.slide+xml" PartName="/ppt/slides/slide56.xml"/>
  <Override ContentType="application/vnd.openxmlformats-officedocument.presentationml.slideLayout+xml" PartName="/ppt/slideLayouts/slideLayout57.xml"/>
  <Override ContentType="application/vnd.openxmlformats-officedocument.presentationml.slide+xml" PartName="/ppt/slides/slide57.xml"/>
  <Override ContentType="application/vnd.openxmlformats-officedocument.presentationml.slideLayout+xml" PartName="/ppt/slideLayouts/slideLayout58.xml"/>
  <Override ContentType="application/vnd.openxmlformats-officedocument.presentationml.slide+xml" PartName="/ppt/slides/slide58.xml"/>
  <Override ContentType="application/vnd.openxmlformats-officedocument.presentationml.slideLayout+xml" PartName="/ppt/slideLayouts/slideLayout59.xml"/>
  <Override ContentType="application/vnd.openxmlformats-officedocument.presentationml.slide+xml" PartName="/ppt/slides/slide59.xml"/>
  <Override ContentType="application/vnd.openxmlformats-officedocument.presentationml.slideLayout+xml" PartName="/ppt/slideLayouts/slideLayout60.xml"/>
  <Override ContentType="application/vnd.openxmlformats-officedocument.presentationml.slide+xml" PartName="/ppt/slides/slide60.xml"/>
  <Override ContentType="application/vnd.openxmlformats-officedocument.presentationml.slideLayout+xml" PartName="/ppt/slideLayouts/slideLayout61.xml"/>
  <Override ContentType="application/vnd.openxmlformats-officedocument.presentationml.slide+xml" PartName="/ppt/slides/slide61.xml"/>
  <Override ContentType="application/vnd.openxmlformats-officedocument.presentationml.slideLayout+xml" PartName="/ppt/slideLayouts/slideLayout62.xml"/>
  <Override ContentType="application/vnd.openxmlformats-officedocument.presentationml.slide+xml" PartName="/ppt/slides/slide62.xml"/>
  <Override ContentType="application/vnd.openxmlformats-officedocument.presentationml.slideLayout+xml" PartName="/ppt/slideLayouts/slideLayout63.xml"/>
  <Override ContentType="application/vnd.openxmlformats-officedocument.presentationml.slide+xml" PartName="/ppt/slides/slide63.xml"/>
  <Override ContentType="application/vnd.openxmlformats-officedocument.presentationml.slideLayout+xml" PartName="/ppt/slideLayouts/slideLayout64.xml"/>
  <Override ContentType="application/vnd.openxmlformats-officedocument.presentationml.slide+xml" PartName="/ppt/slides/slide64.xml"/>
  <Override ContentType="application/vnd.openxmlformats-officedocument.presentationml.slideLayout+xml" PartName="/ppt/slideLayouts/slideLayout65.xml"/>
  <Override ContentType="application/vnd.openxmlformats-officedocument.presentationml.slide+xml" PartName="/ppt/slides/slide65.xml"/>
  <Override ContentType="application/vnd.openxmlformats-officedocument.presentationml.slideLayout+xml" PartName="/ppt/slideLayouts/slideLayout66.xml"/>
  <Override ContentType="application/vnd.openxmlformats-officedocument.presentationml.slide+xml" PartName="/ppt/slides/slide66.xml"/>
  <Override ContentType="application/vnd.openxmlformats-officedocument.presentationml.slideLayout+xml" PartName="/ppt/slideLayouts/slideLayout67.xml"/>
  <Override ContentType="application/vnd.openxmlformats-officedocument.presentationml.slide+xml" PartName="/ppt/slides/slide67.xml"/>
  <Override ContentType="application/vnd.openxmlformats-officedocument.presentationml.slideLayout+xml" PartName="/ppt/slideLayouts/slideLayout68.xml"/>
  <Override ContentType="application/vnd.openxmlformats-officedocument.presentationml.slide+xml" PartName="/ppt/slides/slide68.xml"/>
  <Override ContentType="application/vnd.openxmlformats-officedocument.presentationml.slideLayout+xml" PartName="/ppt/slideLayouts/slideLayout69.xml"/>
  <Override ContentType="application/vnd.openxmlformats-officedocument.presentationml.slide+xml" PartName="/ppt/slides/slide69.xml"/>
  <Override ContentType="application/vnd.openxmlformats-officedocument.presentationml.slideLayout+xml" PartName="/ppt/slideLayouts/slideLayout70.xml"/>
  <Override ContentType="application/vnd.openxmlformats-officedocument.presentationml.slide+xml" PartName="/ppt/slides/slide70.xml"/>
  <Override ContentType="application/vnd.openxmlformats-officedocument.presentationml.slideLayout+xml" PartName="/ppt/slideLayouts/slideLayout71.xml"/>
  <Override ContentType="application/vnd.openxmlformats-officedocument.presentationml.slide+xml" PartName="/ppt/slides/slide71.xml"/>
  <Override ContentType="application/vnd.openxmlformats-officedocument.presentationml.slideLayout+xml" PartName="/ppt/slideLayouts/slideLayout72.xml"/>
  <Override ContentType="application/vnd.openxmlformats-officedocument.presentationml.slide+xml" PartName="/ppt/slides/slide72.xml"/>
  <Override ContentType="application/vnd.openxmlformats-officedocument.presentationml.slideLayout+xml" PartName="/ppt/slideLayouts/slideLayout73.xml"/>
  <Override ContentType="application/vnd.openxmlformats-officedocument.presentationml.slide+xml" PartName="/ppt/slides/slide73.xml"/>
  <Override ContentType="application/vnd.openxmlformats-officedocument.presentationml.slideLayout+xml" PartName="/ppt/slideLayouts/slideLayout74.xml"/>
  <Override ContentType="application/vnd.openxmlformats-officedocument.presentationml.slide+xml" PartName="/ppt/slides/slide74.xml"/>
  <Override ContentType="application/vnd.openxmlformats-officedocument.presentationml.slideLayout+xml" PartName="/ppt/slideLayouts/slideLayout75.xml"/>
  <Override ContentType="application/vnd.openxmlformats-officedocument.presentationml.slide+xml" PartName="/ppt/slides/slide75.xml"/>
  <Override ContentType="application/vnd.openxmlformats-officedocument.presentationml.slideLayout+xml" PartName="/ppt/slideLayouts/slideLayout76.xml"/>
  <Override ContentType="application/vnd.openxmlformats-officedocument.presentationml.slide+xml" PartName="/ppt/slides/slide76.xml"/>
  <Override ContentType="application/vnd.openxmlformats-officedocument.presentationml.slideLayout+xml" PartName="/ppt/slideLayouts/slideLayout77.xml"/>
  <Override ContentType="application/vnd.openxmlformats-officedocument.presentationml.slide+xml" PartName="/ppt/slides/slide77.xml"/>
  <Override ContentType="application/vnd.openxmlformats-officedocument.presentationml.slideLayout+xml" PartName="/ppt/slideLayouts/slideLayout78.xml"/>
  <Override ContentType="application/vnd.openxmlformats-officedocument.presentationml.slide+xml" PartName="/ppt/slides/slide78.xml"/>
  <Override ContentType="application/vnd.openxmlformats-officedocument.presentationml.slideLayout+xml" PartName="/ppt/slideLayouts/slideLayout79.xml"/>
  <Override ContentType="application/vnd.openxmlformats-officedocument.presentationml.slide+xml" PartName="/ppt/slides/slide79.xml"/>
  <Override ContentType="application/vnd.openxmlformats-officedocument.presentationml.slideLayout+xml" PartName="/ppt/slideLayouts/slideLayout80.xml"/>
  <Override ContentType="application/vnd.openxmlformats-officedocument.presentationml.slide+xml" PartName="/ppt/slides/slide80.xml"/>
  <Override ContentType="application/vnd.openxmlformats-officedocument.presentationml.slideLayout+xml" PartName="/ppt/slideLayouts/slideLayout81.xml"/>
  <Override ContentType="application/vnd.openxmlformats-officedocument.presentationml.slide+xml" PartName="/ppt/slides/slide81.xml"/>
  <Override ContentType="application/vnd.openxmlformats-officedocument.presentationml.slideLayout+xml" PartName="/ppt/slideLayouts/slideLayout82.xml"/>
  <Override ContentType="application/vnd.openxmlformats-officedocument.presentationml.slide+xml" PartName="/ppt/slides/slide82.xml"/>
  <Override ContentType="application/vnd.openxmlformats-officedocument.presentationml.slideLayout+xml" PartName="/ppt/slideLayouts/slideLayout83.xml"/>
  <Override ContentType="application/vnd.openxmlformats-officedocument.presentationml.slide+xml" PartName="/ppt/slides/slide83.xml"/>
  <Override ContentType="application/vnd.openxmlformats-officedocument.presentationml.slideLayout+xml" PartName="/ppt/slideLayouts/slideLayout84.xml"/>
  <Override ContentType="application/vnd.openxmlformats-officedocument.presentationml.slide+xml" PartName="/ppt/slides/slide84.xml"/>
  <Override ContentType="application/vnd.openxmlformats-officedocument.presentationml.slideLayout+xml" PartName="/ppt/slideLayouts/slideLayout85.xml"/>
  <Override ContentType="application/vnd.openxmlformats-officedocument.presentationml.slide+xml" PartName="/ppt/slides/slide85.xml"/>
  <Override ContentType="application/vnd.openxmlformats-officedocument.presentationml.slideLayout+xml" PartName="/ppt/slideLayouts/slideLayout86.xml"/>
  <Override ContentType="application/vnd.openxmlformats-officedocument.presentationml.slide+xml" PartName="/ppt/slides/slide86.xml"/>
  <Override ContentType="application/vnd.openxmlformats-officedocument.presentationml.slideLayout+xml" PartName="/ppt/slideLayouts/slideLayout87.xml"/>
  <Override ContentType="application/vnd.openxmlformats-officedocument.presentationml.slide+xml" PartName="/ppt/slides/slide87.xml"/>
  <Override ContentType="application/vnd.openxmlformats-officedocument.presentationml.slideLayout+xml" PartName="/ppt/slideLayouts/slideLayout88.xml"/>
  <Override ContentType="application/vnd.openxmlformats-officedocument.presentationml.slide+xml" PartName="/ppt/slides/slide88.xml"/>
  <Override ContentType="application/vnd.openxmlformats-officedocument.presentationml.slideLayout+xml" PartName="/ppt/slideLayouts/slideLayout89.xml"/>
  <Override ContentType="application/vnd.openxmlformats-officedocument.presentationml.slide+xml" PartName="/ppt/slides/slide89.xml"/>
  <Override ContentType="application/vnd.openxmlformats-officedocument.presentationml.slideLayout+xml" PartName="/ppt/slideLayouts/slideLayout90.xml"/>
  <Override ContentType="application/vnd.openxmlformats-officedocument.presentationml.slide+xml" PartName="/ppt/slides/slide90.xml"/>
  <Override ContentType="application/vnd.openxmlformats-officedocument.presentationml.slideLayout+xml" PartName="/ppt/slideLayouts/slideLayout91.xml"/>
  <Override ContentType="application/vnd.openxmlformats-officedocument.presentationml.slide+xml" PartName="/ppt/slides/slide91.xml"/>
  <Override ContentType="application/vnd.openxmlformats-officedocument.presentationml.slideLayout+xml" PartName="/ppt/slideLayouts/slideLayout92.xml"/>
  <Override ContentType="application/vnd.openxmlformats-officedocument.presentationml.slide+xml" PartName="/ppt/slides/slide92.xml"/>
</Types>
</file>

<file path=_rels/.rels><?xml version="1.0" encoding="UTF-8" standalone="yes"?>
<Relationships xmlns="http://schemas.openxmlformats.org/package/2006/relationships">
  <Relationship Id="rId1" Target="ppt/presentation.xml" Type="http://schemas.openxmlformats.org/officeDocument/2006/relationships/officeDocument"/>
  <Relationship Id="rId2" Target="docProps/core.xml" Type="http://schemas.openxmlformats.org/package/2006/relationships/metadata/core-properties"/>
  <Relationship Id="rId3" Target="docProps/app.xml" Type="http://schemas.openxmlformats.org/officeDocument/2006/relationships/extended-properties"/>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notesMasterIdLst>
    <p:notesMasterId r:id="rId3"/>
  </p:notesMasterIdLst>
  <p:sldIdLst>
    <p:sldId id="264" r:id="rId8"/>
    <p:sldId id="265" r:id="rId9"/>
    <p:sldId id="266" r:id="rId10"/>
    <p:sldId id="267" r:id="rId11"/>
    <p:sldId id="268" r:id="rId12"/>
    <p:sldId id="269" r:id="rId13"/>
    <p:sldId id="270" r:id="rId14"/>
    <p:sldId id="271" r:id="rId15"/>
    <p:sldId id="272" r:id="rId16"/>
    <p:sldId id="273" r:id="rId17"/>
    <p:sldId id="274" r:id="rId18"/>
    <p:sldId id="275" r:id="rId19"/>
    <p:sldId id="276" r:id="rId20"/>
    <p:sldId id="277" r:id="rId21"/>
    <p:sldId id="278" r:id="rId22"/>
    <p:sldId id="279" r:id="rId23"/>
    <p:sldId id="280" r:id="rId24"/>
    <p:sldId id="281" r:id="rId25"/>
    <p:sldId id="282" r:id="rId26"/>
    <p:sldId id="283" r:id="rId27"/>
    <p:sldId id="284" r:id="rId28"/>
    <p:sldId id="285" r:id="rId29"/>
    <p:sldId id="286" r:id="rId30"/>
    <p:sldId id="287" r:id="rId31"/>
    <p:sldId id="288" r:id="rId32"/>
    <p:sldId id="289" r:id="rId33"/>
    <p:sldId id="290" r:id="rId34"/>
    <p:sldId id="291" r:id="rId35"/>
    <p:sldId id="292" r:id="rId36"/>
    <p:sldId id="293" r:id="rId37"/>
    <p:sldId id="294" r:id="rId38"/>
    <p:sldId id="295" r:id="rId39"/>
    <p:sldId id="296" r:id="rId40"/>
    <p:sldId id="297" r:id="rId41"/>
    <p:sldId id="298" r:id="rId42"/>
    <p:sldId id="299" r:id="rId43"/>
    <p:sldId id="300" r:id="rId44"/>
    <p:sldId id="301" r:id="rId45"/>
    <p:sldId id="302" r:id="rId46"/>
    <p:sldId id="303" r:id="rId47"/>
    <p:sldId id="304" r:id="rId48"/>
    <p:sldId id="305" r:id="rId49"/>
    <p:sldId id="306" r:id="rId50"/>
    <p:sldId id="307" r:id="rId51"/>
    <p:sldId id="308" r:id="rId52"/>
    <p:sldId id="309" r:id="rId53"/>
    <p:sldId id="310" r:id="rId54"/>
    <p:sldId id="311" r:id="rId55"/>
    <p:sldId id="312" r:id="rId56"/>
    <p:sldId id="313" r:id="rId57"/>
    <p:sldId id="314" r:id="rId58"/>
    <p:sldId id="315" r:id="rId59"/>
    <p:sldId id="316" r:id="rId60"/>
    <p:sldId id="317" r:id="rId61"/>
    <p:sldId id="318" r:id="rId62"/>
    <p:sldId id="319" r:id="rId63"/>
    <p:sldId id="320" r:id="rId64"/>
    <p:sldId id="321" r:id="rId65"/>
    <p:sldId id="322" r:id="rId66"/>
    <p:sldId id="323" r:id="rId67"/>
    <p:sldId id="324" r:id="rId68"/>
    <p:sldId id="325" r:id="rId69"/>
    <p:sldId id="326" r:id="rId70"/>
    <p:sldId id="327" r:id="rId71"/>
    <p:sldId id="328" r:id="rId72"/>
    <p:sldId id="329" r:id="rId73"/>
    <p:sldId id="330" r:id="rId74"/>
    <p:sldId id="331" r:id="rId75"/>
    <p:sldId id="332" r:id="rId76"/>
    <p:sldId id="333" r:id="rId77"/>
    <p:sldId id="334" r:id="rId78"/>
    <p:sldId id="335" r:id="rId79"/>
    <p:sldId id="336" r:id="rId80"/>
    <p:sldId id="337" r:id="rId81"/>
    <p:sldId id="338" r:id="rId82"/>
    <p:sldId id="339" r:id="rId83"/>
    <p:sldId id="340" r:id="rId84"/>
    <p:sldId id="341" r:id="rId85"/>
    <p:sldId id="342" r:id="rId86"/>
    <p:sldId id="343" r:id="rId87"/>
    <p:sldId id="344" r:id="rId88"/>
    <p:sldId id="345" r:id="rId89"/>
    <p:sldId id="346" r:id="rId90"/>
    <p:sldId id="347" r:id="rId91"/>
    <p:sldId id="348" r:id="rId92"/>
    <p:sldId id="349" r:id="rId93"/>
    <p:sldId id="350" r:id="rId94"/>
    <p:sldId id="351" r:id="rId95"/>
    <p:sldId id="352" r:id="rId96"/>
    <p:sldId id="353" r:id="rId97"/>
    <p:sldId id="354" r:id="rId98"/>
    <p:sldId id="355" r:id="rId99"/>
  </p:sldIdLst>
  <p:sldSz cx="9144000" cy="6858000" type="screen4x3"/>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presentation>
</file>

<file path=ppt/presProps.xml><?xml version="1.0" encoding="utf-8"?>
<p:presentationPr xmlns:a="http://schemas.openxmlformats.org/drawingml/2006/main" xmlns:p="http://schemas.openxmlformats.org/presentationml/2006/main" xmlns:r="http://schemas.openxmlformats.org/officeDocument/2006/relationships">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564"/>
    <p:restoredTop autoAdjust="0" sz="94671"/>
  </p:normalViewPr>
  <p:slideViewPr>
    <p:cSldViewPr snapToGrid="0" snapToObjects="1">
      <p:cViewPr varScale="1">
        <p:scale>
          <a:sx d="100" n="72"/>
          <a:sy d="100" n="72"/>
        </p:scale>
        <p:origin x="-1520" y="-104"/>
      </p:cViewPr>
      <p:guideLst>
        <p:guide orient="horz" pos="216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 standalone="yes"?>
<Relationships xmlns="http://schemas.openxmlformats.org/package/2006/relationships">
  <Relationship Id="rId1" Target="slideMasters/slideMaster1.xml" Type="http://schemas.openxmlformats.org/officeDocument/2006/relationships/slideMaster"/>
  <Relationship Id="rId2" Target="printerSettings/printerSettings1.bin" Type="http://schemas.openxmlformats.org/officeDocument/2006/relationships/printerSettings"/>
  <Relationship Id="rId3" Target="notesMasters/notesMaster1.xml" Type="http://schemas.openxmlformats.org/officeDocument/2006/relationships/notesMaster"/>
  <Relationship Id="rId4" Target="presProps.xml" Type="http://schemas.openxmlformats.org/officeDocument/2006/relationships/presProps"/>
  <Relationship Id="rId5" Target="viewProps.xml" Type="http://schemas.openxmlformats.org/officeDocument/2006/relationships/viewProps"/>
  <Relationship Id="rId6" Target="tableStyles.xml" Type="http://schemas.openxmlformats.org/officeDocument/2006/relationships/tableStyles"/>
  <Relationship Id="rId7" Target="theme/slideTheme.xml" Type="http://schemas.openxmlformats.org/officeDocument/2006/relationships/theme"/>
<Relationship Id="rId8" Target="slides/slide1.xml" Type="http://schemas.openxmlformats.org/officeDocument/2006/relationships/slide"/><Relationship Id="rId9" Target="slides/slide2.xml" Type="http://schemas.openxmlformats.org/officeDocument/2006/relationships/slide"/><Relationship Id="rId10" Target="slides/slide3.xml" Type="http://schemas.openxmlformats.org/officeDocument/2006/relationships/slide"/><Relationship Id="rId11" Target="slides/slide4.xml" Type="http://schemas.openxmlformats.org/officeDocument/2006/relationships/slide"/><Relationship Id="rId12" Target="slides/slide5.xml" Type="http://schemas.openxmlformats.org/officeDocument/2006/relationships/slide"/><Relationship Id="rId13" Target="slides/slide6.xml" Type="http://schemas.openxmlformats.org/officeDocument/2006/relationships/slide"/><Relationship Id="rId14" Target="slides/slide7.xml" Type="http://schemas.openxmlformats.org/officeDocument/2006/relationships/slide"/><Relationship Id="rId15" Target="slides/slide8.xml" Type="http://schemas.openxmlformats.org/officeDocument/2006/relationships/slide"/><Relationship Id="rId16" Target="slides/slide9.xml" Type="http://schemas.openxmlformats.org/officeDocument/2006/relationships/slide"/><Relationship Id="rId17" Target="slides/slide10.xml" Type="http://schemas.openxmlformats.org/officeDocument/2006/relationships/slide"/><Relationship Id="rId18" Target="slides/slide11.xml" Type="http://schemas.openxmlformats.org/officeDocument/2006/relationships/slide"/><Relationship Id="rId19" Target="slides/slide12.xml" Type="http://schemas.openxmlformats.org/officeDocument/2006/relationships/slide"/><Relationship Id="rId20" Target="slides/slide13.xml" Type="http://schemas.openxmlformats.org/officeDocument/2006/relationships/slide"/><Relationship Id="rId21" Target="slides/slide14.xml" Type="http://schemas.openxmlformats.org/officeDocument/2006/relationships/slide"/><Relationship Id="rId22" Target="slides/slide15.xml" Type="http://schemas.openxmlformats.org/officeDocument/2006/relationships/slide"/><Relationship Id="rId23" Target="slides/slide16.xml" Type="http://schemas.openxmlformats.org/officeDocument/2006/relationships/slide"/><Relationship Id="rId24" Target="slides/slide17.xml" Type="http://schemas.openxmlformats.org/officeDocument/2006/relationships/slide"/><Relationship Id="rId25" Target="slides/slide18.xml" Type="http://schemas.openxmlformats.org/officeDocument/2006/relationships/slide"/><Relationship Id="rId26" Target="slides/slide19.xml" Type="http://schemas.openxmlformats.org/officeDocument/2006/relationships/slide"/><Relationship Id="rId27" Target="slides/slide20.xml" Type="http://schemas.openxmlformats.org/officeDocument/2006/relationships/slide"/><Relationship Id="rId28" Target="slides/slide21.xml" Type="http://schemas.openxmlformats.org/officeDocument/2006/relationships/slide"/><Relationship Id="rId29" Target="slides/slide22.xml" Type="http://schemas.openxmlformats.org/officeDocument/2006/relationships/slide"/><Relationship Id="rId30" Target="slides/slide23.xml" Type="http://schemas.openxmlformats.org/officeDocument/2006/relationships/slide"/><Relationship Id="rId31" Target="slides/slide24.xml" Type="http://schemas.openxmlformats.org/officeDocument/2006/relationships/slide"/><Relationship Id="rId32" Target="slides/slide25.xml" Type="http://schemas.openxmlformats.org/officeDocument/2006/relationships/slide"/><Relationship Id="rId33" Target="slides/slide26.xml" Type="http://schemas.openxmlformats.org/officeDocument/2006/relationships/slide"/><Relationship Id="rId34" Target="slides/slide27.xml" Type="http://schemas.openxmlformats.org/officeDocument/2006/relationships/slide"/><Relationship Id="rId35" Target="slides/slide28.xml" Type="http://schemas.openxmlformats.org/officeDocument/2006/relationships/slide"/><Relationship Id="rId36" Target="slides/slide29.xml" Type="http://schemas.openxmlformats.org/officeDocument/2006/relationships/slide"/><Relationship Id="rId37" Target="slides/slide30.xml" Type="http://schemas.openxmlformats.org/officeDocument/2006/relationships/slide"/><Relationship Id="rId38" Target="slides/slide31.xml" Type="http://schemas.openxmlformats.org/officeDocument/2006/relationships/slide"/><Relationship Id="rId39" Target="slides/slide32.xml" Type="http://schemas.openxmlformats.org/officeDocument/2006/relationships/slide"/><Relationship Id="rId40" Target="slides/slide33.xml" Type="http://schemas.openxmlformats.org/officeDocument/2006/relationships/slide"/><Relationship Id="rId41" Target="slides/slide34.xml" Type="http://schemas.openxmlformats.org/officeDocument/2006/relationships/slide"/><Relationship Id="rId42" Target="slides/slide35.xml" Type="http://schemas.openxmlformats.org/officeDocument/2006/relationships/slide"/><Relationship Id="rId43" Target="slides/slide36.xml" Type="http://schemas.openxmlformats.org/officeDocument/2006/relationships/slide"/><Relationship Id="rId44" Target="slides/slide37.xml" Type="http://schemas.openxmlformats.org/officeDocument/2006/relationships/slide"/><Relationship Id="rId45" Target="slides/slide38.xml" Type="http://schemas.openxmlformats.org/officeDocument/2006/relationships/slide"/><Relationship Id="rId46" Target="slides/slide39.xml" Type="http://schemas.openxmlformats.org/officeDocument/2006/relationships/slide"/><Relationship Id="rId47" Target="slides/slide40.xml" Type="http://schemas.openxmlformats.org/officeDocument/2006/relationships/slide"/><Relationship Id="rId48" Target="slides/slide41.xml" Type="http://schemas.openxmlformats.org/officeDocument/2006/relationships/slide"/><Relationship Id="rId49" Target="slides/slide42.xml" Type="http://schemas.openxmlformats.org/officeDocument/2006/relationships/slide"/><Relationship Id="rId50" Target="slides/slide43.xml" Type="http://schemas.openxmlformats.org/officeDocument/2006/relationships/slide"/><Relationship Id="rId51" Target="slides/slide44.xml" Type="http://schemas.openxmlformats.org/officeDocument/2006/relationships/slide"/><Relationship Id="rId52" Target="slides/slide45.xml" Type="http://schemas.openxmlformats.org/officeDocument/2006/relationships/slide"/><Relationship Id="rId53" Target="slides/slide46.xml" Type="http://schemas.openxmlformats.org/officeDocument/2006/relationships/slide"/><Relationship Id="rId54" Target="slides/slide47.xml" Type="http://schemas.openxmlformats.org/officeDocument/2006/relationships/slide"/><Relationship Id="rId55" Target="slides/slide48.xml" Type="http://schemas.openxmlformats.org/officeDocument/2006/relationships/slide"/><Relationship Id="rId56" Target="slides/slide49.xml" Type="http://schemas.openxmlformats.org/officeDocument/2006/relationships/slide"/><Relationship Id="rId57" Target="slides/slide50.xml" Type="http://schemas.openxmlformats.org/officeDocument/2006/relationships/slide"/><Relationship Id="rId58" Target="slides/slide51.xml" Type="http://schemas.openxmlformats.org/officeDocument/2006/relationships/slide"/><Relationship Id="rId59" Target="slides/slide52.xml" Type="http://schemas.openxmlformats.org/officeDocument/2006/relationships/slide"/><Relationship Id="rId60" Target="slides/slide53.xml" Type="http://schemas.openxmlformats.org/officeDocument/2006/relationships/slide"/><Relationship Id="rId61" Target="slides/slide54.xml" Type="http://schemas.openxmlformats.org/officeDocument/2006/relationships/slide"/><Relationship Id="rId62" Target="slides/slide55.xml" Type="http://schemas.openxmlformats.org/officeDocument/2006/relationships/slide"/><Relationship Id="rId63" Target="slides/slide56.xml" Type="http://schemas.openxmlformats.org/officeDocument/2006/relationships/slide"/><Relationship Id="rId64" Target="slides/slide57.xml" Type="http://schemas.openxmlformats.org/officeDocument/2006/relationships/slide"/><Relationship Id="rId65" Target="slides/slide58.xml" Type="http://schemas.openxmlformats.org/officeDocument/2006/relationships/slide"/><Relationship Id="rId66" Target="slides/slide59.xml" Type="http://schemas.openxmlformats.org/officeDocument/2006/relationships/slide"/><Relationship Id="rId67" Target="slides/slide60.xml" Type="http://schemas.openxmlformats.org/officeDocument/2006/relationships/slide"/><Relationship Id="rId68" Target="slides/slide61.xml" Type="http://schemas.openxmlformats.org/officeDocument/2006/relationships/slide"/><Relationship Id="rId69" Target="slides/slide62.xml" Type="http://schemas.openxmlformats.org/officeDocument/2006/relationships/slide"/><Relationship Id="rId70" Target="slides/slide63.xml" Type="http://schemas.openxmlformats.org/officeDocument/2006/relationships/slide"/><Relationship Id="rId71" Target="slides/slide64.xml" Type="http://schemas.openxmlformats.org/officeDocument/2006/relationships/slide"/><Relationship Id="rId72" Target="slides/slide65.xml" Type="http://schemas.openxmlformats.org/officeDocument/2006/relationships/slide"/><Relationship Id="rId73" Target="slides/slide66.xml" Type="http://schemas.openxmlformats.org/officeDocument/2006/relationships/slide"/><Relationship Id="rId74" Target="slides/slide67.xml" Type="http://schemas.openxmlformats.org/officeDocument/2006/relationships/slide"/><Relationship Id="rId75" Target="slides/slide68.xml" Type="http://schemas.openxmlformats.org/officeDocument/2006/relationships/slide"/><Relationship Id="rId76" Target="slides/slide69.xml" Type="http://schemas.openxmlformats.org/officeDocument/2006/relationships/slide"/><Relationship Id="rId77" Target="slides/slide70.xml" Type="http://schemas.openxmlformats.org/officeDocument/2006/relationships/slide"/><Relationship Id="rId78" Target="slides/slide71.xml" Type="http://schemas.openxmlformats.org/officeDocument/2006/relationships/slide"/><Relationship Id="rId79" Target="slides/slide72.xml" Type="http://schemas.openxmlformats.org/officeDocument/2006/relationships/slide"/><Relationship Id="rId80" Target="slides/slide73.xml" Type="http://schemas.openxmlformats.org/officeDocument/2006/relationships/slide"/><Relationship Id="rId81" Target="slides/slide74.xml" Type="http://schemas.openxmlformats.org/officeDocument/2006/relationships/slide"/><Relationship Id="rId82" Target="slides/slide75.xml" Type="http://schemas.openxmlformats.org/officeDocument/2006/relationships/slide"/><Relationship Id="rId83" Target="slides/slide76.xml" Type="http://schemas.openxmlformats.org/officeDocument/2006/relationships/slide"/><Relationship Id="rId84" Target="slides/slide77.xml" Type="http://schemas.openxmlformats.org/officeDocument/2006/relationships/slide"/><Relationship Id="rId85" Target="slides/slide78.xml" Type="http://schemas.openxmlformats.org/officeDocument/2006/relationships/slide"/><Relationship Id="rId86" Target="slides/slide79.xml" Type="http://schemas.openxmlformats.org/officeDocument/2006/relationships/slide"/><Relationship Id="rId87" Target="slides/slide80.xml" Type="http://schemas.openxmlformats.org/officeDocument/2006/relationships/slide"/><Relationship Id="rId88" Target="slides/slide81.xml" Type="http://schemas.openxmlformats.org/officeDocument/2006/relationships/slide"/><Relationship Id="rId89" Target="slides/slide82.xml" Type="http://schemas.openxmlformats.org/officeDocument/2006/relationships/slide"/><Relationship Id="rId90" Target="slides/slide83.xml" Type="http://schemas.openxmlformats.org/officeDocument/2006/relationships/slide"/><Relationship Id="rId91" Target="slides/slide84.xml" Type="http://schemas.openxmlformats.org/officeDocument/2006/relationships/slide"/><Relationship Id="rId92" Target="slides/slide85.xml" Type="http://schemas.openxmlformats.org/officeDocument/2006/relationships/slide"/><Relationship Id="rId93" Target="slides/slide86.xml" Type="http://schemas.openxmlformats.org/officeDocument/2006/relationships/slide"/><Relationship Id="rId94" Target="slides/slide87.xml" Type="http://schemas.openxmlformats.org/officeDocument/2006/relationships/slide"/><Relationship Id="rId95" Target="slides/slide88.xml" Type="http://schemas.openxmlformats.org/officeDocument/2006/relationships/slide"/><Relationship Id="rId96" Target="slides/slide89.xml" Type="http://schemas.openxmlformats.org/officeDocument/2006/relationships/slide"/><Relationship Id="rId97" Target="slides/slide90.xml" Type="http://schemas.openxmlformats.org/officeDocument/2006/relationships/slide"/><Relationship Id="rId98" Target="slides/slide91.xml" Type="http://schemas.openxmlformats.org/officeDocument/2006/relationships/slide"/><Relationship Id="rId99" Target="slides/slide92.xml" Type="http://schemas.openxmlformats.org/officeDocument/2006/relationships/slide"/></Relationships>

</file>

<file path=ppt/notesMasters/_rels/notesMaster1.xml.rels><?xml version="1.0" encoding="UTF-8" standalone="yes"?>
<Relationships xmlns="http://schemas.openxmlformats.org/package/2006/relationships">
  <Relationship Id="rId1" Target="../theme/noteTheme.xml" Type="http://schemas.openxmlformats.org/officeDocument/2006/relationships/theme"/>
</Relationships>
</file>

<file path=ppt/notesMasters/notesMaster1.xml><?xml version="1.0" encoding="utf-8"?>
<p:notes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sz="quarter" type="hdr"/>
          </p:nvPr>
        </p:nvSpPr>
        <p:spPr>
          <a:xfrm>
            <a:off x="0" y="0"/>
            <a:ext cx="2971800" cy="457200"/>
          </a:xfrm>
          <a:prstGeom prst="rect">
            <a:avLst/>
          </a:prstGeom>
        </p:spPr>
        <p:txBody>
          <a:bodyPr bIns="45720" lIns="91440" rIns="91440" rtlCol="0" tIns="45720" vert="horz"/>
          <a:lstStyle>
            <a:lvl1pPr algn="l">
              <a:defRPr sz="1200"/>
            </a:lvl1pPr>
          </a:lstStyle>
          <a:p>
            <a:endParaRPr lang="en-US"/>
          </a:p>
        </p:txBody>
      </p:sp>
      <p:sp>
        <p:nvSpPr>
          <p:cNvPr id="3" name="Date Placeholder 2"/>
          <p:cNvSpPr>
            <a:spLocks noGrp="1"/>
          </p:cNvSpPr>
          <p:nvPr>
            <p:ph idx="1" type="dt"/>
          </p:nvPr>
        </p:nvSpPr>
        <p:spPr>
          <a:xfrm>
            <a:off x="3884613" y="0"/>
            <a:ext cx="2971800" cy="457200"/>
          </a:xfrm>
          <a:prstGeom prst="rect">
            <a:avLst/>
          </a:prstGeom>
        </p:spPr>
        <p:txBody>
          <a:bodyPr bIns="45720" lIns="91440" rIns="91440" rtlCol="0" tIns="45720" vert="horz"/>
          <a:lstStyle>
            <a:lvl1pPr algn="r">
              <a:defRPr sz="1200"/>
            </a:lvl1pPr>
          </a:lstStyle>
          <a:p>
            <a:fld id="{5A3F0FA6-DD01-074D-9B83-F351BC58F837}" type="datetimeFigureOut">
              <a:rPr lang="en-US" smtClean="0"/>
              <a:t>11/20/13</a:t>
            </a:fld>
            <a:endParaRPr lang="en-US"/>
          </a:p>
        </p:txBody>
      </p:sp>
      <p:sp>
        <p:nvSpPr>
          <p:cNvPr id="4" name="Slide Image Placeholder 3"/>
          <p:cNvSpPr>
            <a:spLocks noChangeAspect="1" noGrp="1" noRot="1"/>
          </p:cNvSpPr>
          <p:nvPr>
            <p:ph idx="2" type="sldImg"/>
          </p:nvPr>
        </p:nvSpPr>
        <p:spPr>
          <a:xfrm>
            <a:off x="1143000" y="685800"/>
            <a:ext cx="4572000" cy="3429000"/>
          </a:xfrm>
          <a:prstGeom prst="rect">
            <a:avLst/>
          </a:prstGeom>
          <a:noFill/>
          <a:ln w="12700">
            <a:solidFill>
              <a:prstClr val="black"/>
            </a:solidFill>
          </a:ln>
        </p:spPr>
        <p:txBody>
          <a:bodyPr anchor="ctr" bIns="45720" lIns="91440" rIns="91440" rtlCol="0" tIns="45720" vert="horz"/>
          <a:lstStyle/>
          <a:p>
            <a:endParaRPr lang="en-US"/>
          </a:p>
        </p:txBody>
      </p:sp>
      <p:sp>
        <p:nvSpPr>
          <p:cNvPr id="5" name="Notes Placeholder 4"/>
          <p:cNvSpPr>
            <a:spLocks noGrp="1"/>
          </p:cNvSpPr>
          <p:nvPr>
            <p:ph idx="3" sz="quarter" type="body"/>
          </p:nvPr>
        </p:nvSpPr>
        <p:spPr>
          <a:xfrm>
            <a:off x="685800" y="4343400"/>
            <a:ext cx="5486400" cy="4114800"/>
          </a:xfrm>
          <a:prstGeom prst="rect">
            <a:avLst/>
          </a:prstGeom>
        </p:spPr>
        <p:txBody>
          <a:bodyPr bIns="45720" lIns="91440" rIns="91440" rtlCol="0" tIns="45720" vert="horz"/>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idx="4" sz="quarter" type="ftr"/>
          </p:nvPr>
        </p:nvSpPr>
        <p:spPr>
          <a:xfrm>
            <a:off x="0" y="8685213"/>
            <a:ext cx="2971800" cy="457200"/>
          </a:xfrm>
          <a:prstGeom prst="rect">
            <a:avLst/>
          </a:prstGeom>
        </p:spPr>
        <p:txBody>
          <a:bodyPr anchor="b" bIns="45720" lIns="91440" rIns="91440" rtlCol="0" tIns="45720" vert="horz"/>
          <a:lstStyle>
            <a:lvl1pPr algn="l">
              <a:defRPr sz="1200"/>
            </a:lvl1pPr>
          </a:lstStyle>
          <a:p>
            <a:endParaRPr lang="en-US"/>
          </a:p>
        </p:txBody>
      </p:sp>
      <p:sp>
        <p:nvSpPr>
          <p:cNvPr id="7" name="Slide Number Placeholder 6"/>
          <p:cNvSpPr>
            <a:spLocks noGrp="1"/>
          </p:cNvSpPr>
          <p:nvPr>
            <p:ph idx="5" sz="quarter" type="sldNum"/>
          </p:nvPr>
        </p:nvSpPr>
        <p:spPr>
          <a:xfrm>
            <a:off x="3884613" y="8685213"/>
            <a:ext cx="2971800" cy="457200"/>
          </a:xfrm>
          <a:prstGeom prst="rect">
            <a:avLst/>
          </a:prstGeom>
        </p:spPr>
        <p:txBody>
          <a:bodyPr anchor="b" bIns="45720" lIns="91440" rIns="91440" rtlCol="0" tIns="45720" vert="horz"/>
          <a:lstStyle>
            <a:lvl1pPr algn="r">
              <a:defRPr sz="1200"/>
            </a:lvl1pPr>
          </a:lstStyle>
          <a:p>
            <a:fld id="{9B044979-84E1-504C-B1EE-E22D39373971}" type="slidenum">
              <a:rPr lang="en-US" smtClean="0"/>
              <a:t>‹#›</a:t>
            </a:fld>
            <a:endParaRPr lang="en-US"/>
          </a:p>
        </p:txBody>
      </p:sp>
    </p:spTree>
    <p:extLst>
      <p:ext uri="{BB962C8B-B14F-4D97-AF65-F5344CB8AC3E}">
        <p14:creationId xmlns:p14="http://schemas.microsoft.com/office/powerpoint/2010/main" val="2056911298"/>
      </p:ext>
    </p:extLst>
  </p:cSld>
  <p:clrMap accent1="accent1" accent2="accent2" accent3="accent3" accent4="accent4" accent5="accent5" accent6="accent6" bg1="lt1" bg2="lt2" folHlink="folHlink" hlink="hlink" tx1="dk1" tx2="dk2"/>
  <p:notesStyle>
    <a:lvl1pPr algn="l" defTabSz="457200" eaLnBrk="1" hangingPunct="1" latinLnBrk="0" marL="0" rtl="0">
      <a:defRPr kern="1200" sz="1200">
        <a:solidFill>
          <a:schemeClr val="tx1"/>
        </a:solidFill>
        <a:latin typeface="+mn-lt"/>
        <a:ea typeface="+mn-ea"/>
        <a:cs typeface="+mn-cs"/>
      </a:defRPr>
    </a:lvl1pPr>
    <a:lvl2pPr algn="l" defTabSz="457200" eaLnBrk="1" hangingPunct="1" latinLnBrk="0" marL="457200" rtl="0">
      <a:defRPr kern="1200" sz="1200">
        <a:solidFill>
          <a:schemeClr val="tx1"/>
        </a:solidFill>
        <a:latin typeface="+mn-lt"/>
        <a:ea typeface="+mn-ea"/>
        <a:cs typeface="+mn-cs"/>
      </a:defRPr>
    </a:lvl2pPr>
    <a:lvl3pPr algn="l" defTabSz="457200" eaLnBrk="1" hangingPunct="1" latinLnBrk="0" marL="914400" rtl="0">
      <a:defRPr kern="1200" sz="1200">
        <a:solidFill>
          <a:schemeClr val="tx1"/>
        </a:solidFill>
        <a:latin typeface="+mn-lt"/>
        <a:ea typeface="+mn-ea"/>
        <a:cs typeface="+mn-cs"/>
      </a:defRPr>
    </a:lvl3pPr>
    <a:lvl4pPr algn="l" defTabSz="457200" eaLnBrk="1" hangingPunct="1" latinLnBrk="0" marL="1371600" rtl="0">
      <a:defRPr kern="1200" sz="1200">
        <a:solidFill>
          <a:schemeClr val="tx1"/>
        </a:solidFill>
        <a:latin typeface="+mn-lt"/>
        <a:ea typeface="+mn-ea"/>
        <a:cs typeface="+mn-cs"/>
      </a:defRPr>
    </a:lvl4pPr>
    <a:lvl5pPr algn="l" defTabSz="457200" eaLnBrk="1" hangingPunct="1" latinLnBrk="0" marL="1828800" rtl="0">
      <a:defRPr kern="1200" sz="1200">
        <a:solidFill>
          <a:schemeClr val="tx1"/>
        </a:solidFill>
        <a:latin typeface="+mn-lt"/>
        <a:ea typeface="+mn-ea"/>
        <a:cs typeface="+mn-cs"/>
      </a:defRPr>
    </a:lvl5pPr>
    <a:lvl6pPr algn="l" defTabSz="457200" eaLnBrk="1" hangingPunct="1" latinLnBrk="0" marL="2286000" rtl="0">
      <a:defRPr kern="1200" sz="1200">
        <a:solidFill>
          <a:schemeClr val="tx1"/>
        </a:solidFill>
        <a:latin typeface="+mn-lt"/>
        <a:ea typeface="+mn-ea"/>
        <a:cs typeface="+mn-cs"/>
      </a:defRPr>
    </a:lvl6pPr>
    <a:lvl7pPr algn="l" defTabSz="457200" eaLnBrk="1" hangingPunct="1" latinLnBrk="0" marL="2743200" rtl="0">
      <a:defRPr kern="1200" sz="1200">
        <a:solidFill>
          <a:schemeClr val="tx1"/>
        </a:solidFill>
        <a:latin typeface="+mn-lt"/>
        <a:ea typeface="+mn-ea"/>
        <a:cs typeface="+mn-cs"/>
      </a:defRPr>
    </a:lvl7pPr>
    <a:lvl8pPr algn="l" defTabSz="457200" eaLnBrk="1" hangingPunct="1" latinLnBrk="0" marL="3200400" rtl="0">
      <a:defRPr kern="1200" sz="1200">
        <a:solidFill>
          <a:schemeClr val="tx1"/>
        </a:solidFill>
        <a:latin typeface="+mn-lt"/>
        <a:ea typeface="+mn-ea"/>
        <a:cs typeface="+mn-cs"/>
      </a:defRPr>
    </a:lvl8pPr>
    <a:lvl9pPr algn="l" defTabSz="457200" eaLnBrk="1" hangingPunct="1" latinLnBrk="0" marL="3657600" rtl="0">
      <a:defRPr kern="1200" sz="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intr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19200" y="4724400"/>
            <a:ext cx="3581400" cy="381000"/>
          </a:xfrm>
          <a:prstGeom prst="rect">
            <a:avLst/>
          </a:prstGeom>
        </p:spPr>
        <p:txBody>
          <a:bodyPr vert="horz" lIns="0" tIns="0" rIns="0" bIns="0"/>
          <a:lstStyle>
            <a:lvl1pPr>
              <a:defRPr sz="2000" b="0">
                <a:solidFill>
                  <a:schemeClr val="bg2"/>
                </a:solidFill>
              </a:defRPr>
            </a:lvl1pPr>
          </a:lstStyle>
          <a:p>
            <a:r>
              <a:rPr lang="en-US" dirty="0" smtClean="0"/>
              <a:t>Boundless Lecture Slides</a:t>
            </a:r>
            <a:endParaRPr lang="en-US" dirty="0"/>
          </a:p>
        </p:txBody>
      </p:sp>
    </p:spTree>
    <p:extLst>
      <p:ext uri="{BB962C8B-B14F-4D97-AF65-F5344CB8AC3E}">
        <p14:creationId xmlns:p14="http://schemas.microsoft.com/office/powerpoint/2010/main" val="2772372691"/>
      </p:ext>
    </p:extLst>
  </p:cSld>
  <p:clrMapOvr>
    <a:masterClrMapping/>
  </p:clrMapOvr>
  <p:transition xmlns:p14="http://schemas.microsoft.com/office/powerpoint/2010/mai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ection">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3231005" y="1477846"/>
            <a:ext cx="5664901" cy="4770554"/>
          </a:xfrm>
          <a:prstGeom prst="rect">
            <a:avLst/>
          </a:prstGeom>
        </p:spPr>
        <p:txBody>
          <a:bodyPr vert="horz" lIns="0" tIns="0" rIns="0" bIns="0"/>
          <a:lstStyle>
            <a:lvl1pPr marL="0" indent="114300">
              <a:lnSpc>
                <a:spcPct val="120000"/>
              </a:lnSpc>
              <a:spcBef>
                <a:spcPts val="400"/>
              </a:spcBef>
              <a:buClr>
                <a:srgbClr val="828282"/>
              </a:buClr>
              <a:buSzPct val="100000"/>
              <a:buFont typeface="Arial" charset="0"/>
              <a:buChar char="•"/>
              <a:defRPr sz="1400">
                <a:solidFill>
                  <a:schemeClr val="bg2">
                    <a:lumMod val="75000"/>
                  </a:schemeClr>
                </a:solidFill>
                <a:latin typeface="Arial"/>
                <a:cs typeface="Arial"/>
              </a:defRPr>
            </a:lvl1pPr>
          </a:lstStyle>
          <a:p>
            <a:pPr marL="0" indent="114300">
              <a:spcBef>
                <a:spcPts val="400"/>
              </a:spcBef>
              <a:buClr>
                <a:srgbClr val="828282"/>
              </a:buClr>
              <a:buSzPct val="100000"/>
              <a:buFont typeface="Arial" charset="0"/>
              <a:buChar char="•"/>
            </a:pPr>
            <a:r>
              <a:rPr lang="en-US" sz="1200" dirty="0" smtClean="0">
                <a:solidFill>
                  <a:srgbClr val="828282"/>
                </a:solidFill>
                <a:latin typeface="Arial" charset="0"/>
                <a:ea typeface="ＭＳ Ｐゴシック" charset="0"/>
                <a:cs typeface="Arial" charset="0"/>
                <a:sym typeface="Arial" charset="0"/>
              </a:rPr>
              <a:t>CONCEPTITLE</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 name="Title 1"/>
          <p:cNvSpPr>
            <a:spLocks noGrp="1"/>
          </p:cNvSpPr>
          <p:nvPr>
            <p:ph type="title"/>
          </p:nvPr>
        </p:nvSpPr>
        <p:spPr>
          <a:xfrm>
            <a:off x="152400" y="381000"/>
            <a:ext cx="8686800" cy="715962"/>
          </a:xfrm>
          <a:prstGeom prst="rect">
            <a:avLst/>
          </a:prstGeom>
        </p:spPr>
        <p:txBody>
          <a:bodyPr vert="horz" lIns="0" tIns="0" rIns="0" bIns="0" anchor="b"/>
          <a:lstStyle>
            <a:lvl1pPr>
              <a:defRPr sz="2400" b="0">
                <a:solidFill>
                  <a:schemeClr val="tx2"/>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1417018886"/>
      </p:ext>
    </p:extLst>
  </p:cSld>
  <p:clrMapOvr>
    <a:masterClrMapping/>
  </p:clrMapOvr>
  <p:transition xmlns:p14="http://schemas.microsoft.com/office/powerpoint/2010/mai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ection">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3231005" y="1477846"/>
            <a:ext cx="5664901" cy="4770554"/>
          </a:xfrm>
          <a:prstGeom prst="rect">
            <a:avLst/>
          </a:prstGeom>
        </p:spPr>
        <p:txBody>
          <a:bodyPr vert="horz" lIns="0" tIns="0" rIns="0" bIns="0"/>
          <a:lstStyle>
            <a:lvl1pPr marL="0" indent="114300">
              <a:lnSpc>
                <a:spcPct val="120000"/>
              </a:lnSpc>
              <a:spcBef>
                <a:spcPts val="400"/>
              </a:spcBef>
              <a:buClr>
                <a:srgbClr val="828282"/>
              </a:buClr>
              <a:buSzPct val="100000"/>
              <a:buFont typeface="Arial" charset="0"/>
              <a:buChar char="•"/>
              <a:defRPr sz="1400">
                <a:solidFill>
                  <a:schemeClr val="bg2">
                    <a:lumMod val="75000"/>
                  </a:schemeClr>
                </a:solidFill>
                <a:latin typeface="Arial"/>
                <a:cs typeface="Arial"/>
              </a:defRPr>
            </a:lvl1pPr>
          </a:lstStyle>
          <a:p>
            <a:pPr marL="0" indent="114300">
              <a:spcBef>
                <a:spcPts val="400"/>
              </a:spcBef>
              <a:buClr>
                <a:srgbClr val="828282"/>
              </a:buClr>
              <a:buSzPct val="100000"/>
              <a:buFont typeface="Arial" charset="0"/>
              <a:buChar char="•"/>
            </a:pPr>
            <a:r>
              <a:rPr lang="en-US" sz="1200" dirty="0" smtClean="0">
                <a:solidFill>
                  <a:srgbClr val="828282"/>
                </a:solidFill>
                <a:latin typeface="Arial" charset="0"/>
                <a:ea typeface="ＭＳ Ｐゴシック" charset="0"/>
                <a:cs typeface="Arial" charset="0"/>
                <a:sym typeface="Arial" charset="0"/>
              </a:rPr>
              <a:t>CONCEPTITLE</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 name="Title 1"/>
          <p:cNvSpPr>
            <a:spLocks noGrp="1"/>
          </p:cNvSpPr>
          <p:nvPr>
            <p:ph type="title"/>
          </p:nvPr>
        </p:nvSpPr>
        <p:spPr>
          <a:xfrm>
            <a:off x="152400" y="381000"/>
            <a:ext cx="8686800" cy="715962"/>
          </a:xfrm>
          <a:prstGeom prst="rect">
            <a:avLst/>
          </a:prstGeom>
        </p:spPr>
        <p:txBody>
          <a:bodyPr vert="horz" lIns="0" tIns="0" rIns="0" bIns="0" anchor="b"/>
          <a:lstStyle>
            <a:lvl1pPr>
              <a:defRPr sz="2400" b="0">
                <a:solidFill>
                  <a:schemeClr val="tx2"/>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1417018886"/>
      </p:ext>
    </p:extLst>
  </p:cSld>
  <p:clrMapOvr>
    <a:masterClrMapping/>
  </p:clrMapOvr>
  <p:transition xmlns:p14="http://schemas.microsoft.com/office/powerpoint/2010/mai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ection">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3231005" y="1477846"/>
            <a:ext cx="5664901" cy="4770554"/>
          </a:xfrm>
          <a:prstGeom prst="rect">
            <a:avLst/>
          </a:prstGeom>
        </p:spPr>
        <p:txBody>
          <a:bodyPr vert="horz" lIns="0" tIns="0" rIns="0" bIns="0"/>
          <a:lstStyle>
            <a:lvl1pPr marL="0" indent="114300">
              <a:lnSpc>
                <a:spcPct val="120000"/>
              </a:lnSpc>
              <a:spcBef>
                <a:spcPts val="400"/>
              </a:spcBef>
              <a:buClr>
                <a:srgbClr val="828282"/>
              </a:buClr>
              <a:buSzPct val="100000"/>
              <a:buFont typeface="Arial" charset="0"/>
              <a:buChar char="•"/>
              <a:defRPr sz="1400">
                <a:solidFill>
                  <a:schemeClr val="bg2">
                    <a:lumMod val="75000"/>
                  </a:schemeClr>
                </a:solidFill>
                <a:latin typeface="Arial"/>
                <a:cs typeface="Arial"/>
              </a:defRPr>
            </a:lvl1pPr>
          </a:lstStyle>
          <a:p>
            <a:pPr marL="0" indent="114300">
              <a:spcBef>
                <a:spcPts val="400"/>
              </a:spcBef>
              <a:buClr>
                <a:srgbClr val="828282"/>
              </a:buClr>
              <a:buSzPct val="100000"/>
              <a:buFont typeface="Arial" charset="0"/>
              <a:buChar char="•"/>
            </a:pPr>
            <a:r>
              <a:rPr lang="en-US" sz="1200" dirty="0" smtClean="0">
                <a:solidFill>
                  <a:srgbClr val="828282"/>
                </a:solidFill>
                <a:latin typeface="Arial" charset="0"/>
                <a:ea typeface="ＭＳ Ｐゴシック" charset="0"/>
                <a:cs typeface="Arial" charset="0"/>
                <a:sym typeface="Arial" charset="0"/>
              </a:rPr>
              <a:t>CONCEPTITLE</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 name="Title 1"/>
          <p:cNvSpPr>
            <a:spLocks noGrp="1"/>
          </p:cNvSpPr>
          <p:nvPr>
            <p:ph type="title"/>
          </p:nvPr>
        </p:nvSpPr>
        <p:spPr>
          <a:xfrm>
            <a:off x="152400" y="381000"/>
            <a:ext cx="8686800" cy="715962"/>
          </a:xfrm>
          <a:prstGeom prst="rect">
            <a:avLst/>
          </a:prstGeom>
        </p:spPr>
        <p:txBody>
          <a:bodyPr vert="horz" lIns="0" tIns="0" rIns="0" bIns="0" anchor="b"/>
          <a:lstStyle>
            <a:lvl1pPr>
              <a:defRPr sz="2400" b="0">
                <a:solidFill>
                  <a:schemeClr val="tx2"/>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1417018886"/>
      </p:ext>
    </p:extLst>
  </p:cSld>
  <p:clrMapOvr>
    <a:masterClrMapping/>
  </p:clrMapOvr>
  <p:transition xmlns:p14="http://schemas.microsoft.com/office/powerpoint/2010/mai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appendix_header">
    <p:spTree>
      <p:nvGrpSpPr>
        <p:cNvPr id="1" name=""/>
        <p:cNvGrpSpPr/>
        <p:nvPr/>
      </p:nvGrpSpPr>
      <p:grpSpPr>
        <a:xfrm>
          <a:off x="0" y="0"/>
          <a:ext cx="0" cy="0"/>
          <a:chOff x="0" y="0"/>
          <a:chExt cx="0" cy="0"/>
        </a:xfrm>
      </p:grpSpPr>
      <p:sp>
        <p:nvSpPr>
          <p:cNvPr id="5" name="Line 5"/>
          <p:cNvSpPr>
            <a:spLocks noChangeShapeType="1"/>
          </p:cNvSpPr>
          <p:nvPr userDrawn="1"/>
        </p:nvSpPr>
        <p:spPr bwMode="auto">
          <a:xfrm>
            <a:off x="3046413" y="11113"/>
            <a:ext cx="3049587" cy="0"/>
          </a:xfrm>
          <a:prstGeom prst="line">
            <a:avLst/>
          </a:prstGeom>
          <a:noFill/>
          <a:ln w="38100">
            <a:solidFill>
              <a:srgbClr val="228CBC"/>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6" name="Line 6"/>
          <p:cNvSpPr>
            <a:spLocks noChangeShapeType="1"/>
          </p:cNvSpPr>
          <p:nvPr userDrawn="1"/>
        </p:nvSpPr>
        <p:spPr bwMode="auto">
          <a:xfrm>
            <a:off x="0" y="11113"/>
            <a:ext cx="3048000" cy="0"/>
          </a:xfrm>
          <a:prstGeom prst="line">
            <a:avLst/>
          </a:prstGeom>
          <a:noFill/>
          <a:ln w="38100">
            <a:solidFill>
              <a:srgbClr val="FDB620"/>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7" name="Line 7"/>
          <p:cNvSpPr>
            <a:spLocks noChangeShapeType="1"/>
          </p:cNvSpPr>
          <p:nvPr userDrawn="1"/>
        </p:nvSpPr>
        <p:spPr bwMode="auto">
          <a:xfrm>
            <a:off x="6094413" y="11113"/>
            <a:ext cx="3049587" cy="0"/>
          </a:xfrm>
          <a:prstGeom prst="line">
            <a:avLst/>
          </a:prstGeom>
          <a:noFill/>
          <a:ln w="38100">
            <a:solidFill>
              <a:srgbClr val="7BBB45"/>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2" name="Title 1"/>
          <p:cNvSpPr>
            <a:spLocks noGrp="1"/>
          </p:cNvSpPr>
          <p:nvPr>
            <p:ph type="title"/>
          </p:nvPr>
        </p:nvSpPr>
        <p:spPr>
          <a:xfrm>
            <a:off x="457200" y="5029200"/>
            <a:ext cx="8229600" cy="1143000"/>
          </a:xfrm>
          <a:prstGeom prst="rect">
            <a:avLst/>
          </a:prstGeom>
        </p:spPr>
        <p:txBody>
          <a:bodyPr vert="horz"/>
          <a:lstStyle>
            <a:lvl1pPr>
              <a:defRPr sz="4800" b="0">
                <a:solidFill>
                  <a:schemeClr val="tx2"/>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1793456275"/>
      </p:ext>
    </p:extLst>
  </p:cSld>
  <p:clrMapOvr>
    <a:masterClrMapping/>
  </p:clrMapOvr>
  <p:transition xmlns:p14="http://schemas.microsoft.com/office/powerpoint/2010/mai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appendix_keyterms">
    <p:spTree>
      <p:nvGrpSpPr>
        <p:cNvPr id="1" name=""/>
        <p:cNvGrpSpPr/>
        <p:nvPr/>
      </p:nvGrpSpPr>
      <p:grpSpPr>
        <a:xfrm>
          <a:off x="0" y="0"/>
          <a:ext cx="0" cy="0"/>
          <a:chOff x="0" y="0"/>
          <a:chExt cx="0" cy="0"/>
        </a:xfrm>
      </p:grpSpPr>
      <p:sp>
        <p:nvSpPr>
          <p:cNvPr id="2" name="Title 1"/>
          <p:cNvSpPr>
            <a:spLocks noGrp="1"/>
          </p:cNvSpPr>
          <p:nvPr>
            <p:ph type="title"/>
          </p:nvPr>
        </p:nvSpPr>
        <p:spPr>
          <a:xfrm>
            <a:off x="228600" y="381000"/>
            <a:ext cx="8686800" cy="457200"/>
          </a:xfrm>
          <a:prstGeom prst="rect">
            <a:avLst/>
          </a:prstGeom>
        </p:spPr>
        <p:txBody>
          <a:bodyPr vert="horz" lIns="0" tIns="0" rIns="0" bIns="0" anchor="b"/>
          <a:lstStyle>
            <a:lvl1pPr algn="l">
              <a:defRPr sz="2400" b="0">
                <a:solidFill>
                  <a:schemeClr val="tx2"/>
                </a:solidFill>
              </a:defRPr>
            </a:lvl1pPr>
          </a:lstStyle>
          <a:p>
            <a:r>
              <a:rPr lang="en-US" dirty="0" smtClean="0"/>
              <a:t>Click to edit Master title style</a:t>
            </a:r>
            <a:endParaRPr lang="en-US" dirty="0"/>
          </a:p>
        </p:txBody>
      </p:sp>
      <p:sp>
        <p:nvSpPr>
          <p:cNvPr id="4" name="Text Placeholder 3"/>
          <p:cNvSpPr>
            <a:spLocks noGrp="1"/>
          </p:cNvSpPr>
          <p:nvPr>
            <p:ph type="body" sz="quarter" idx="10" hasCustomPrompt="1"/>
          </p:nvPr>
        </p:nvSpPr>
        <p:spPr>
          <a:xfrm>
            <a:off x="228600" y="1066800"/>
            <a:ext cx="8686800" cy="5181600"/>
          </a:xfrm>
          <a:prstGeom prst="rect">
            <a:avLst/>
          </a:prstGeom>
        </p:spPr>
        <p:txBody>
          <a:bodyPr vert="horz" lIns="0" tIns="0" rIns="0" bIns="0"/>
          <a:lstStyle>
            <a:lvl1pPr marL="114300" indent="-114300">
              <a:buFont typeface="Arial"/>
              <a:buChar char="•"/>
              <a:defRPr sz="1000" baseline="0">
                <a:solidFill>
                  <a:srgbClr val="000000"/>
                </a:solidFill>
              </a:defRPr>
            </a:lvl1pPr>
          </a:lstStyle>
          <a:p>
            <a:pPr lvl="0"/>
            <a:r>
              <a:rPr lang="en-US" dirty="0" smtClean="0"/>
              <a:t>Click to edit Master text styles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509586001"/>
      </p:ext>
    </p:extLst>
  </p:cSld>
  <p:clrMapOvr>
    <a:masterClrMapping/>
  </p:clrMapOvr>
  <p:transition xmlns:p14="http://schemas.microsoft.com/office/powerpoint/2010/mai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appendix_keyterms_continued">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228600" y="533400"/>
            <a:ext cx="8686800" cy="5867400"/>
          </a:xfrm>
          <a:prstGeom prst="rect">
            <a:avLst/>
          </a:prstGeom>
        </p:spPr>
        <p:txBody>
          <a:bodyPr vert="horz" lIns="0" tIns="0" rIns="0" bIns="0"/>
          <a:lstStyle>
            <a:lvl1pPr marL="114300" indent="-114300">
              <a:buFont typeface="Arial"/>
              <a:buChar char="•"/>
              <a:defRPr sz="1000" baseline="0">
                <a:solidFill>
                  <a:srgbClr val="000000"/>
                </a:solidFill>
              </a:defRPr>
            </a:lvl1pPr>
          </a:lstStyle>
          <a:p>
            <a:pPr lvl="0"/>
            <a:r>
              <a:rPr lang="en-US" dirty="0" smtClean="0"/>
              <a:t>Click to edit Master text styles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987195750"/>
      </p:ext>
    </p:extLst>
  </p:cSld>
  <p:clrMapOvr>
    <a:masterClrMapping/>
  </p:clrMapOvr>
  <p:transition xmlns:p14="http://schemas.microsoft.com/office/powerpoint/2010/mai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appendix_keyterms_continued">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228600" y="533400"/>
            <a:ext cx="8686800" cy="5867400"/>
          </a:xfrm>
          <a:prstGeom prst="rect">
            <a:avLst/>
          </a:prstGeom>
        </p:spPr>
        <p:txBody>
          <a:bodyPr vert="horz" lIns="0" tIns="0" rIns="0" bIns="0"/>
          <a:lstStyle>
            <a:lvl1pPr marL="114300" indent="-114300">
              <a:buFont typeface="Arial"/>
              <a:buChar char="•"/>
              <a:defRPr sz="1000" baseline="0">
                <a:solidFill>
                  <a:srgbClr val="000000"/>
                </a:solidFill>
              </a:defRPr>
            </a:lvl1pPr>
          </a:lstStyle>
          <a:p>
            <a:pPr lvl="0"/>
            <a:r>
              <a:rPr lang="en-US" dirty="0" smtClean="0"/>
              <a:t>Click to edit Master text styles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987195750"/>
      </p:ext>
    </p:extLst>
  </p:cSld>
  <p:clrMapOvr>
    <a:masterClrMapping/>
  </p:clrMapOvr>
  <p:transition xmlns:p14="http://schemas.microsoft.com/office/powerpoint/2010/mai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appendix_keyterms_continued">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228600" y="533400"/>
            <a:ext cx="8686800" cy="5867400"/>
          </a:xfrm>
          <a:prstGeom prst="rect">
            <a:avLst/>
          </a:prstGeom>
        </p:spPr>
        <p:txBody>
          <a:bodyPr vert="horz" lIns="0" tIns="0" rIns="0" bIns="0"/>
          <a:lstStyle>
            <a:lvl1pPr marL="114300" indent="-114300">
              <a:buFont typeface="Arial"/>
              <a:buChar char="•"/>
              <a:defRPr sz="1000" baseline="0">
                <a:solidFill>
                  <a:srgbClr val="000000"/>
                </a:solidFill>
              </a:defRPr>
            </a:lvl1pPr>
          </a:lstStyle>
          <a:p>
            <a:pPr lvl="0"/>
            <a:r>
              <a:rPr lang="en-US" dirty="0" smtClean="0"/>
              <a:t>Click to edit Master text styles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987195750"/>
      </p:ext>
    </p:extLst>
  </p:cSld>
  <p:clrMapOvr>
    <a:masterClrMapping/>
  </p:clrMapOvr>
  <p:transition xmlns:p14="http://schemas.microsoft.com/office/powerpoint/2010/mai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appendix_keyterms_continued">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228600" y="533400"/>
            <a:ext cx="8686800" cy="5867400"/>
          </a:xfrm>
          <a:prstGeom prst="rect">
            <a:avLst/>
          </a:prstGeom>
        </p:spPr>
        <p:txBody>
          <a:bodyPr vert="horz" lIns="0" tIns="0" rIns="0" bIns="0"/>
          <a:lstStyle>
            <a:lvl1pPr marL="114300" indent="-114300">
              <a:buFont typeface="Arial"/>
              <a:buChar char="•"/>
              <a:defRPr sz="1000" baseline="0">
                <a:solidFill>
                  <a:srgbClr val="000000"/>
                </a:solidFill>
              </a:defRPr>
            </a:lvl1pPr>
          </a:lstStyle>
          <a:p>
            <a:pPr lvl="0"/>
            <a:r>
              <a:rPr lang="en-US" dirty="0" smtClean="0"/>
              <a:t>Click to edit Master text styles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987195750"/>
      </p:ext>
    </p:extLst>
  </p:cSld>
  <p:clrMapOvr>
    <a:masterClrMapping/>
  </p:clrMapOvr>
  <p:transition xmlns:p14="http://schemas.microsoft.com/office/powerpoint/2010/mai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appendix_keyterms_continued">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228600" y="533400"/>
            <a:ext cx="8686800" cy="5867400"/>
          </a:xfrm>
          <a:prstGeom prst="rect">
            <a:avLst/>
          </a:prstGeom>
        </p:spPr>
        <p:txBody>
          <a:bodyPr vert="horz" lIns="0" tIns="0" rIns="0" bIns="0"/>
          <a:lstStyle>
            <a:lvl1pPr marL="114300" indent="-114300">
              <a:buFont typeface="Arial"/>
              <a:buChar char="•"/>
              <a:defRPr sz="1000" baseline="0">
                <a:solidFill>
                  <a:srgbClr val="000000"/>
                </a:solidFill>
              </a:defRPr>
            </a:lvl1pPr>
          </a:lstStyle>
          <a:p>
            <a:pPr lvl="0"/>
            <a:r>
              <a:rPr lang="en-US" dirty="0" smtClean="0"/>
              <a:t>Click to edit Master text styles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987195750"/>
      </p:ext>
    </p:extLst>
  </p:cSld>
  <p:clrMapOvr>
    <a:masterClrMapping/>
  </p:clrMapOvr>
  <p:transition xmlns:p14="http://schemas.microsoft.com/office/powerpoint/2010/mai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bout_platform">
    <p:spTree>
      <p:nvGrpSpPr>
        <p:cNvPr id="1" name=""/>
        <p:cNvGrpSpPr/>
        <p:nvPr/>
      </p:nvGrpSpPr>
      <p:grpSpPr>
        <a:xfrm>
          <a:off x="0" y="0"/>
          <a:ext cx="0" cy="0"/>
          <a:chOff x="0" y="0"/>
          <a:chExt cx="0" cy="0"/>
        </a:xfrm>
      </p:grpSpPr>
      <p:sp>
        <p:nvSpPr>
          <p:cNvPr id="7" name="Title 6"/>
          <p:cNvSpPr>
            <a:spLocks noGrp="1"/>
          </p:cNvSpPr>
          <p:nvPr>
            <p:ph type="title"/>
          </p:nvPr>
        </p:nvSpPr>
        <p:spPr>
          <a:xfrm>
            <a:off x="3429000" y="274638"/>
            <a:ext cx="5410200" cy="563562"/>
          </a:xfrm>
          <a:prstGeom prst="rect">
            <a:avLst/>
          </a:prstGeom>
        </p:spPr>
        <p:txBody>
          <a:bodyPr vert="horz" lIns="0" tIns="0" rIns="0" bIns="0"/>
          <a:lstStyle>
            <a:lvl1pPr>
              <a:defRPr sz="2400" b="0">
                <a:solidFill>
                  <a:schemeClr val="tx2"/>
                </a:solidFill>
              </a:defRPr>
            </a:lvl1pPr>
          </a:lstStyle>
          <a:p>
            <a:r>
              <a:rPr lang="en-US" dirty="0" smtClean="0"/>
              <a:t>Click to edit Master title style</a:t>
            </a:r>
            <a:endParaRPr lang="en-US" dirty="0"/>
          </a:p>
        </p:txBody>
      </p:sp>
      <p:sp>
        <p:nvSpPr>
          <p:cNvPr id="3" name="Text Placeholder 2"/>
          <p:cNvSpPr>
            <a:spLocks noGrp="1"/>
          </p:cNvSpPr>
          <p:nvPr>
            <p:ph type="body" sz="quarter" idx="10"/>
          </p:nvPr>
        </p:nvSpPr>
        <p:spPr>
          <a:xfrm>
            <a:off x="6019800" y="1219200"/>
            <a:ext cx="2819400" cy="5029200"/>
          </a:xfrm>
          <a:prstGeom prst="rect">
            <a:avLst/>
          </a:prstGeom>
        </p:spPr>
        <p:txBody>
          <a:bodyPr vert="horz" lIns="0" tIns="0" rIns="0" bIns="0"/>
          <a:lstStyle>
            <a:lvl1pPr algn="l">
              <a:defRPr>
                <a:solidFill>
                  <a:schemeClr val="tx2"/>
                </a:solidFill>
              </a:defRPr>
            </a:lvl1pPr>
            <a:lvl2pPr marL="0" indent="0" algn="l">
              <a:lnSpc>
                <a:spcPct val="110000"/>
              </a:lnSpc>
              <a:buNone/>
              <a:defRPr sz="1000"/>
            </a:lvl2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351683757"/>
      </p:ext>
    </p:extLst>
  </p:cSld>
  <p:clrMapOvr>
    <a:masterClrMapping/>
  </p:clrMapOvr>
  <p:transition xmlns:p14="http://schemas.microsoft.com/office/powerpoint/2010/mai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appendix_imag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228600" y="5029200"/>
            <a:ext cx="8686800" cy="1295400"/>
          </a:xfrm>
          <a:prstGeom prst="rect">
            <a:avLst/>
          </a:prstGeom>
        </p:spPr>
        <p:txBody>
          <a:bodyPr vert="horz" lIns="0" tIns="0" rIns="0" bIns="0"/>
          <a:lstStyle>
            <a:lvl1pPr marL="0" indent="0">
              <a:buFont typeface="Arial"/>
              <a:buNone/>
              <a:defRPr sz="1400" baseline="0">
                <a:solidFill>
                  <a:srgbClr val="000000"/>
                </a:solidFill>
              </a:defRPr>
            </a:lvl1pPr>
            <a:lvl2pPr marL="0" indent="0">
              <a:buNone/>
              <a:defRPr sz="1000"/>
            </a:lvl2pPr>
          </a:lstStyle>
          <a:p>
            <a:pPr lvl="0"/>
            <a:r>
              <a:rPr lang="en-US" dirty="0" smtClean="0"/>
              <a:t>Click to edit Master text styles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672924258"/>
      </p:ext>
    </p:extLst>
  </p:cSld>
  <p:clrMapOvr>
    <a:masterClrMapping/>
  </p:clrMapOvr>
  <p:transition xmlns:p14="http://schemas.microsoft.com/office/powerpoint/2010/mai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appendix_imag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228600" y="5029200"/>
            <a:ext cx="8686800" cy="1295400"/>
          </a:xfrm>
          <a:prstGeom prst="rect">
            <a:avLst/>
          </a:prstGeom>
        </p:spPr>
        <p:txBody>
          <a:bodyPr vert="horz" lIns="0" tIns="0" rIns="0" bIns="0"/>
          <a:lstStyle>
            <a:lvl1pPr marL="0" indent="0">
              <a:buFont typeface="Arial"/>
              <a:buNone/>
              <a:defRPr sz="1400" baseline="0">
                <a:solidFill>
                  <a:srgbClr val="000000"/>
                </a:solidFill>
              </a:defRPr>
            </a:lvl1pPr>
            <a:lvl2pPr marL="0" indent="0">
              <a:buNone/>
              <a:defRPr sz="1000"/>
            </a:lvl2pPr>
          </a:lstStyle>
          <a:p>
            <a:pPr lvl="0"/>
            <a:r>
              <a:rPr lang="en-US" dirty="0" smtClean="0"/>
              <a:t>Click to edit Master text styles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672924258"/>
      </p:ext>
    </p:extLst>
  </p:cSld>
  <p:clrMapOvr>
    <a:masterClrMapping/>
  </p:clrMapOvr>
  <p:transition xmlns:p14="http://schemas.microsoft.com/office/powerpoint/2010/mai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appendix_imag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228600" y="5029200"/>
            <a:ext cx="8686800" cy="1295400"/>
          </a:xfrm>
          <a:prstGeom prst="rect">
            <a:avLst/>
          </a:prstGeom>
        </p:spPr>
        <p:txBody>
          <a:bodyPr vert="horz" lIns="0" tIns="0" rIns="0" bIns="0"/>
          <a:lstStyle>
            <a:lvl1pPr marL="0" indent="0">
              <a:buFont typeface="Arial"/>
              <a:buNone/>
              <a:defRPr sz="1400" baseline="0">
                <a:solidFill>
                  <a:srgbClr val="000000"/>
                </a:solidFill>
              </a:defRPr>
            </a:lvl1pPr>
            <a:lvl2pPr marL="0" indent="0">
              <a:buNone/>
              <a:defRPr sz="1000"/>
            </a:lvl2pPr>
          </a:lstStyle>
          <a:p>
            <a:pPr lvl="0"/>
            <a:r>
              <a:rPr lang="en-US" dirty="0" smtClean="0"/>
              <a:t>Click to edit Master text styles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672924258"/>
      </p:ext>
    </p:extLst>
  </p:cSld>
  <p:clrMapOvr>
    <a:masterClrMapping/>
  </p:clrMapOvr>
  <p:transition xmlns:p14="http://schemas.microsoft.com/office/powerpoint/2010/mai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appendix_imag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228600" y="5029200"/>
            <a:ext cx="8686800" cy="1295400"/>
          </a:xfrm>
          <a:prstGeom prst="rect">
            <a:avLst/>
          </a:prstGeom>
        </p:spPr>
        <p:txBody>
          <a:bodyPr vert="horz" lIns="0" tIns="0" rIns="0" bIns="0"/>
          <a:lstStyle>
            <a:lvl1pPr marL="0" indent="0">
              <a:buFont typeface="Arial"/>
              <a:buNone/>
              <a:defRPr sz="1400" baseline="0">
                <a:solidFill>
                  <a:srgbClr val="000000"/>
                </a:solidFill>
              </a:defRPr>
            </a:lvl1pPr>
            <a:lvl2pPr marL="0" indent="0">
              <a:buNone/>
              <a:defRPr sz="1000"/>
            </a:lvl2pPr>
          </a:lstStyle>
          <a:p>
            <a:pPr lvl="0"/>
            <a:r>
              <a:rPr lang="en-US" dirty="0" smtClean="0"/>
              <a:t>Click to edit Master text styles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672924258"/>
      </p:ext>
    </p:extLst>
  </p:cSld>
  <p:clrMapOvr>
    <a:masterClrMapping/>
  </p:clrMapOvr>
  <p:transition xmlns:p14="http://schemas.microsoft.com/office/powerpoint/2010/mai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appendix_imag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228600" y="5029200"/>
            <a:ext cx="8686800" cy="1295400"/>
          </a:xfrm>
          <a:prstGeom prst="rect">
            <a:avLst/>
          </a:prstGeom>
        </p:spPr>
        <p:txBody>
          <a:bodyPr vert="horz" lIns="0" tIns="0" rIns="0" bIns="0"/>
          <a:lstStyle>
            <a:lvl1pPr marL="0" indent="0">
              <a:buFont typeface="Arial"/>
              <a:buNone/>
              <a:defRPr sz="1400" baseline="0">
                <a:solidFill>
                  <a:srgbClr val="000000"/>
                </a:solidFill>
              </a:defRPr>
            </a:lvl1pPr>
            <a:lvl2pPr marL="0" indent="0">
              <a:buNone/>
              <a:defRPr sz="1000"/>
            </a:lvl2pPr>
          </a:lstStyle>
          <a:p>
            <a:pPr lvl="0"/>
            <a:r>
              <a:rPr lang="en-US" dirty="0" smtClean="0"/>
              <a:t>Click to edit Master text styles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672924258"/>
      </p:ext>
    </p:extLst>
  </p:cSld>
  <p:clrMapOvr>
    <a:masterClrMapping/>
  </p:clrMapOvr>
  <p:transition xmlns:p14="http://schemas.microsoft.com/office/powerpoint/2010/mai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appendix_imag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228600" y="5029200"/>
            <a:ext cx="8686800" cy="1295400"/>
          </a:xfrm>
          <a:prstGeom prst="rect">
            <a:avLst/>
          </a:prstGeom>
        </p:spPr>
        <p:txBody>
          <a:bodyPr vert="horz" lIns="0" tIns="0" rIns="0" bIns="0"/>
          <a:lstStyle>
            <a:lvl1pPr marL="0" indent="0">
              <a:buFont typeface="Arial"/>
              <a:buNone/>
              <a:defRPr sz="1400" baseline="0">
                <a:solidFill>
                  <a:srgbClr val="000000"/>
                </a:solidFill>
              </a:defRPr>
            </a:lvl1pPr>
            <a:lvl2pPr marL="0" indent="0">
              <a:buNone/>
              <a:defRPr sz="1000"/>
            </a:lvl2pPr>
          </a:lstStyle>
          <a:p>
            <a:pPr lvl="0"/>
            <a:r>
              <a:rPr lang="en-US" dirty="0" smtClean="0"/>
              <a:t>Click to edit Master text styles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672924258"/>
      </p:ext>
    </p:extLst>
  </p:cSld>
  <p:clrMapOvr>
    <a:masterClrMapping/>
  </p:clrMapOvr>
  <p:transition xmlns:p14="http://schemas.microsoft.com/office/powerpoint/2010/mai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appendix_imag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228600" y="5029200"/>
            <a:ext cx="8686800" cy="1295400"/>
          </a:xfrm>
          <a:prstGeom prst="rect">
            <a:avLst/>
          </a:prstGeom>
        </p:spPr>
        <p:txBody>
          <a:bodyPr vert="horz" lIns="0" tIns="0" rIns="0" bIns="0"/>
          <a:lstStyle>
            <a:lvl1pPr marL="0" indent="0">
              <a:buFont typeface="Arial"/>
              <a:buNone/>
              <a:defRPr sz="1400" baseline="0">
                <a:solidFill>
                  <a:srgbClr val="000000"/>
                </a:solidFill>
              </a:defRPr>
            </a:lvl1pPr>
            <a:lvl2pPr marL="0" indent="0">
              <a:buNone/>
              <a:defRPr sz="1000"/>
            </a:lvl2pPr>
          </a:lstStyle>
          <a:p>
            <a:pPr lvl="0"/>
            <a:r>
              <a:rPr lang="en-US" dirty="0" smtClean="0"/>
              <a:t>Click to edit Master text styles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672924258"/>
      </p:ext>
    </p:extLst>
  </p:cSld>
  <p:clrMapOvr>
    <a:masterClrMapping/>
  </p:clrMapOvr>
  <p:transition xmlns:p14="http://schemas.microsoft.com/office/powerpoint/2010/mai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appendix_imag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228600" y="5029200"/>
            <a:ext cx="8686800" cy="1295400"/>
          </a:xfrm>
          <a:prstGeom prst="rect">
            <a:avLst/>
          </a:prstGeom>
        </p:spPr>
        <p:txBody>
          <a:bodyPr vert="horz" lIns="0" tIns="0" rIns="0" bIns="0"/>
          <a:lstStyle>
            <a:lvl1pPr marL="0" indent="0">
              <a:buFont typeface="Arial"/>
              <a:buNone/>
              <a:defRPr sz="1400" baseline="0">
                <a:solidFill>
                  <a:srgbClr val="000000"/>
                </a:solidFill>
              </a:defRPr>
            </a:lvl1pPr>
            <a:lvl2pPr marL="0" indent="0">
              <a:buNone/>
              <a:defRPr sz="1000"/>
            </a:lvl2pPr>
          </a:lstStyle>
          <a:p>
            <a:pPr lvl="0"/>
            <a:r>
              <a:rPr lang="en-US" dirty="0" smtClean="0"/>
              <a:t>Click to edit Master text styles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672924258"/>
      </p:ext>
    </p:extLst>
  </p:cSld>
  <p:clrMapOvr>
    <a:masterClrMapping/>
  </p:clrMapOvr>
  <p:transition xmlns:p14="http://schemas.microsoft.com/office/powerpoint/2010/mai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appendix_imag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228600" y="5029200"/>
            <a:ext cx="8686800" cy="1295400"/>
          </a:xfrm>
          <a:prstGeom prst="rect">
            <a:avLst/>
          </a:prstGeom>
        </p:spPr>
        <p:txBody>
          <a:bodyPr vert="horz" lIns="0" tIns="0" rIns="0" bIns="0"/>
          <a:lstStyle>
            <a:lvl1pPr marL="0" indent="0">
              <a:buFont typeface="Arial"/>
              <a:buNone/>
              <a:defRPr sz="1400" baseline="0">
                <a:solidFill>
                  <a:srgbClr val="000000"/>
                </a:solidFill>
              </a:defRPr>
            </a:lvl1pPr>
            <a:lvl2pPr marL="0" indent="0">
              <a:buNone/>
              <a:defRPr sz="1000"/>
            </a:lvl2pPr>
          </a:lstStyle>
          <a:p>
            <a:pPr lvl="0"/>
            <a:r>
              <a:rPr lang="en-US" dirty="0" smtClean="0"/>
              <a:t>Click to edit Master text styles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672924258"/>
      </p:ext>
    </p:extLst>
  </p:cSld>
  <p:clrMapOvr>
    <a:masterClrMapping/>
  </p:clrMapOvr>
  <p:transition xmlns:p14="http://schemas.microsoft.com/office/powerpoint/2010/mai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appendix_imag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228600" y="5029200"/>
            <a:ext cx="8686800" cy="1295400"/>
          </a:xfrm>
          <a:prstGeom prst="rect">
            <a:avLst/>
          </a:prstGeom>
        </p:spPr>
        <p:txBody>
          <a:bodyPr vert="horz" lIns="0" tIns="0" rIns="0" bIns="0"/>
          <a:lstStyle>
            <a:lvl1pPr marL="0" indent="0">
              <a:buFont typeface="Arial"/>
              <a:buNone/>
              <a:defRPr sz="1400" baseline="0">
                <a:solidFill>
                  <a:srgbClr val="000000"/>
                </a:solidFill>
              </a:defRPr>
            </a:lvl1pPr>
            <a:lvl2pPr marL="0" indent="0">
              <a:buNone/>
              <a:defRPr sz="1000"/>
            </a:lvl2pPr>
          </a:lstStyle>
          <a:p>
            <a:pPr lvl="0"/>
            <a:r>
              <a:rPr lang="en-US" dirty="0" smtClean="0"/>
              <a:t>Click to edit Master text styles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672924258"/>
      </p:ext>
    </p:extLst>
  </p:cSld>
  <p:clrMapOvr>
    <a:masterClrMapping/>
  </p:clrMapOvr>
  <p:transition xmlns:p14="http://schemas.microsoft.com/office/powerpoint/2010/mai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bout_boundless">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429000" y="990600"/>
            <a:ext cx="5410200" cy="5410200"/>
          </a:xfrm>
          <a:prstGeom prst="rect">
            <a:avLst/>
          </a:prstGeom>
        </p:spPr>
        <p:txBody>
          <a:bodyPr vert="horz" lIns="0" tIns="0" rIns="0" bIns="0"/>
          <a:lstStyle>
            <a:lvl1pPr marL="0" indent="0">
              <a:defRPr sz="1000">
                <a:solidFill>
                  <a:srgbClr val="808080"/>
                </a:solidFill>
              </a:defRPr>
            </a:lvl1pPr>
            <a:lvl2pPr marL="0" indent="0">
              <a:buNone/>
              <a:defRPr sz="1000"/>
            </a:lvl2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 name="Title 1"/>
          <p:cNvSpPr>
            <a:spLocks noGrp="1"/>
          </p:cNvSpPr>
          <p:nvPr>
            <p:ph type="title"/>
          </p:nvPr>
        </p:nvSpPr>
        <p:spPr>
          <a:xfrm>
            <a:off x="3429000" y="274638"/>
            <a:ext cx="5410200" cy="715962"/>
          </a:xfrm>
          <a:prstGeom prst="rect">
            <a:avLst/>
          </a:prstGeom>
        </p:spPr>
        <p:txBody>
          <a:bodyPr vert="horz" lIns="0" tIns="0" rIns="0" bIns="0"/>
          <a:lstStyle>
            <a:lvl1pPr>
              <a:defRPr sz="2400" b="0">
                <a:solidFill>
                  <a:schemeClr val="tx2"/>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3687038126"/>
      </p:ext>
    </p:extLst>
  </p:cSld>
  <p:clrMapOvr>
    <a:masterClrMapping/>
  </p:clrMapOvr>
  <p:transition xmlns:p14="http://schemas.microsoft.com/office/powerpoint/2010/mai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appendix_imag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228600" y="5029200"/>
            <a:ext cx="8686800" cy="1295400"/>
          </a:xfrm>
          <a:prstGeom prst="rect">
            <a:avLst/>
          </a:prstGeom>
        </p:spPr>
        <p:txBody>
          <a:bodyPr vert="horz" lIns="0" tIns="0" rIns="0" bIns="0"/>
          <a:lstStyle>
            <a:lvl1pPr marL="0" indent="0">
              <a:buFont typeface="Arial"/>
              <a:buNone/>
              <a:defRPr sz="1400" baseline="0">
                <a:solidFill>
                  <a:srgbClr val="000000"/>
                </a:solidFill>
              </a:defRPr>
            </a:lvl1pPr>
            <a:lvl2pPr marL="0" indent="0">
              <a:buNone/>
              <a:defRPr sz="1000"/>
            </a:lvl2pPr>
          </a:lstStyle>
          <a:p>
            <a:pPr lvl="0"/>
            <a:r>
              <a:rPr lang="en-US" dirty="0" smtClean="0"/>
              <a:t>Click to edit Master text styles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672924258"/>
      </p:ext>
    </p:extLst>
  </p:cSld>
  <p:clrMapOvr>
    <a:masterClrMapping/>
  </p:clrMapOvr>
  <p:transition xmlns:p14="http://schemas.microsoft.com/office/powerpoint/2010/mai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appendix_imag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228600" y="5029200"/>
            <a:ext cx="8686800" cy="1295400"/>
          </a:xfrm>
          <a:prstGeom prst="rect">
            <a:avLst/>
          </a:prstGeom>
        </p:spPr>
        <p:txBody>
          <a:bodyPr vert="horz" lIns="0" tIns="0" rIns="0" bIns="0"/>
          <a:lstStyle>
            <a:lvl1pPr marL="0" indent="0">
              <a:buFont typeface="Arial"/>
              <a:buNone/>
              <a:defRPr sz="1400" baseline="0">
                <a:solidFill>
                  <a:srgbClr val="000000"/>
                </a:solidFill>
              </a:defRPr>
            </a:lvl1pPr>
            <a:lvl2pPr marL="0" indent="0">
              <a:buNone/>
              <a:defRPr sz="1000"/>
            </a:lvl2pPr>
          </a:lstStyle>
          <a:p>
            <a:pPr lvl="0"/>
            <a:r>
              <a:rPr lang="en-US" dirty="0" smtClean="0"/>
              <a:t>Click to edit Master text styles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672924258"/>
      </p:ext>
    </p:extLst>
  </p:cSld>
  <p:clrMapOvr>
    <a:masterClrMapping/>
  </p:clrMapOvr>
  <p:transition xmlns:p14="http://schemas.microsoft.com/office/powerpoint/2010/mai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appendix_imag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228600" y="5029200"/>
            <a:ext cx="8686800" cy="1295400"/>
          </a:xfrm>
          <a:prstGeom prst="rect">
            <a:avLst/>
          </a:prstGeom>
        </p:spPr>
        <p:txBody>
          <a:bodyPr vert="horz" lIns="0" tIns="0" rIns="0" bIns="0"/>
          <a:lstStyle>
            <a:lvl1pPr marL="0" indent="0">
              <a:buFont typeface="Arial"/>
              <a:buNone/>
              <a:defRPr sz="1400" baseline="0">
                <a:solidFill>
                  <a:srgbClr val="000000"/>
                </a:solidFill>
              </a:defRPr>
            </a:lvl1pPr>
            <a:lvl2pPr marL="0" indent="0">
              <a:buNone/>
              <a:defRPr sz="1000"/>
            </a:lvl2pPr>
          </a:lstStyle>
          <a:p>
            <a:pPr lvl="0"/>
            <a:r>
              <a:rPr lang="en-US" dirty="0" smtClean="0"/>
              <a:t>Click to edit Master text styles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672924258"/>
      </p:ext>
    </p:extLst>
  </p:cSld>
  <p:clrMapOvr>
    <a:masterClrMapping/>
  </p:clrMapOvr>
  <p:transition xmlns:p14="http://schemas.microsoft.com/office/powerpoint/2010/mai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appendix_imag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228600" y="5029200"/>
            <a:ext cx="8686800" cy="1295400"/>
          </a:xfrm>
          <a:prstGeom prst="rect">
            <a:avLst/>
          </a:prstGeom>
        </p:spPr>
        <p:txBody>
          <a:bodyPr vert="horz" lIns="0" tIns="0" rIns="0" bIns="0"/>
          <a:lstStyle>
            <a:lvl1pPr marL="0" indent="0">
              <a:buFont typeface="Arial"/>
              <a:buNone/>
              <a:defRPr sz="1400" baseline="0">
                <a:solidFill>
                  <a:srgbClr val="000000"/>
                </a:solidFill>
              </a:defRPr>
            </a:lvl1pPr>
            <a:lvl2pPr marL="0" indent="0">
              <a:buNone/>
              <a:defRPr sz="1000"/>
            </a:lvl2pPr>
          </a:lstStyle>
          <a:p>
            <a:pPr lvl="0"/>
            <a:r>
              <a:rPr lang="en-US" dirty="0" smtClean="0"/>
              <a:t>Click to edit Master text styles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672924258"/>
      </p:ext>
    </p:extLst>
  </p:cSld>
  <p:clrMapOvr>
    <a:masterClrMapping/>
  </p:clrMapOvr>
  <p:transition xmlns:p14="http://schemas.microsoft.com/office/powerpoint/2010/mai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appendix_imag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228600" y="5029200"/>
            <a:ext cx="8686800" cy="1295400"/>
          </a:xfrm>
          <a:prstGeom prst="rect">
            <a:avLst/>
          </a:prstGeom>
        </p:spPr>
        <p:txBody>
          <a:bodyPr vert="horz" lIns="0" tIns="0" rIns="0" bIns="0"/>
          <a:lstStyle>
            <a:lvl1pPr marL="0" indent="0">
              <a:buFont typeface="Arial"/>
              <a:buNone/>
              <a:defRPr sz="1400" baseline="0">
                <a:solidFill>
                  <a:srgbClr val="000000"/>
                </a:solidFill>
              </a:defRPr>
            </a:lvl1pPr>
            <a:lvl2pPr marL="0" indent="0">
              <a:buNone/>
              <a:defRPr sz="1000"/>
            </a:lvl2pPr>
          </a:lstStyle>
          <a:p>
            <a:pPr lvl="0"/>
            <a:r>
              <a:rPr lang="en-US" dirty="0" smtClean="0"/>
              <a:t>Click to edit Master text styles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672924258"/>
      </p:ext>
    </p:extLst>
  </p:cSld>
  <p:clrMapOvr>
    <a:masterClrMapping/>
  </p:clrMapOvr>
  <p:transition xmlns:p14="http://schemas.microsoft.com/office/powerpoint/2010/mai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appendix_imag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228600" y="5029200"/>
            <a:ext cx="8686800" cy="1295400"/>
          </a:xfrm>
          <a:prstGeom prst="rect">
            <a:avLst/>
          </a:prstGeom>
        </p:spPr>
        <p:txBody>
          <a:bodyPr vert="horz" lIns="0" tIns="0" rIns="0" bIns="0"/>
          <a:lstStyle>
            <a:lvl1pPr marL="0" indent="0">
              <a:buFont typeface="Arial"/>
              <a:buNone/>
              <a:defRPr sz="1400" baseline="0">
                <a:solidFill>
                  <a:srgbClr val="000000"/>
                </a:solidFill>
              </a:defRPr>
            </a:lvl1pPr>
            <a:lvl2pPr marL="0" indent="0">
              <a:buNone/>
              <a:defRPr sz="1000"/>
            </a:lvl2pPr>
          </a:lstStyle>
          <a:p>
            <a:pPr lvl="0"/>
            <a:r>
              <a:rPr lang="en-US" dirty="0" smtClean="0"/>
              <a:t>Click to edit Master text styles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672924258"/>
      </p:ext>
    </p:extLst>
  </p:cSld>
  <p:clrMapOvr>
    <a:masterClrMapping/>
  </p:clrMapOvr>
  <p:transition xmlns:p14="http://schemas.microsoft.com/office/powerpoint/2010/mai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appendix_imag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228600" y="5029200"/>
            <a:ext cx="8686800" cy="1295400"/>
          </a:xfrm>
          <a:prstGeom prst="rect">
            <a:avLst/>
          </a:prstGeom>
        </p:spPr>
        <p:txBody>
          <a:bodyPr vert="horz" lIns="0" tIns="0" rIns="0" bIns="0"/>
          <a:lstStyle>
            <a:lvl1pPr marL="0" indent="0">
              <a:buFont typeface="Arial"/>
              <a:buNone/>
              <a:defRPr sz="1400" baseline="0">
                <a:solidFill>
                  <a:srgbClr val="000000"/>
                </a:solidFill>
              </a:defRPr>
            </a:lvl1pPr>
            <a:lvl2pPr marL="0" indent="0">
              <a:buNone/>
              <a:defRPr sz="1000"/>
            </a:lvl2pPr>
          </a:lstStyle>
          <a:p>
            <a:pPr lvl="0"/>
            <a:r>
              <a:rPr lang="en-US" dirty="0" smtClean="0"/>
              <a:t>Click to edit Master text styles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672924258"/>
      </p:ext>
    </p:extLst>
  </p:cSld>
  <p:clrMapOvr>
    <a:masterClrMapping/>
  </p:clrMapOvr>
  <p:transition xmlns:p14="http://schemas.microsoft.com/office/powerpoint/2010/mai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appendix_imag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228600" y="5029200"/>
            <a:ext cx="8686800" cy="1295400"/>
          </a:xfrm>
          <a:prstGeom prst="rect">
            <a:avLst/>
          </a:prstGeom>
        </p:spPr>
        <p:txBody>
          <a:bodyPr vert="horz" lIns="0" tIns="0" rIns="0" bIns="0"/>
          <a:lstStyle>
            <a:lvl1pPr marL="0" indent="0">
              <a:buFont typeface="Arial"/>
              <a:buNone/>
              <a:defRPr sz="1400" baseline="0">
                <a:solidFill>
                  <a:srgbClr val="000000"/>
                </a:solidFill>
              </a:defRPr>
            </a:lvl1pPr>
            <a:lvl2pPr marL="0" indent="0">
              <a:buNone/>
              <a:defRPr sz="1000"/>
            </a:lvl2pPr>
          </a:lstStyle>
          <a:p>
            <a:pPr lvl="0"/>
            <a:r>
              <a:rPr lang="en-US" dirty="0" smtClean="0"/>
              <a:t>Click to edit Master text styles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672924258"/>
      </p:ext>
    </p:extLst>
  </p:cSld>
  <p:clrMapOvr>
    <a:masterClrMapping/>
  </p:clrMapOvr>
  <p:transition xmlns:p14="http://schemas.microsoft.com/office/powerpoint/2010/mai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appendix_imag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228600" y="5029200"/>
            <a:ext cx="8686800" cy="1295400"/>
          </a:xfrm>
          <a:prstGeom prst="rect">
            <a:avLst/>
          </a:prstGeom>
        </p:spPr>
        <p:txBody>
          <a:bodyPr vert="horz" lIns="0" tIns="0" rIns="0" bIns="0"/>
          <a:lstStyle>
            <a:lvl1pPr marL="0" indent="0">
              <a:buFont typeface="Arial"/>
              <a:buNone/>
              <a:defRPr sz="1400" baseline="0">
                <a:solidFill>
                  <a:srgbClr val="000000"/>
                </a:solidFill>
              </a:defRPr>
            </a:lvl1pPr>
            <a:lvl2pPr marL="0" indent="0">
              <a:buNone/>
              <a:defRPr sz="1000"/>
            </a:lvl2pPr>
          </a:lstStyle>
          <a:p>
            <a:pPr lvl="0"/>
            <a:r>
              <a:rPr lang="en-US" dirty="0" smtClean="0"/>
              <a:t>Click to edit Master text styles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672924258"/>
      </p:ext>
    </p:extLst>
  </p:cSld>
  <p:clrMapOvr>
    <a:masterClrMapping/>
  </p:clrMapOvr>
  <p:transition xmlns:p14="http://schemas.microsoft.com/office/powerpoint/2010/mai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appendix_imag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228600" y="5029200"/>
            <a:ext cx="8686800" cy="1295400"/>
          </a:xfrm>
          <a:prstGeom prst="rect">
            <a:avLst/>
          </a:prstGeom>
        </p:spPr>
        <p:txBody>
          <a:bodyPr vert="horz" lIns="0" tIns="0" rIns="0" bIns="0"/>
          <a:lstStyle>
            <a:lvl1pPr marL="0" indent="0">
              <a:buFont typeface="Arial"/>
              <a:buNone/>
              <a:defRPr sz="1400" baseline="0">
                <a:solidFill>
                  <a:srgbClr val="000000"/>
                </a:solidFill>
              </a:defRPr>
            </a:lvl1pPr>
            <a:lvl2pPr marL="0" indent="0">
              <a:buNone/>
              <a:defRPr sz="1000"/>
            </a:lvl2pPr>
          </a:lstStyle>
          <a:p>
            <a:pPr lvl="0"/>
            <a:r>
              <a:rPr lang="en-US" dirty="0" smtClean="0"/>
              <a:t>Click to edit Master text styles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672924258"/>
      </p:ext>
    </p:extLst>
  </p:cSld>
  <p:clrMapOvr>
    <a:masterClrMapping/>
  </p:clrMapOvr>
  <p:transition xmlns:p14="http://schemas.microsoft.com/office/powerpoint/2010/mai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hapter">
    <p:spTree>
      <p:nvGrpSpPr>
        <p:cNvPr id="1" name=""/>
        <p:cNvGrpSpPr/>
        <p:nvPr/>
      </p:nvGrpSpPr>
      <p:grpSpPr>
        <a:xfrm>
          <a:off x="0" y="0"/>
          <a:ext cx="0" cy="0"/>
          <a:chOff x="0" y="0"/>
          <a:chExt cx="0" cy="0"/>
        </a:xfrm>
      </p:grpSpPr>
      <p:sp>
        <p:nvSpPr>
          <p:cNvPr id="4" name="Title 3"/>
          <p:cNvSpPr>
            <a:spLocks noGrp="1"/>
          </p:cNvSpPr>
          <p:nvPr>
            <p:ph type="title"/>
          </p:nvPr>
        </p:nvSpPr>
        <p:spPr>
          <a:xfrm>
            <a:off x="228600" y="350838"/>
            <a:ext cx="2590800" cy="3230562"/>
          </a:xfrm>
          <a:prstGeom prst="rect">
            <a:avLst/>
          </a:prstGeom>
        </p:spPr>
        <p:txBody>
          <a:bodyPr vert="horz" lIns="0" tIns="0" rIns="0" bIns="0"/>
          <a:lstStyle>
            <a:lvl1pPr>
              <a:defRPr sz="2400" b="0" i="0">
                <a:solidFill>
                  <a:schemeClr val="bg1"/>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1109337005"/>
      </p:ext>
    </p:extLst>
  </p:cSld>
  <p:clrMapOvr>
    <a:masterClrMapping/>
  </p:clrMapOvr>
  <p:transition xmlns:p14="http://schemas.microsoft.com/office/powerpoint/2010/mai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appendix_imag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228600" y="5029200"/>
            <a:ext cx="8686800" cy="1295400"/>
          </a:xfrm>
          <a:prstGeom prst="rect">
            <a:avLst/>
          </a:prstGeom>
        </p:spPr>
        <p:txBody>
          <a:bodyPr vert="horz" lIns="0" tIns="0" rIns="0" bIns="0"/>
          <a:lstStyle>
            <a:lvl1pPr marL="0" indent="0">
              <a:buFont typeface="Arial"/>
              <a:buNone/>
              <a:defRPr sz="1400" baseline="0">
                <a:solidFill>
                  <a:srgbClr val="000000"/>
                </a:solidFill>
              </a:defRPr>
            </a:lvl1pPr>
            <a:lvl2pPr marL="0" indent="0">
              <a:buNone/>
              <a:defRPr sz="1000"/>
            </a:lvl2pPr>
          </a:lstStyle>
          <a:p>
            <a:pPr lvl="0"/>
            <a:r>
              <a:rPr lang="en-US" dirty="0" smtClean="0"/>
              <a:t>Click to edit Master text styles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672924258"/>
      </p:ext>
    </p:extLst>
  </p:cSld>
  <p:clrMapOvr>
    <a:masterClrMapping/>
  </p:clrMapOvr>
  <p:transition xmlns:p14="http://schemas.microsoft.com/office/powerpoint/2010/mai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appendix_imag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228600" y="5029200"/>
            <a:ext cx="8686800" cy="1295400"/>
          </a:xfrm>
          <a:prstGeom prst="rect">
            <a:avLst/>
          </a:prstGeom>
        </p:spPr>
        <p:txBody>
          <a:bodyPr vert="horz" lIns="0" tIns="0" rIns="0" bIns="0"/>
          <a:lstStyle>
            <a:lvl1pPr marL="0" indent="0">
              <a:buFont typeface="Arial"/>
              <a:buNone/>
              <a:defRPr sz="1400" baseline="0">
                <a:solidFill>
                  <a:srgbClr val="000000"/>
                </a:solidFill>
              </a:defRPr>
            </a:lvl1pPr>
            <a:lvl2pPr marL="0" indent="0">
              <a:buNone/>
              <a:defRPr sz="1000"/>
            </a:lvl2pPr>
          </a:lstStyle>
          <a:p>
            <a:pPr lvl="0"/>
            <a:r>
              <a:rPr lang="en-US" dirty="0" smtClean="0"/>
              <a:t>Click to edit Master text styles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672924258"/>
      </p:ext>
    </p:extLst>
  </p:cSld>
  <p:clrMapOvr>
    <a:masterClrMapping/>
  </p:clrMapOvr>
  <p:transition xmlns:p14="http://schemas.microsoft.com/office/powerpoint/2010/mai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appendix_imag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228600" y="5029200"/>
            <a:ext cx="8686800" cy="1295400"/>
          </a:xfrm>
          <a:prstGeom prst="rect">
            <a:avLst/>
          </a:prstGeom>
        </p:spPr>
        <p:txBody>
          <a:bodyPr vert="horz" lIns="0" tIns="0" rIns="0" bIns="0"/>
          <a:lstStyle>
            <a:lvl1pPr marL="0" indent="0">
              <a:buFont typeface="Arial"/>
              <a:buNone/>
              <a:defRPr sz="1400" baseline="0">
                <a:solidFill>
                  <a:srgbClr val="000000"/>
                </a:solidFill>
              </a:defRPr>
            </a:lvl1pPr>
            <a:lvl2pPr marL="0" indent="0">
              <a:buNone/>
              <a:defRPr sz="1000"/>
            </a:lvl2pPr>
          </a:lstStyle>
          <a:p>
            <a:pPr lvl="0"/>
            <a:r>
              <a:rPr lang="en-US" dirty="0" smtClean="0"/>
              <a:t>Click to edit Master text styles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672924258"/>
      </p:ext>
    </p:extLst>
  </p:cSld>
  <p:clrMapOvr>
    <a:masterClrMapping/>
  </p:clrMapOvr>
  <p:transition xmlns:p14="http://schemas.microsoft.com/office/powerpoint/2010/mai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appendix_imag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228600" y="5029200"/>
            <a:ext cx="8686800" cy="1295400"/>
          </a:xfrm>
          <a:prstGeom prst="rect">
            <a:avLst/>
          </a:prstGeom>
        </p:spPr>
        <p:txBody>
          <a:bodyPr vert="horz" lIns="0" tIns="0" rIns="0" bIns="0"/>
          <a:lstStyle>
            <a:lvl1pPr marL="0" indent="0">
              <a:buFont typeface="Arial"/>
              <a:buNone/>
              <a:defRPr sz="1400" baseline="0">
                <a:solidFill>
                  <a:srgbClr val="000000"/>
                </a:solidFill>
              </a:defRPr>
            </a:lvl1pPr>
            <a:lvl2pPr marL="0" indent="0">
              <a:buNone/>
              <a:defRPr sz="1000"/>
            </a:lvl2pPr>
          </a:lstStyle>
          <a:p>
            <a:pPr lvl="0"/>
            <a:r>
              <a:rPr lang="en-US" dirty="0" smtClean="0"/>
              <a:t>Click to edit Master text styles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672924258"/>
      </p:ext>
    </p:extLst>
  </p:cSld>
  <p:clrMapOvr>
    <a:masterClrMapping/>
  </p:clrMapOvr>
  <p:transition xmlns:p14="http://schemas.microsoft.com/office/powerpoint/2010/mai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appendix_imag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228600" y="5029200"/>
            <a:ext cx="8686800" cy="1295400"/>
          </a:xfrm>
          <a:prstGeom prst="rect">
            <a:avLst/>
          </a:prstGeom>
        </p:spPr>
        <p:txBody>
          <a:bodyPr vert="horz" lIns="0" tIns="0" rIns="0" bIns="0"/>
          <a:lstStyle>
            <a:lvl1pPr marL="0" indent="0">
              <a:buFont typeface="Arial"/>
              <a:buNone/>
              <a:defRPr sz="1400" baseline="0">
                <a:solidFill>
                  <a:srgbClr val="000000"/>
                </a:solidFill>
              </a:defRPr>
            </a:lvl1pPr>
            <a:lvl2pPr marL="0" indent="0">
              <a:buNone/>
              <a:defRPr sz="1000"/>
            </a:lvl2pPr>
          </a:lstStyle>
          <a:p>
            <a:pPr lvl="0"/>
            <a:r>
              <a:rPr lang="en-US" dirty="0" smtClean="0"/>
              <a:t>Click to edit Master text styles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672924258"/>
      </p:ext>
    </p:extLst>
  </p:cSld>
  <p:clrMapOvr>
    <a:masterClrMapping/>
  </p:clrMapOvr>
  <p:transition xmlns:p14="http://schemas.microsoft.com/office/powerpoint/2010/mai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appendix_imag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228600" y="5029200"/>
            <a:ext cx="8686800" cy="1295400"/>
          </a:xfrm>
          <a:prstGeom prst="rect">
            <a:avLst/>
          </a:prstGeom>
        </p:spPr>
        <p:txBody>
          <a:bodyPr vert="horz" lIns="0" tIns="0" rIns="0" bIns="0"/>
          <a:lstStyle>
            <a:lvl1pPr marL="0" indent="0">
              <a:buFont typeface="Arial"/>
              <a:buNone/>
              <a:defRPr sz="1400" baseline="0">
                <a:solidFill>
                  <a:srgbClr val="000000"/>
                </a:solidFill>
              </a:defRPr>
            </a:lvl1pPr>
            <a:lvl2pPr marL="0" indent="0">
              <a:buNone/>
              <a:defRPr sz="1000"/>
            </a:lvl2pPr>
          </a:lstStyle>
          <a:p>
            <a:pPr lvl="0"/>
            <a:r>
              <a:rPr lang="en-US" dirty="0" smtClean="0"/>
              <a:t>Click to edit Master text styles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672924258"/>
      </p:ext>
    </p:extLst>
  </p:cSld>
  <p:clrMapOvr>
    <a:masterClrMapping/>
  </p:clrMapOvr>
  <p:transition xmlns:p14="http://schemas.microsoft.com/office/powerpoint/2010/mai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appendix_imag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228600" y="5029200"/>
            <a:ext cx="8686800" cy="1295400"/>
          </a:xfrm>
          <a:prstGeom prst="rect">
            <a:avLst/>
          </a:prstGeom>
        </p:spPr>
        <p:txBody>
          <a:bodyPr vert="horz" lIns="0" tIns="0" rIns="0" bIns="0"/>
          <a:lstStyle>
            <a:lvl1pPr marL="0" indent="0">
              <a:buFont typeface="Arial"/>
              <a:buNone/>
              <a:defRPr sz="1400" baseline="0">
                <a:solidFill>
                  <a:srgbClr val="000000"/>
                </a:solidFill>
              </a:defRPr>
            </a:lvl1pPr>
            <a:lvl2pPr marL="0" indent="0">
              <a:buNone/>
              <a:defRPr sz="1000"/>
            </a:lvl2pPr>
          </a:lstStyle>
          <a:p>
            <a:pPr lvl="0"/>
            <a:r>
              <a:rPr lang="en-US" dirty="0" smtClean="0"/>
              <a:t>Click to edit Master text styles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672924258"/>
      </p:ext>
    </p:extLst>
  </p:cSld>
  <p:clrMapOvr>
    <a:masterClrMapping/>
  </p:clrMapOvr>
  <p:transition xmlns:p14="http://schemas.microsoft.com/office/powerpoint/2010/mai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appendix_imag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228600" y="5029200"/>
            <a:ext cx="8686800" cy="1295400"/>
          </a:xfrm>
          <a:prstGeom prst="rect">
            <a:avLst/>
          </a:prstGeom>
        </p:spPr>
        <p:txBody>
          <a:bodyPr vert="horz" lIns="0" tIns="0" rIns="0" bIns="0"/>
          <a:lstStyle>
            <a:lvl1pPr marL="0" indent="0">
              <a:buFont typeface="Arial"/>
              <a:buNone/>
              <a:defRPr sz="1400" baseline="0">
                <a:solidFill>
                  <a:srgbClr val="000000"/>
                </a:solidFill>
              </a:defRPr>
            </a:lvl1pPr>
            <a:lvl2pPr marL="0" indent="0">
              <a:buNone/>
              <a:defRPr sz="1000"/>
            </a:lvl2pPr>
          </a:lstStyle>
          <a:p>
            <a:pPr lvl="0"/>
            <a:r>
              <a:rPr lang="en-US" dirty="0" smtClean="0"/>
              <a:t>Click to edit Master text styles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672924258"/>
      </p:ext>
    </p:extLst>
  </p:cSld>
  <p:clrMapOvr>
    <a:masterClrMapping/>
  </p:clrMapOvr>
  <p:transition xmlns:p14="http://schemas.microsoft.com/office/powerpoint/2010/mai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appendix_imag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228600" y="5029200"/>
            <a:ext cx="8686800" cy="1295400"/>
          </a:xfrm>
          <a:prstGeom prst="rect">
            <a:avLst/>
          </a:prstGeom>
        </p:spPr>
        <p:txBody>
          <a:bodyPr vert="horz" lIns="0" tIns="0" rIns="0" bIns="0"/>
          <a:lstStyle>
            <a:lvl1pPr marL="0" indent="0">
              <a:buFont typeface="Arial"/>
              <a:buNone/>
              <a:defRPr sz="1400" baseline="0">
                <a:solidFill>
                  <a:srgbClr val="000000"/>
                </a:solidFill>
              </a:defRPr>
            </a:lvl1pPr>
            <a:lvl2pPr marL="0" indent="0">
              <a:buNone/>
              <a:defRPr sz="1000"/>
            </a:lvl2pPr>
          </a:lstStyle>
          <a:p>
            <a:pPr lvl="0"/>
            <a:r>
              <a:rPr lang="en-US" dirty="0" smtClean="0"/>
              <a:t>Click to edit Master text styles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672924258"/>
      </p:ext>
    </p:extLst>
  </p:cSld>
  <p:clrMapOvr>
    <a:masterClrMapping/>
  </p:clrMapOvr>
  <p:transition xmlns:p14="http://schemas.microsoft.com/office/powerpoint/2010/mai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appendix_imag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228600" y="5029200"/>
            <a:ext cx="8686800" cy="1295400"/>
          </a:xfrm>
          <a:prstGeom prst="rect">
            <a:avLst/>
          </a:prstGeom>
        </p:spPr>
        <p:txBody>
          <a:bodyPr vert="horz" lIns="0" tIns="0" rIns="0" bIns="0"/>
          <a:lstStyle>
            <a:lvl1pPr marL="0" indent="0">
              <a:buFont typeface="Arial"/>
              <a:buNone/>
              <a:defRPr sz="1400" baseline="0">
                <a:solidFill>
                  <a:srgbClr val="000000"/>
                </a:solidFill>
              </a:defRPr>
            </a:lvl1pPr>
            <a:lvl2pPr marL="0" indent="0">
              <a:buNone/>
              <a:defRPr sz="1000"/>
            </a:lvl2pPr>
          </a:lstStyle>
          <a:p>
            <a:pPr lvl="0"/>
            <a:r>
              <a:rPr lang="en-US" dirty="0" smtClean="0"/>
              <a:t>Click to edit Master text styles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672924258"/>
      </p:ext>
    </p:extLst>
  </p:cSld>
  <p:clrMapOvr>
    <a:masterClrMapping/>
  </p:clrMapOvr>
  <p:transition xmlns:p14="http://schemas.microsoft.com/office/powerpoint/2010/mai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apter_continued">
    <p:spTree>
      <p:nvGrpSpPr>
        <p:cNvPr id="1" name=""/>
        <p:cNvGrpSpPr/>
        <p:nvPr/>
      </p:nvGrpSpPr>
      <p:grpSpPr>
        <a:xfrm>
          <a:off x="0" y="0"/>
          <a:ext cx="0" cy="0"/>
          <a:chOff x="0" y="0"/>
          <a:chExt cx="0" cy="0"/>
        </a:xfrm>
      </p:grpSpPr>
      <p:sp>
        <p:nvSpPr>
          <p:cNvPr id="4" name="Title 3"/>
          <p:cNvSpPr>
            <a:spLocks noGrp="1"/>
          </p:cNvSpPr>
          <p:nvPr>
            <p:ph type="title"/>
          </p:nvPr>
        </p:nvSpPr>
        <p:spPr>
          <a:xfrm>
            <a:off x="228600" y="350838"/>
            <a:ext cx="2590800" cy="3230562"/>
          </a:xfrm>
          <a:prstGeom prst="rect">
            <a:avLst/>
          </a:prstGeom>
        </p:spPr>
        <p:txBody>
          <a:bodyPr vert="horz" lIns="0" tIns="0" rIns="0" bIns="0"/>
          <a:lstStyle>
            <a:lvl1pPr>
              <a:defRPr sz="2400" b="0" i="0">
                <a:solidFill>
                  <a:schemeClr val="bg1"/>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252638371"/>
      </p:ext>
    </p:extLst>
  </p:cSld>
  <p:clrMapOvr>
    <a:masterClrMapping/>
  </p:clrMapOvr>
  <p:transition xmlns:p14="http://schemas.microsoft.com/office/powerpoint/2010/mai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appendix_imag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228600" y="5029200"/>
            <a:ext cx="8686800" cy="1295400"/>
          </a:xfrm>
          <a:prstGeom prst="rect">
            <a:avLst/>
          </a:prstGeom>
        </p:spPr>
        <p:txBody>
          <a:bodyPr vert="horz" lIns="0" tIns="0" rIns="0" bIns="0"/>
          <a:lstStyle>
            <a:lvl1pPr marL="0" indent="0">
              <a:buFont typeface="Arial"/>
              <a:buNone/>
              <a:defRPr sz="1400" baseline="0">
                <a:solidFill>
                  <a:srgbClr val="000000"/>
                </a:solidFill>
              </a:defRPr>
            </a:lvl1pPr>
            <a:lvl2pPr marL="0" indent="0">
              <a:buNone/>
              <a:defRPr sz="1000"/>
            </a:lvl2pPr>
          </a:lstStyle>
          <a:p>
            <a:pPr lvl="0"/>
            <a:r>
              <a:rPr lang="en-US" dirty="0" smtClean="0"/>
              <a:t>Click to edit Master text styles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672924258"/>
      </p:ext>
    </p:extLst>
  </p:cSld>
  <p:clrMapOvr>
    <a:masterClrMapping/>
  </p:clrMapOvr>
  <p:transition xmlns:p14="http://schemas.microsoft.com/office/powerpoint/2010/mai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appendix_imag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228600" y="5029200"/>
            <a:ext cx="8686800" cy="1295400"/>
          </a:xfrm>
          <a:prstGeom prst="rect">
            <a:avLst/>
          </a:prstGeom>
        </p:spPr>
        <p:txBody>
          <a:bodyPr vert="horz" lIns="0" tIns="0" rIns="0" bIns="0"/>
          <a:lstStyle>
            <a:lvl1pPr marL="0" indent="0">
              <a:buFont typeface="Arial"/>
              <a:buNone/>
              <a:defRPr sz="1400" baseline="0">
                <a:solidFill>
                  <a:srgbClr val="000000"/>
                </a:solidFill>
              </a:defRPr>
            </a:lvl1pPr>
            <a:lvl2pPr marL="0" indent="0">
              <a:buNone/>
              <a:defRPr sz="1000"/>
            </a:lvl2pPr>
          </a:lstStyle>
          <a:p>
            <a:pPr lvl="0"/>
            <a:r>
              <a:rPr lang="en-US" dirty="0" smtClean="0"/>
              <a:t>Click to edit Master text styles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672924258"/>
      </p:ext>
    </p:extLst>
  </p:cSld>
  <p:clrMapOvr>
    <a:masterClrMapping/>
  </p:clrMapOvr>
  <p:transition xmlns:p14="http://schemas.microsoft.com/office/powerpoint/2010/mai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appendix_imag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228600" y="5029200"/>
            <a:ext cx="8686800" cy="1295400"/>
          </a:xfrm>
          <a:prstGeom prst="rect">
            <a:avLst/>
          </a:prstGeom>
        </p:spPr>
        <p:txBody>
          <a:bodyPr vert="horz" lIns="0" tIns="0" rIns="0" bIns="0"/>
          <a:lstStyle>
            <a:lvl1pPr marL="0" indent="0">
              <a:buFont typeface="Arial"/>
              <a:buNone/>
              <a:defRPr sz="1400" baseline="0">
                <a:solidFill>
                  <a:srgbClr val="000000"/>
                </a:solidFill>
              </a:defRPr>
            </a:lvl1pPr>
            <a:lvl2pPr marL="0" indent="0">
              <a:buNone/>
              <a:defRPr sz="1000"/>
            </a:lvl2pPr>
          </a:lstStyle>
          <a:p>
            <a:pPr lvl="0"/>
            <a:r>
              <a:rPr lang="en-US" dirty="0" smtClean="0"/>
              <a:t>Click to edit Master text styles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672924258"/>
      </p:ext>
    </p:extLst>
  </p:cSld>
  <p:clrMapOvr>
    <a:masterClrMapping/>
  </p:clrMapOvr>
  <p:transition xmlns:p14="http://schemas.microsoft.com/office/powerpoint/2010/mai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appendix_imag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228600" y="5029200"/>
            <a:ext cx="8686800" cy="1295400"/>
          </a:xfrm>
          <a:prstGeom prst="rect">
            <a:avLst/>
          </a:prstGeom>
        </p:spPr>
        <p:txBody>
          <a:bodyPr vert="horz" lIns="0" tIns="0" rIns="0" bIns="0"/>
          <a:lstStyle>
            <a:lvl1pPr marL="0" indent="0">
              <a:buFont typeface="Arial"/>
              <a:buNone/>
              <a:defRPr sz="1400" baseline="0">
                <a:solidFill>
                  <a:srgbClr val="000000"/>
                </a:solidFill>
              </a:defRPr>
            </a:lvl1pPr>
            <a:lvl2pPr marL="0" indent="0">
              <a:buNone/>
              <a:defRPr sz="1000"/>
            </a:lvl2pPr>
          </a:lstStyle>
          <a:p>
            <a:pPr lvl="0"/>
            <a:r>
              <a:rPr lang="en-US" dirty="0" smtClean="0"/>
              <a:t>Click to edit Master text styles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672924258"/>
      </p:ext>
    </p:extLst>
  </p:cSld>
  <p:clrMapOvr>
    <a:masterClrMapping/>
  </p:clrMapOvr>
  <p:transition xmlns:p14="http://schemas.microsoft.com/office/powerpoint/2010/mai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appendix_imag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228600" y="5029200"/>
            <a:ext cx="8686800" cy="1295400"/>
          </a:xfrm>
          <a:prstGeom prst="rect">
            <a:avLst/>
          </a:prstGeom>
        </p:spPr>
        <p:txBody>
          <a:bodyPr vert="horz" lIns="0" tIns="0" rIns="0" bIns="0"/>
          <a:lstStyle>
            <a:lvl1pPr marL="0" indent="0">
              <a:buFont typeface="Arial"/>
              <a:buNone/>
              <a:defRPr sz="1400" baseline="0">
                <a:solidFill>
                  <a:srgbClr val="000000"/>
                </a:solidFill>
              </a:defRPr>
            </a:lvl1pPr>
            <a:lvl2pPr marL="0" indent="0">
              <a:buNone/>
              <a:defRPr sz="1000"/>
            </a:lvl2pPr>
          </a:lstStyle>
          <a:p>
            <a:pPr lvl="0"/>
            <a:r>
              <a:rPr lang="en-US" dirty="0" smtClean="0"/>
              <a:t>Click to edit Master text styles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672924258"/>
      </p:ext>
    </p:extLst>
  </p:cSld>
  <p:clrMapOvr>
    <a:masterClrMapping/>
  </p:clrMapOvr>
  <p:transition xmlns:p14="http://schemas.microsoft.com/office/powerpoint/2010/mai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appendix_imag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228600" y="5029200"/>
            <a:ext cx="8686800" cy="1295400"/>
          </a:xfrm>
          <a:prstGeom prst="rect">
            <a:avLst/>
          </a:prstGeom>
        </p:spPr>
        <p:txBody>
          <a:bodyPr vert="horz" lIns="0" tIns="0" rIns="0" bIns="0"/>
          <a:lstStyle>
            <a:lvl1pPr marL="0" indent="0">
              <a:buFont typeface="Arial"/>
              <a:buNone/>
              <a:defRPr sz="1400" baseline="0">
                <a:solidFill>
                  <a:srgbClr val="000000"/>
                </a:solidFill>
              </a:defRPr>
            </a:lvl1pPr>
            <a:lvl2pPr marL="0" indent="0">
              <a:buNone/>
              <a:defRPr sz="1000"/>
            </a:lvl2pPr>
          </a:lstStyle>
          <a:p>
            <a:pPr lvl="0"/>
            <a:r>
              <a:rPr lang="en-US" dirty="0" smtClean="0"/>
              <a:t>Click to edit Master text styles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672924258"/>
      </p:ext>
    </p:extLst>
  </p:cSld>
  <p:clrMapOvr>
    <a:masterClrMapping/>
  </p:clrMapOvr>
  <p:transition xmlns:p14="http://schemas.microsoft.com/office/powerpoint/2010/mai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appendix_imag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228600" y="5029200"/>
            <a:ext cx="8686800" cy="1295400"/>
          </a:xfrm>
          <a:prstGeom prst="rect">
            <a:avLst/>
          </a:prstGeom>
        </p:spPr>
        <p:txBody>
          <a:bodyPr vert="horz" lIns="0" tIns="0" rIns="0" bIns="0"/>
          <a:lstStyle>
            <a:lvl1pPr marL="0" indent="0">
              <a:buFont typeface="Arial"/>
              <a:buNone/>
              <a:defRPr sz="1400" baseline="0">
                <a:solidFill>
                  <a:srgbClr val="000000"/>
                </a:solidFill>
              </a:defRPr>
            </a:lvl1pPr>
            <a:lvl2pPr marL="0" indent="0">
              <a:buNone/>
              <a:defRPr sz="1000"/>
            </a:lvl2pPr>
          </a:lstStyle>
          <a:p>
            <a:pPr lvl="0"/>
            <a:r>
              <a:rPr lang="en-US" dirty="0" smtClean="0"/>
              <a:t>Click to edit Master text styles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672924258"/>
      </p:ext>
    </p:extLst>
  </p:cSld>
  <p:clrMapOvr>
    <a:masterClrMapping/>
  </p:clrMapOvr>
  <p:transition xmlns:p14="http://schemas.microsoft.com/office/powerpoint/2010/mai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appendix_imag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228600" y="5029200"/>
            <a:ext cx="8686800" cy="1295400"/>
          </a:xfrm>
          <a:prstGeom prst="rect">
            <a:avLst/>
          </a:prstGeom>
        </p:spPr>
        <p:txBody>
          <a:bodyPr vert="horz" lIns="0" tIns="0" rIns="0" bIns="0"/>
          <a:lstStyle>
            <a:lvl1pPr marL="0" indent="0">
              <a:buFont typeface="Arial"/>
              <a:buNone/>
              <a:defRPr sz="1400" baseline="0">
                <a:solidFill>
                  <a:srgbClr val="000000"/>
                </a:solidFill>
              </a:defRPr>
            </a:lvl1pPr>
            <a:lvl2pPr marL="0" indent="0">
              <a:buNone/>
              <a:defRPr sz="1000"/>
            </a:lvl2pPr>
          </a:lstStyle>
          <a:p>
            <a:pPr lvl="0"/>
            <a:r>
              <a:rPr lang="en-US" dirty="0" smtClean="0"/>
              <a:t>Click to edit Master text styles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672924258"/>
      </p:ext>
    </p:extLst>
  </p:cSld>
  <p:clrMapOvr>
    <a:masterClrMapping/>
  </p:clrMapOvr>
  <p:transition xmlns:p14="http://schemas.microsoft.com/office/powerpoint/2010/mai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appendix_imag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228600" y="5029200"/>
            <a:ext cx="8686800" cy="1295400"/>
          </a:xfrm>
          <a:prstGeom prst="rect">
            <a:avLst/>
          </a:prstGeom>
        </p:spPr>
        <p:txBody>
          <a:bodyPr vert="horz" lIns="0" tIns="0" rIns="0" bIns="0"/>
          <a:lstStyle>
            <a:lvl1pPr marL="0" indent="0">
              <a:buFont typeface="Arial"/>
              <a:buNone/>
              <a:defRPr sz="1400" baseline="0">
                <a:solidFill>
                  <a:srgbClr val="000000"/>
                </a:solidFill>
              </a:defRPr>
            </a:lvl1pPr>
            <a:lvl2pPr marL="0" indent="0">
              <a:buNone/>
              <a:defRPr sz="1000"/>
            </a:lvl2pPr>
          </a:lstStyle>
          <a:p>
            <a:pPr lvl="0"/>
            <a:r>
              <a:rPr lang="en-US" dirty="0" smtClean="0"/>
              <a:t>Click to edit Master text styles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672924258"/>
      </p:ext>
    </p:extLst>
  </p:cSld>
  <p:clrMapOvr>
    <a:masterClrMapping/>
  </p:clrMapOvr>
  <p:transition xmlns:p14="http://schemas.microsoft.com/office/powerpoint/2010/mai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appendix_imag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228600" y="5029200"/>
            <a:ext cx="8686800" cy="1295400"/>
          </a:xfrm>
          <a:prstGeom prst="rect">
            <a:avLst/>
          </a:prstGeom>
        </p:spPr>
        <p:txBody>
          <a:bodyPr vert="horz" lIns="0" tIns="0" rIns="0" bIns="0"/>
          <a:lstStyle>
            <a:lvl1pPr marL="0" indent="0">
              <a:buFont typeface="Arial"/>
              <a:buNone/>
              <a:defRPr sz="1400" baseline="0">
                <a:solidFill>
                  <a:srgbClr val="000000"/>
                </a:solidFill>
              </a:defRPr>
            </a:lvl1pPr>
            <a:lvl2pPr marL="0" indent="0">
              <a:buNone/>
              <a:defRPr sz="1000"/>
            </a:lvl2pPr>
          </a:lstStyle>
          <a:p>
            <a:pPr lvl="0"/>
            <a:r>
              <a:rPr lang="en-US" dirty="0" smtClean="0"/>
              <a:t>Click to edit Master text styles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672924258"/>
      </p:ext>
    </p:extLst>
  </p:cSld>
  <p:clrMapOvr>
    <a:masterClrMapping/>
  </p:clrMapOvr>
  <p:transition xmlns:p14="http://schemas.microsoft.com/office/powerpoint/2010/mai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ection">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3231005" y="1477846"/>
            <a:ext cx="5664901" cy="4770554"/>
          </a:xfrm>
          <a:prstGeom prst="rect">
            <a:avLst/>
          </a:prstGeom>
        </p:spPr>
        <p:txBody>
          <a:bodyPr vert="horz" lIns="0" tIns="0" rIns="0" bIns="0"/>
          <a:lstStyle>
            <a:lvl1pPr marL="0" indent="114300">
              <a:lnSpc>
                <a:spcPct val="120000"/>
              </a:lnSpc>
              <a:spcBef>
                <a:spcPts val="400"/>
              </a:spcBef>
              <a:buClr>
                <a:srgbClr val="828282"/>
              </a:buClr>
              <a:buSzPct val="100000"/>
              <a:buFont typeface="Arial" charset="0"/>
              <a:buChar char="•"/>
              <a:defRPr sz="1400">
                <a:solidFill>
                  <a:schemeClr val="bg2">
                    <a:lumMod val="75000"/>
                  </a:schemeClr>
                </a:solidFill>
                <a:latin typeface="Arial"/>
                <a:cs typeface="Arial"/>
              </a:defRPr>
            </a:lvl1pPr>
          </a:lstStyle>
          <a:p>
            <a:pPr marL="0" indent="114300">
              <a:spcBef>
                <a:spcPts val="400"/>
              </a:spcBef>
              <a:buClr>
                <a:srgbClr val="828282"/>
              </a:buClr>
              <a:buSzPct val="100000"/>
              <a:buFont typeface="Arial" charset="0"/>
              <a:buChar char="•"/>
            </a:pPr>
            <a:r>
              <a:rPr lang="en-US" sz="1200" dirty="0" smtClean="0">
                <a:solidFill>
                  <a:srgbClr val="828282"/>
                </a:solidFill>
                <a:latin typeface="Arial" charset="0"/>
                <a:ea typeface="ＭＳ Ｐゴシック" charset="0"/>
                <a:cs typeface="Arial" charset="0"/>
                <a:sym typeface="Arial" charset="0"/>
              </a:rPr>
              <a:t>CONCEPTITLE</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 name="Title 1"/>
          <p:cNvSpPr>
            <a:spLocks noGrp="1"/>
          </p:cNvSpPr>
          <p:nvPr>
            <p:ph type="title"/>
          </p:nvPr>
        </p:nvSpPr>
        <p:spPr>
          <a:xfrm>
            <a:off x="152400" y="381000"/>
            <a:ext cx="8686800" cy="715962"/>
          </a:xfrm>
          <a:prstGeom prst="rect">
            <a:avLst/>
          </a:prstGeom>
        </p:spPr>
        <p:txBody>
          <a:bodyPr vert="horz" lIns="0" tIns="0" rIns="0" bIns="0" anchor="b"/>
          <a:lstStyle>
            <a:lvl1pPr>
              <a:defRPr sz="2400" b="0">
                <a:solidFill>
                  <a:schemeClr val="tx2"/>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1417018886"/>
      </p:ext>
    </p:extLst>
  </p:cSld>
  <p:clrMapOvr>
    <a:masterClrMapping/>
  </p:clrMapOvr>
  <p:transition xmlns:p14="http://schemas.microsoft.com/office/powerpoint/2010/mai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appendix_imag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228600" y="5029200"/>
            <a:ext cx="8686800" cy="1295400"/>
          </a:xfrm>
          <a:prstGeom prst="rect">
            <a:avLst/>
          </a:prstGeom>
        </p:spPr>
        <p:txBody>
          <a:bodyPr vert="horz" lIns="0" tIns="0" rIns="0" bIns="0"/>
          <a:lstStyle>
            <a:lvl1pPr marL="0" indent="0">
              <a:buFont typeface="Arial"/>
              <a:buNone/>
              <a:defRPr sz="1400" baseline="0">
                <a:solidFill>
                  <a:srgbClr val="000000"/>
                </a:solidFill>
              </a:defRPr>
            </a:lvl1pPr>
            <a:lvl2pPr marL="0" indent="0">
              <a:buNone/>
              <a:defRPr sz="1000"/>
            </a:lvl2pPr>
          </a:lstStyle>
          <a:p>
            <a:pPr lvl="0"/>
            <a:r>
              <a:rPr lang="en-US" dirty="0" smtClean="0"/>
              <a:t>Click to edit Master text styles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672924258"/>
      </p:ext>
    </p:extLst>
  </p:cSld>
  <p:clrMapOvr>
    <a:masterClrMapping/>
  </p:clrMapOvr>
  <p:transition xmlns:p14="http://schemas.microsoft.com/office/powerpoint/2010/mai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appendix_imag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228600" y="5029200"/>
            <a:ext cx="8686800" cy="1295400"/>
          </a:xfrm>
          <a:prstGeom prst="rect">
            <a:avLst/>
          </a:prstGeom>
        </p:spPr>
        <p:txBody>
          <a:bodyPr vert="horz" lIns="0" tIns="0" rIns="0" bIns="0"/>
          <a:lstStyle>
            <a:lvl1pPr marL="0" indent="0">
              <a:buFont typeface="Arial"/>
              <a:buNone/>
              <a:defRPr sz="1400" baseline="0">
                <a:solidFill>
                  <a:srgbClr val="000000"/>
                </a:solidFill>
              </a:defRPr>
            </a:lvl1pPr>
            <a:lvl2pPr marL="0" indent="0">
              <a:buNone/>
              <a:defRPr sz="1000"/>
            </a:lvl2pPr>
          </a:lstStyle>
          <a:p>
            <a:pPr lvl="0"/>
            <a:r>
              <a:rPr lang="en-US" dirty="0" smtClean="0"/>
              <a:t>Click to edit Master text styles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672924258"/>
      </p:ext>
    </p:extLst>
  </p:cSld>
  <p:clrMapOvr>
    <a:masterClrMapping/>
  </p:clrMapOvr>
  <p:transition xmlns:p14="http://schemas.microsoft.com/office/powerpoint/2010/mai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appendix_imag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228600" y="5029200"/>
            <a:ext cx="8686800" cy="1295400"/>
          </a:xfrm>
          <a:prstGeom prst="rect">
            <a:avLst/>
          </a:prstGeom>
        </p:spPr>
        <p:txBody>
          <a:bodyPr vert="horz" lIns="0" tIns="0" rIns="0" bIns="0"/>
          <a:lstStyle>
            <a:lvl1pPr marL="0" indent="0">
              <a:buFont typeface="Arial"/>
              <a:buNone/>
              <a:defRPr sz="1400" baseline="0">
                <a:solidFill>
                  <a:srgbClr val="000000"/>
                </a:solidFill>
              </a:defRPr>
            </a:lvl1pPr>
            <a:lvl2pPr marL="0" indent="0">
              <a:buNone/>
              <a:defRPr sz="1000"/>
            </a:lvl2pPr>
          </a:lstStyle>
          <a:p>
            <a:pPr lvl="0"/>
            <a:r>
              <a:rPr lang="en-US" dirty="0" smtClean="0"/>
              <a:t>Click to edit Master text styles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672924258"/>
      </p:ext>
    </p:extLst>
  </p:cSld>
  <p:clrMapOvr>
    <a:masterClrMapping/>
  </p:clrMapOvr>
  <p:transition xmlns:p14="http://schemas.microsoft.com/office/powerpoint/2010/mai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appendix_imag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228600" y="5029200"/>
            <a:ext cx="8686800" cy="1295400"/>
          </a:xfrm>
          <a:prstGeom prst="rect">
            <a:avLst/>
          </a:prstGeom>
        </p:spPr>
        <p:txBody>
          <a:bodyPr vert="horz" lIns="0" tIns="0" rIns="0" bIns="0"/>
          <a:lstStyle>
            <a:lvl1pPr marL="0" indent="0">
              <a:buFont typeface="Arial"/>
              <a:buNone/>
              <a:defRPr sz="1400" baseline="0">
                <a:solidFill>
                  <a:srgbClr val="000000"/>
                </a:solidFill>
              </a:defRPr>
            </a:lvl1pPr>
            <a:lvl2pPr marL="0" indent="0">
              <a:buNone/>
              <a:defRPr sz="1000"/>
            </a:lvl2pPr>
          </a:lstStyle>
          <a:p>
            <a:pPr lvl="0"/>
            <a:r>
              <a:rPr lang="en-US" dirty="0" smtClean="0"/>
              <a:t>Click to edit Master text styles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672924258"/>
      </p:ext>
    </p:extLst>
  </p:cSld>
  <p:clrMapOvr>
    <a:masterClrMapping/>
  </p:clrMapOvr>
  <p:transition xmlns:p14="http://schemas.microsoft.com/office/powerpoint/2010/mai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appendix_imag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228600" y="5029200"/>
            <a:ext cx="8686800" cy="1295400"/>
          </a:xfrm>
          <a:prstGeom prst="rect">
            <a:avLst/>
          </a:prstGeom>
        </p:spPr>
        <p:txBody>
          <a:bodyPr vert="horz" lIns="0" tIns="0" rIns="0" bIns="0"/>
          <a:lstStyle>
            <a:lvl1pPr marL="0" indent="0">
              <a:buFont typeface="Arial"/>
              <a:buNone/>
              <a:defRPr sz="1400" baseline="0">
                <a:solidFill>
                  <a:srgbClr val="000000"/>
                </a:solidFill>
              </a:defRPr>
            </a:lvl1pPr>
            <a:lvl2pPr marL="0" indent="0">
              <a:buNone/>
              <a:defRPr sz="1000"/>
            </a:lvl2pPr>
          </a:lstStyle>
          <a:p>
            <a:pPr lvl="0"/>
            <a:r>
              <a:rPr lang="en-US" dirty="0" smtClean="0"/>
              <a:t>Click to edit Master text styles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672924258"/>
      </p:ext>
    </p:extLst>
  </p:cSld>
  <p:clrMapOvr>
    <a:masterClrMapping/>
  </p:clrMapOvr>
  <p:transition xmlns:p14="http://schemas.microsoft.com/office/powerpoint/2010/mai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appendix_imag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228600" y="5029200"/>
            <a:ext cx="8686800" cy="1295400"/>
          </a:xfrm>
          <a:prstGeom prst="rect">
            <a:avLst/>
          </a:prstGeom>
        </p:spPr>
        <p:txBody>
          <a:bodyPr vert="horz" lIns="0" tIns="0" rIns="0" bIns="0"/>
          <a:lstStyle>
            <a:lvl1pPr marL="0" indent="0">
              <a:buFont typeface="Arial"/>
              <a:buNone/>
              <a:defRPr sz="1400" baseline="0">
                <a:solidFill>
                  <a:srgbClr val="000000"/>
                </a:solidFill>
              </a:defRPr>
            </a:lvl1pPr>
            <a:lvl2pPr marL="0" indent="0">
              <a:buNone/>
              <a:defRPr sz="1000"/>
            </a:lvl2pPr>
          </a:lstStyle>
          <a:p>
            <a:pPr lvl="0"/>
            <a:r>
              <a:rPr lang="en-US" dirty="0" smtClean="0"/>
              <a:t>Click to edit Master text styles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672924258"/>
      </p:ext>
    </p:extLst>
  </p:cSld>
  <p:clrMapOvr>
    <a:masterClrMapping/>
  </p:clrMapOvr>
  <p:transition xmlns:p14="http://schemas.microsoft.com/office/powerpoint/2010/mai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appendix_imag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228600" y="5029200"/>
            <a:ext cx="8686800" cy="1295400"/>
          </a:xfrm>
          <a:prstGeom prst="rect">
            <a:avLst/>
          </a:prstGeom>
        </p:spPr>
        <p:txBody>
          <a:bodyPr vert="horz" lIns="0" tIns="0" rIns="0" bIns="0"/>
          <a:lstStyle>
            <a:lvl1pPr marL="0" indent="0">
              <a:buFont typeface="Arial"/>
              <a:buNone/>
              <a:defRPr sz="1400" baseline="0">
                <a:solidFill>
                  <a:srgbClr val="000000"/>
                </a:solidFill>
              </a:defRPr>
            </a:lvl1pPr>
            <a:lvl2pPr marL="0" indent="0">
              <a:buNone/>
              <a:defRPr sz="1000"/>
            </a:lvl2pPr>
          </a:lstStyle>
          <a:p>
            <a:pPr lvl="0"/>
            <a:r>
              <a:rPr lang="en-US" dirty="0" smtClean="0"/>
              <a:t>Click to edit Master text styles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672924258"/>
      </p:ext>
    </p:extLst>
  </p:cSld>
  <p:clrMapOvr>
    <a:masterClrMapping/>
  </p:clrMapOvr>
  <p:transition xmlns:p14="http://schemas.microsoft.com/office/powerpoint/2010/mai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appendix_imag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228600" y="5029200"/>
            <a:ext cx="8686800" cy="1295400"/>
          </a:xfrm>
          <a:prstGeom prst="rect">
            <a:avLst/>
          </a:prstGeom>
        </p:spPr>
        <p:txBody>
          <a:bodyPr vert="horz" lIns="0" tIns="0" rIns="0" bIns="0"/>
          <a:lstStyle>
            <a:lvl1pPr marL="0" indent="0">
              <a:buFont typeface="Arial"/>
              <a:buNone/>
              <a:defRPr sz="1400" baseline="0">
                <a:solidFill>
                  <a:srgbClr val="000000"/>
                </a:solidFill>
              </a:defRPr>
            </a:lvl1pPr>
            <a:lvl2pPr marL="0" indent="0">
              <a:buNone/>
              <a:defRPr sz="1000"/>
            </a:lvl2pPr>
          </a:lstStyle>
          <a:p>
            <a:pPr lvl="0"/>
            <a:r>
              <a:rPr lang="en-US" dirty="0" smtClean="0"/>
              <a:t>Click to edit Master text styles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672924258"/>
      </p:ext>
    </p:extLst>
  </p:cSld>
  <p:clrMapOvr>
    <a:masterClrMapping/>
  </p:clrMapOvr>
  <p:transition xmlns:p14="http://schemas.microsoft.com/office/powerpoint/2010/mai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appendix_imag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228600" y="5029200"/>
            <a:ext cx="8686800" cy="1295400"/>
          </a:xfrm>
          <a:prstGeom prst="rect">
            <a:avLst/>
          </a:prstGeom>
        </p:spPr>
        <p:txBody>
          <a:bodyPr vert="horz" lIns="0" tIns="0" rIns="0" bIns="0"/>
          <a:lstStyle>
            <a:lvl1pPr marL="0" indent="0">
              <a:buFont typeface="Arial"/>
              <a:buNone/>
              <a:defRPr sz="1400" baseline="0">
                <a:solidFill>
                  <a:srgbClr val="000000"/>
                </a:solidFill>
              </a:defRPr>
            </a:lvl1pPr>
            <a:lvl2pPr marL="0" indent="0">
              <a:buNone/>
              <a:defRPr sz="1000"/>
            </a:lvl2pPr>
          </a:lstStyle>
          <a:p>
            <a:pPr lvl="0"/>
            <a:r>
              <a:rPr lang="en-US" dirty="0" smtClean="0"/>
              <a:t>Click to edit Master text styles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672924258"/>
      </p:ext>
    </p:extLst>
  </p:cSld>
  <p:clrMapOvr>
    <a:masterClrMapping/>
  </p:clrMapOvr>
  <p:transition xmlns:p14="http://schemas.microsoft.com/office/powerpoint/2010/mai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appendix_imag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228600" y="5029200"/>
            <a:ext cx="8686800" cy="1295400"/>
          </a:xfrm>
          <a:prstGeom prst="rect">
            <a:avLst/>
          </a:prstGeom>
        </p:spPr>
        <p:txBody>
          <a:bodyPr vert="horz" lIns="0" tIns="0" rIns="0" bIns="0"/>
          <a:lstStyle>
            <a:lvl1pPr marL="0" indent="0">
              <a:buFont typeface="Arial"/>
              <a:buNone/>
              <a:defRPr sz="1400" baseline="0">
                <a:solidFill>
                  <a:srgbClr val="000000"/>
                </a:solidFill>
              </a:defRPr>
            </a:lvl1pPr>
            <a:lvl2pPr marL="0" indent="0">
              <a:buNone/>
              <a:defRPr sz="1000"/>
            </a:lvl2pPr>
          </a:lstStyle>
          <a:p>
            <a:pPr lvl="0"/>
            <a:r>
              <a:rPr lang="en-US" dirty="0" smtClean="0"/>
              <a:t>Click to edit Master text styles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672924258"/>
      </p:ext>
    </p:extLst>
  </p:cSld>
  <p:clrMapOvr>
    <a:masterClrMapping/>
  </p:clrMapOvr>
  <p:transition xmlns:p14="http://schemas.microsoft.com/office/powerpoint/2010/mai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ection">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3231005" y="1477846"/>
            <a:ext cx="5664901" cy="4770554"/>
          </a:xfrm>
          <a:prstGeom prst="rect">
            <a:avLst/>
          </a:prstGeom>
        </p:spPr>
        <p:txBody>
          <a:bodyPr vert="horz" lIns="0" tIns="0" rIns="0" bIns="0"/>
          <a:lstStyle>
            <a:lvl1pPr marL="0" indent="114300">
              <a:lnSpc>
                <a:spcPct val="120000"/>
              </a:lnSpc>
              <a:spcBef>
                <a:spcPts val="400"/>
              </a:spcBef>
              <a:buClr>
                <a:srgbClr val="828282"/>
              </a:buClr>
              <a:buSzPct val="100000"/>
              <a:buFont typeface="Arial" charset="0"/>
              <a:buChar char="•"/>
              <a:defRPr sz="1400">
                <a:solidFill>
                  <a:schemeClr val="bg2">
                    <a:lumMod val="75000"/>
                  </a:schemeClr>
                </a:solidFill>
                <a:latin typeface="Arial"/>
                <a:cs typeface="Arial"/>
              </a:defRPr>
            </a:lvl1pPr>
          </a:lstStyle>
          <a:p>
            <a:pPr marL="0" indent="114300">
              <a:spcBef>
                <a:spcPts val="400"/>
              </a:spcBef>
              <a:buClr>
                <a:srgbClr val="828282"/>
              </a:buClr>
              <a:buSzPct val="100000"/>
              <a:buFont typeface="Arial" charset="0"/>
              <a:buChar char="•"/>
            </a:pPr>
            <a:r>
              <a:rPr lang="en-US" sz="1200" dirty="0" smtClean="0">
                <a:solidFill>
                  <a:srgbClr val="828282"/>
                </a:solidFill>
                <a:latin typeface="Arial" charset="0"/>
                <a:ea typeface="ＭＳ Ｐゴシック" charset="0"/>
                <a:cs typeface="Arial" charset="0"/>
                <a:sym typeface="Arial" charset="0"/>
              </a:rPr>
              <a:t>CONCEPTITLE</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 name="Title 1"/>
          <p:cNvSpPr>
            <a:spLocks noGrp="1"/>
          </p:cNvSpPr>
          <p:nvPr>
            <p:ph type="title"/>
          </p:nvPr>
        </p:nvSpPr>
        <p:spPr>
          <a:xfrm>
            <a:off x="152400" y="381000"/>
            <a:ext cx="8686800" cy="715962"/>
          </a:xfrm>
          <a:prstGeom prst="rect">
            <a:avLst/>
          </a:prstGeom>
        </p:spPr>
        <p:txBody>
          <a:bodyPr vert="horz" lIns="0" tIns="0" rIns="0" bIns="0" anchor="b"/>
          <a:lstStyle>
            <a:lvl1pPr>
              <a:defRPr sz="2400" b="0">
                <a:solidFill>
                  <a:schemeClr val="tx2"/>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1417018886"/>
      </p:ext>
    </p:extLst>
  </p:cSld>
  <p:clrMapOvr>
    <a:masterClrMapping/>
  </p:clrMapOvr>
  <p:transition xmlns:p14="http://schemas.microsoft.com/office/powerpoint/2010/mai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appendix_imag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228600" y="5029200"/>
            <a:ext cx="8686800" cy="1295400"/>
          </a:xfrm>
          <a:prstGeom prst="rect">
            <a:avLst/>
          </a:prstGeom>
        </p:spPr>
        <p:txBody>
          <a:bodyPr vert="horz" lIns="0" tIns="0" rIns="0" bIns="0"/>
          <a:lstStyle>
            <a:lvl1pPr marL="0" indent="0">
              <a:buFont typeface="Arial"/>
              <a:buNone/>
              <a:defRPr sz="1400" baseline="0">
                <a:solidFill>
                  <a:srgbClr val="000000"/>
                </a:solidFill>
              </a:defRPr>
            </a:lvl1pPr>
            <a:lvl2pPr marL="0" indent="0">
              <a:buNone/>
              <a:defRPr sz="1000"/>
            </a:lvl2pPr>
          </a:lstStyle>
          <a:p>
            <a:pPr lvl="0"/>
            <a:r>
              <a:rPr lang="en-US" dirty="0" smtClean="0"/>
              <a:t>Click to edit Master text styles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672924258"/>
      </p:ext>
    </p:extLst>
  </p:cSld>
  <p:clrMapOvr>
    <a:masterClrMapping/>
  </p:clrMapOvr>
  <p:transition xmlns:p14="http://schemas.microsoft.com/office/powerpoint/2010/mai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appendix_imag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228600" y="5029200"/>
            <a:ext cx="8686800" cy="1295400"/>
          </a:xfrm>
          <a:prstGeom prst="rect">
            <a:avLst/>
          </a:prstGeom>
        </p:spPr>
        <p:txBody>
          <a:bodyPr vert="horz" lIns="0" tIns="0" rIns="0" bIns="0"/>
          <a:lstStyle>
            <a:lvl1pPr marL="0" indent="0">
              <a:buFont typeface="Arial"/>
              <a:buNone/>
              <a:defRPr sz="1400" baseline="0">
                <a:solidFill>
                  <a:srgbClr val="000000"/>
                </a:solidFill>
              </a:defRPr>
            </a:lvl1pPr>
            <a:lvl2pPr marL="0" indent="0">
              <a:buNone/>
              <a:defRPr sz="1000"/>
            </a:lvl2pPr>
          </a:lstStyle>
          <a:p>
            <a:pPr lvl="0"/>
            <a:r>
              <a:rPr lang="en-US" dirty="0" smtClean="0"/>
              <a:t>Click to edit Master text styles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672924258"/>
      </p:ext>
    </p:extLst>
  </p:cSld>
  <p:clrMapOvr>
    <a:masterClrMapping/>
  </p:clrMapOvr>
  <p:transition xmlns:p14="http://schemas.microsoft.com/office/powerpoint/2010/mai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appendix_imag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228600" y="5029200"/>
            <a:ext cx="8686800" cy="1295400"/>
          </a:xfrm>
          <a:prstGeom prst="rect">
            <a:avLst/>
          </a:prstGeom>
        </p:spPr>
        <p:txBody>
          <a:bodyPr vert="horz" lIns="0" tIns="0" rIns="0" bIns="0"/>
          <a:lstStyle>
            <a:lvl1pPr marL="0" indent="0">
              <a:buFont typeface="Arial"/>
              <a:buNone/>
              <a:defRPr sz="1400" baseline="0">
                <a:solidFill>
                  <a:srgbClr val="000000"/>
                </a:solidFill>
              </a:defRPr>
            </a:lvl1pPr>
            <a:lvl2pPr marL="0" indent="0">
              <a:buNone/>
              <a:defRPr sz="1000"/>
            </a:lvl2pPr>
          </a:lstStyle>
          <a:p>
            <a:pPr lvl="0"/>
            <a:r>
              <a:rPr lang="en-US" dirty="0" smtClean="0"/>
              <a:t>Click to edit Master text styles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672924258"/>
      </p:ext>
    </p:extLst>
  </p:cSld>
  <p:clrMapOvr>
    <a:masterClrMapping/>
  </p:clrMapOvr>
  <p:transition xmlns:p14="http://schemas.microsoft.com/office/powerpoint/2010/mai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appendix_imag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228600" y="5029200"/>
            <a:ext cx="8686800" cy="1295400"/>
          </a:xfrm>
          <a:prstGeom prst="rect">
            <a:avLst/>
          </a:prstGeom>
        </p:spPr>
        <p:txBody>
          <a:bodyPr vert="horz" lIns="0" tIns="0" rIns="0" bIns="0"/>
          <a:lstStyle>
            <a:lvl1pPr marL="0" indent="0">
              <a:buFont typeface="Arial"/>
              <a:buNone/>
              <a:defRPr sz="1400" baseline="0">
                <a:solidFill>
                  <a:srgbClr val="000000"/>
                </a:solidFill>
              </a:defRPr>
            </a:lvl1pPr>
            <a:lvl2pPr marL="0" indent="0">
              <a:buNone/>
              <a:defRPr sz="1000"/>
            </a:lvl2pPr>
          </a:lstStyle>
          <a:p>
            <a:pPr lvl="0"/>
            <a:r>
              <a:rPr lang="en-US" dirty="0" smtClean="0"/>
              <a:t>Click to edit Master text styles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672924258"/>
      </p:ext>
    </p:extLst>
  </p:cSld>
  <p:clrMapOvr>
    <a:masterClrMapping/>
  </p:clrMapOvr>
  <p:transition xmlns:p14="http://schemas.microsoft.com/office/powerpoint/2010/mai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appendix_imag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228600" y="5029200"/>
            <a:ext cx="8686800" cy="1295400"/>
          </a:xfrm>
          <a:prstGeom prst="rect">
            <a:avLst/>
          </a:prstGeom>
        </p:spPr>
        <p:txBody>
          <a:bodyPr vert="horz" lIns="0" tIns="0" rIns="0" bIns="0"/>
          <a:lstStyle>
            <a:lvl1pPr marL="0" indent="0">
              <a:buFont typeface="Arial"/>
              <a:buNone/>
              <a:defRPr sz="1400" baseline="0">
                <a:solidFill>
                  <a:srgbClr val="000000"/>
                </a:solidFill>
              </a:defRPr>
            </a:lvl1pPr>
            <a:lvl2pPr marL="0" indent="0">
              <a:buNone/>
              <a:defRPr sz="1000"/>
            </a:lvl2pPr>
          </a:lstStyle>
          <a:p>
            <a:pPr lvl="0"/>
            <a:r>
              <a:rPr lang="en-US" dirty="0" smtClean="0"/>
              <a:t>Click to edit Master text styles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672924258"/>
      </p:ext>
    </p:extLst>
  </p:cSld>
  <p:clrMapOvr>
    <a:masterClrMapping/>
  </p:clrMapOvr>
  <p:transition xmlns:p14="http://schemas.microsoft.com/office/powerpoint/2010/mai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appendix_imag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228600" y="5029200"/>
            <a:ext cx="8686800" cy="1295400"/>
          </a:xfrm>
          <a:prstGeom prst="rect">
            <a:avLst/>
          </a:prstGeom>
        </p:spPr>
        <p:txBody>
          <a:bodyPr vert="horz" lIns="0" tIns="0" rIns="0" bIns="0"/>
          <a:lstStyle>
            <a:lvl1pPr marL="0" indent="0">
              <a:buFont typeface="Arial"/>
              <a:buNone/>
              <a:defRPr sz="1400" baseline="0">
                <a:solidFill>
                  <a:srgbClr val="000000"/>
                </a:solidFill>
              </a:defRPr>
            </a:lvl1pPr>
            <a:lvl2pPr marL="0" indent="0">
              <a:buNone/>
              <a:defRPr sz="1000"/>
            </a:lvl2pPr>
          </a:lstStyle>
          <a:p>
            <a:pPr lvl="0"/>
            <a:r>
              <a:rPr lang="en-US" dirty="0" smtClean="0"/>
              <a:t>Click to edit Master text styles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672924258"/>
      </p:ext>
    </p:extLst>
  </p:cSld>
  <p:clrMapOvr>
    <a:masterClrMapping/>
  </p:clrMapOvr>
  <p:transition xmlns:p14="http://schemas.microsoft.com/office/powerpoint/2010/mai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appendix_imag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228600" y="5029200"/>
            <a:ext cx="8686800" cy="1295400"/>
          </a:xfrm>
          <a:prstGeom prst="rect">
            <a:avLst/>
          </a:prstGeom>
        </p:spPr>
        <p:txBody>
          <a:bodyPr vert="horz" lIns="0" tIns="0" rIns="0" bIns="0"/>
          <a:lstStyle>
            <a:lvl1pPr marL="0" indent="0">
              <a:buFont typeface="Arial"/>
              <a:buNone/>
              <a:defRPr sz="1400" baseline="0">
                <a:solidFill>
                  <a:srgbClr val="000000"/>
                </a:solidFill>
              </a:defRPr>
            </a:lvl1pPr>
            <a:lvl2pPr marL="0" indent="0">
              <a:buNone/>
              <a:defRPr sz="1000"/>
            </a:lvl2pPr>
          </a:lstStyle>
          <a:p>
            <a:pPr lvl="0"/>
            <a:r>
              <a:rPr lang="en-US" dirty="0" smtClean="0"/>
              <a:t>Click to edit Master text styles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672924258"/>
      </p:ext>
    </p:extLst>
  </p:cSld>
  <p:clrMapOvr>
    <a:masterClrMapping/>
  </p:clrMapOvr>
  <p:transition xmlns:p14="http://schemas.microsoft.com/office/powerpoint/2010/mai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appendix_imag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228600" y="5029200"/>
            <a:ext cx="8686800" cy="1295400"/>
          </a:xfrm>
          <a:prstGeom prst="rect">
            <a:avLst/>
          </a:prstGeom>
        </p:spPr>
        <p:txBody>
          <a:bodyPr vert="horz" lIns="0" tIns="0" rIns="0" bIns="0"/>
          <a:lstStyle>
            <a:lvl1pPr marL="0" indent="0">
              <a:buFont typeface="Arial"/>
              <a:buNone/>
              <a:defRPr sz="1400" baseline="0">
                <a:solidFill>
                  <a:srgbClr val="000000"/>
                </a:solidFill>
              </a:defRPr>
            </a:lvl1pPr>
            <a:lvl2pPr marL="0" indent="0">
              <a:buNone/>
              <a:defRPr sz="1000"/>
            </a:lvl2pPr>
          </a:lstStyle>
          <a:p>
            <a:pPr lvl="0"/>
            <a:r>
              <a:rPr lang="en-US" dirty="0" smtClean="0"/>
              <a:t>Click to edit Master text styles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672924258"/>
      </p:ext>
    </p:extLst>
  </p:cSld>
  <p:clrMapOvr>
    <a:masterClrMapping/>
  </p:clrMapOvr>
  <p:transition xmlns:p14="http://schemas.microsoft.com/office/powerpoint/2010/mai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appendix_imag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228600" y="5029200"/>
            <a:ext cx="8686800" cy="1295400"/>
          </a:xfrm>
          <a:prstGeom prst="rect">
            <a:avLst/>
          </a:prstGeom>
        </p:spPr>
        <p:txBody>
          <a:bodyPr vert="horz" lIns="0" tIns="0" rIns="0" bIns="0"/>
          <a:lstStyle>
            <a:lvl1pPr marL="0" indent="0">
              <a:buFont typeface="Arial"/>
              <a:buNone/>
              <a:defRPr sz="1400" baseline="0">
                <a:solidFill>
                  <a:srgbClr val="000000"/>
                </a:solidFill>
              </a:defRPr>
            </a:lvl1pPr>
            <a:lvl2pPr marL="0" indent="0">
              <a:buNone/>
              <a:defRPr sz="1000"/>
            </a:lvl2pPr>
          </a:lstStyle>
          <a:p>
            <a:pPr lvl="0"/>
            <a:r>
              <a:rPr lang="en-US" dirty="0" smtClean="0"/>
              <a:t>Click to edit Master text styles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672924258"/>
      </p:ext>
    </p:extLst>
  </p:cSld>
  <p:clrMapOvr>
    <a:masterClrMapping/>
  </p:clrMapOvr>
  <p:transition xmlns:p14="http://schemas.microsoft.com/office/powerpoint/2010/mai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appendix_imag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228600" y="5029200"/>
            <a:ext cx="8686800" cy="1295400"/>
          </a:xfrm>
          <a:prstGeom prst="rect">
            <a:avLst/>
          </a:prstGeom>
        </p:spPr>
        <p:txBody>
          <a:bodyPr vert="horz" lIns="0" tIns="0" rIns="0" bIns="0"/>
          <a:lstStyle>
            <a:lvl1pPr marL="0" indent="0">
              <a:buFont typeface="Arial"/>
              <a:buNone/>
              <a:defRPr sz="1400" baseline="0">
                <a:solidFill>
                  <a:srgbClr val="000000"/>
                </a:solidFill>
              </a:defRPr>
            </a:lvl1pPr>
            <a:lvl2pPr marL="0" indent="0">
              <a:buNone/>
              <a:defRPr sz="1000"/>
            </a:lvl2pPr>
          </a:lstStyle>
          <a:p>
            <a:pPr lvl="0"/>
            <a:r>
              <a:rPr lang="en-US" dirty="0" smtClean="0"/>
              <a:t>Click to edit Master text styles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672924258"/>
      </p:ext>
    </p:extLst>
  </p:cSld>
  <p:clrMapOvr>
    <a:masterClrMapping/>
  </p:clrMapOvr>
  <p:transition xmlns:p14="http://schemas.microsoft.com/office/powerpoint/2010/mai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ection">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3231005" y="1477846"/>
            <a:ext cx="5664901" cy="4770554"/>
          </a:xfrm>
          <a:prstGeom prst="rect">
            <a:avLst/>
          </a:prstGeom>
        </p:spPr>
        <p:txBody>
          <a:bodyPr vert="horz" lIns="0" tIns="0" rIns="0" bIns="0"/>
          <a:lstStyle>
            <a:lvl1pPr marL="0" indent="114300">
              <a:lnSpc>
                <a:spcPct val="120000"/>
              </a:lnSpc>
              <a:spcBef>
                <a:spcPts val="400"/>
              </a:spcBef>
              <a:buClr>
                <a:srgbClr val="828282"/>
              </a:buClr>
              <a:buSzPct val="100000"/>
              <a:buFont typeface="Arial" charset="0"/>
              <a:buChar char="•"/>
              <a:defRPr sz="1400">
                <a:solidFill>
                  <a:schemeClr val="bg2">
                    <a:lumMod val="75000"/>
                  </a:schemeClr>
                </a:solidFill>
                <a:latin typeface="Arial"/>
                <a:cs typeface="Arial"/>
              </a:defRPr>
            </a:lvl1pPr>
          </a:lstStyle>
          <a:p>
            <a:pPr marL="0" indent="114300">
              <a:spcBef>
                <a:spcPts val="400"/>
              </a:spcBef>
              <a:buClr>
                <a:srgbClr val="828282"/>
              </a:buClr>
              <a:buSzPct val="100000"/>
              <a:buFont typeface="Arial" charset="0"/>
              <a:buChar char="•"/>
            </a:pPr>
            <a:r>
              <a:rPr lang="en-US" sz="1200" dirty="0" smtClean="0">
                <a:solidFill>
                  <a:srgbClr val="828282"/>
                </a:solidFill>
                <a:latin typeface="Arial" charset="0"/>
                <a:ea typeface="ＭＳ Ｐゴシック" charset="0"/>
                <a:cs typeface="Arial" charset="0"/>
                <a:sym typeface="Arial" charset="0"/>
              </a:rPr>
              <a:t>CONCEPTITLE</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 name="Title 1"/>
          <p:cNvSpPr>
            <a:spLocks noGrp="1"/>
          </p:cNvSpPr>
          <p:nvPr>
            <p:ph type="title"/>
          </p:nvPr>
        </p:nvSpPr>
        <p:spPr>
          <a:xfrm>
            <a:off x="152400" y="381000"/>
            <a:ext cx="8686800" cy="715962"/>
          </a:xfrm>
          <a:prstGeom prst="rect">
            <a:avLst/>
          </a:prstGeom>
        </p:spPr>
        <p:txBody>
          <a:bodyPr vert="horz" lIns="0" tIns="0" rIns="0" bIns="0" anchor="b"/>
          <a:lstStyle>
            <a:lvl1pPr>
              <a:defRPr sz="2400" b="0">
                <a:solidFill>
                  <a:schemeClr val="tx2"/>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1417018886"/>
      </p:ext>
    </p:extLst>
  </p:cSld>
  <p:clrMapOvr>
    <a:masterClrMapping/>
  </p:clrMapOvr>
  <p:transition xmlns:p14="http://schemas.microsoft.com/office/powerpoint/2010/mai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appendix_imag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228600" y="5029200"/>
            <a:ext cx="8686800" cy="1295400"/>
          </a:xfrm>
          <a:prstGeom prst="rect">
            <a:avLst/>
          </a:prstGeom>
        </p:spPr>
        <p:txBody>
          <a:bodyPr vert="horz" lIns="0" tIns="0" rIns="0" bIns="0"/>
          <a:lstStyle>
            <a:lvl1pPr marL="0" indent="0">
              <a:buFont typeface="Arial"/>
              <a:buNone/>
              <a:defRPr sz="1400" baseline="0">
                <a:solidFill>
                  <a:srgbClr val="000000"/>
                </a:solidFill>
              </a:defRPr>
            </a:lvl1pPr>
            <a:lvl2pPr marL="0" indent="0">
              <a:buNone/>
              <a:defRPr sz="1000"/>
            </a:lvl2pPr>
          </a:lstStyle>
          <a:p>
            <a:pPr lvl="0"/>
            <a:r>
              <a:rPr lang="en-US" dirty="0" smtClean="0"/>
              <a:t>Click to edit Master text styles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672924258"/>
      </p:ext>
    </p:extLst>
  </p:cSld>
  <p:clrMapOvr>
    <a:masterClrMapping/>
  </p:clrMapOvr>
  <p:transition xmlns:p14="http://schemas.microsoft.com/office/powerpoint/2010/mai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appendix_imag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228600" y="5029200"/>
            <a:ext cx="8686800" cy="1295400"/>
          </a:xfrm>
          <a:prstGeom prst="rect">
            <a:avLst/>
          </a:prstGeom>
        </p:spPr>
        <p:txBody>
          <a:bodyPr vert="horz" lIns="0" tIns="0" rIns="0" bIns="0"/>
          <a:lstStyle>
            <a:lvl1pPr marL="0" indent="0">
              <a:buFont typeface="Arial"/>
              <a:buNone/>
              <a:defRPr sz="1400" baseline="0">
                <a:solidFill>
                  <a:srgbClr val="000000"/>
                </a:solidFill>
              </a:defRPr>
            </a:lvl1pPr>
            <a:lvl2pPr marL="0" indent="0">
              <a:buNone/>
              <a:defRPr sz="1000"/>
            </a:lvl2pPr>
          </a:lstStyle>
          <a:p>
            <a:pPr lvl="0"/>
            <a:r>
              <a:rPr lang="en-US" dirty="0" smtClean="0"/>
              <a:t>Click to edit Master text styles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672924258"/>
      </p:ext>
    </p:extLst>
  </p:cSld>
  <p:clrMapOvr>
    <a:masterClrMapping/>
  </p:clrMapOvr>
  <p:transition xmlns:p14="http://schemas.microsoft.com/office/powerpoint/2010/mai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appendix_imag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228600" y="5029200"/>
            <a:ext cx="8686800" cy="1295400"/>
          </a:xfrm>
          <a:prstGeom prst="rect">
            <a:avLst/>
          </a:prstGeom>
        </p:spPr>
        <p:txBody>
          <a:bodyPr vert="horz" lIns="0" tIns="0" rIns="0" bIns="0"/>
          <a:lstStyle>
            <a:lvl1pPr marL="0" indent="0">
              <a:buFont typeface="Arial"/>
              <a:buNone/>
              <a:defRPr sz="1400" baseline="0">
                <a:solidFill>
                  <a:srgbClr val="000000"/>
                </a:solidFill>
              </a:defRPr>
            </a:lvl1pPr>
            <a:lvl2pPr marL="0" indent="0">
              <a:buNone/>
              <a:defRPr sz="1000"/>
            </a:lvl2pPr>
          </a:lstStyle>
          <a:p>
            <a:pPr lvl="0"/>
            <a:r>
              <a:rPr lang="en-US" dirty="0" smtClean="0"/>
              <a:t>Click to edit Master text styles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672924258"/>
      </p:ext>
    </p:extLst>
  </p:cSld>
  <p:clrMapOvr>
    <a:masterClrMapping/>
  </p:clrMapOvr>
  <p:transition xmlns:p14="http://schemas.microsoft.com/office/powerpoint/2010/mai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appendix_imag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228600" y="5029200"/>
            <a:ext cx="8686800" cy="1295400"/>
          </a:xfrm>
          <a:prstGeom prst="rect">
            <a:avLst/>
          </a:prstGeom>
        </p:spPr>
        <p:txBody>
          <a:bodyPr vert="horz" lIns="0" tIns="0" rIns="0" bIns="0"/>
          <a:lstStyle>
            <a:lvl1pPr marL="0" indent="0">
              <a:buFont typeface="Arial"/>
              <a:buNone/>
              <a:defRPr sz="1400" baseline="0">
                <a:solidFill>
                  <a:srgbClr val="000000"/>
                </a:solidFill>
              </a:defRPr>
            </a:lvl1pPr>
            <a:lvl2pPr marL="0" indent="0">
              <a:buNone/>
              <a:defRPr sz="1000"/>
            </a:lvl2pPr>
          </a:lstStyle>
          <a:p>
            <a:pPr lvl="0"/>
            <a:r>
              <a:rPr lang="en-US" dirty="0" smtClean="0"/>
              <a:t>Click to edit Master text styles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672924258"/>
      </p:ext>
    </p:extLst>
  </p:cSld>
  <p:clrMapOvr>
    <a:masterClrMapping/>
  </p:clrMapOvr>
  <p:transition xmlns:p14="http://schemas.microsoft.com/office/powerpoint/2010/mai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appendix_imag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228600" y="5029200"/>
            <a:ext cx="8686800" cy="1295400"/>
          </a:xfrm>
          <a:prstGeom prst="rect">
            <a:avLst/>
          </a:prstGeom>
        </p:spPr>
        <p:txBody>
          <a:bodyPr vert="horz" lIns="0" tIns="0" rIns="0" bIns="0"/>
          <a:lstStyle>
            <a:lvl1pPr marL="0" indent="0">
              <a:buFont typeface="Arial"/>
              <a:buNone/>
              <a:defRPr sz="1400" baseline="0">
                <a:solidFill>
                  <a:srgbClr val="000000"/>
                </a:solidFill>
              </a:defRPr>
            </a:lvl1pPr>
            <a:lvl2pPr marL="0" indent="0">
              <a:buNone/>
              <a:defRPr sz="1000"/>
            </a:lvl2pPr>
          </a:lstStyle>
          <a:p>
            <a:pPr lvl="0"/>
            <a:r>
              <a:rPr lang="en-US" dirty="0" smtClean="0"/>
              <a:t>Click to edit Master text styles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672924258"/>
      </p:ext>
    </p:extLst>
  </p:cSld>
  <p:clrMapOvr>
    <a:masterClrMapping/>
  </p:clrMapOvr>
  <p:transition xmlns:p14="http://schemas.microsoft.com/office/powerpoint/2010/mai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appendix_keyterms">
    <p:spTree>
      <p:nvGrpSpPr>
        <p:cNvPr id="1" name=""/>
        <p:cNvGrpSpPr/>
        <p:nvPr/>
      </p:nvGrpSpPr>
      <p:grpSpPr>
        <a:xfrm>
          <a:off x="0" y="0"/>
          <a:ext cx="0" cy="0"/>
          <a:chOff x="0" y="0"/>
          <a:chExt cx="0" cy="0"/>
        </a:xfrm>
      </p:grpSpPr>
      <p:sp>
        <p:nvSpPr>
          <p:cNvPr id="2" name="Title 1"/>
          <p:cNvSpPr>
            <a:spLocks noGrp="1"/>
          </p:cNvSpPr>
          <p:nvPr>
            <p:ph type="title"/>
          </p:nvPr>
        </p:nvSpPr>
        <p:spPr>
          <a:xfrm>
            <a:off x="228600" y="381000"/>
            <a:ext cx="8686800" cy="457200"/>
          </a:xfrm>
          <a:prstGeom prst="rect">
            <a:avLst/>
          </a:prstGeom>
        </p:spPr>
        <p:txBody>
          <a:bodyPr vert="horz" lIns="0" tIns="0" rIns="0" bIns="0" anchor="b"/>
          <a:lstStyle>
            <a:lvl1pPr algn="l">
              <a:defRPr sz="2400" b="0">
                <a:solidFill>
                  <a:schemeClr val="tx2"/>
                </a:solidFill>
              </a:defRPr>
            </a:lvl1pPr>
          </a:lstStyle>
          <a:p>
            <a:r>
              <a:rPr lang="en-US" dirty="0" smtClean="0"/>
              <a:t>Click to edit Master title style</a:t>
            </a:r>
            <a:endParaRPr lang="en-US" dirty="0"/>
          </a:p>
        </p:txBody>
      </p:sp>
      <p:sp>
        <p:nvSpPr>
          <p:cNvPr id="4" name="Text Placeholder 3"/>
          <p:cNvSpPr>
            <a:spLocks noGrp="1"/>
          </p:cNvSpPr>
          <p:nvPr>
            <p:ph type="body" sz="quarter" idx="10" hasCustomPrompt="1"/>
          </p:nvPr>
        </p:nvSpPr>
        <p:spPr>
          <a:xfrm>
            <a:off x="228600" y="1066800"/>
            <a:ext cx="8686800" cy="5181600"/>
          </a:xfrm>
          <a:prstGeom prst="rect">
            <a:avLst/>
          </a:prstGeom>
        </p:spPr>
        <p:txBody>
          <a:bodyPr vert="horz" lIns="0" tIns="0" rIns="0" bIns="0"/>
          <a:lstStyle>
            <a:lvl1pPr marL="114300" indent="-114300">
              <a:buFont typeface="Arial"/>
              <a:buChar char="•"/>
              <a:defRPr sz="1000" baseline="0">
                <a:solidFill>
                  <a:srgbClr val="000000"/>
                </a:solidFill>
              </a:defRPr>
            </a:lvl1pPr>
          </a:lstStyle>
          <a:p>
            <a:pPr lvl="0"/>
            <a:r>
              <a:rPr lang="en-US" dirty="0" smtClean="0"/>
              <a:t>Click to edit Master text styles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509586001"/>
      </p:ext>
    </p:extLst>
  </p:cSld>
  <p:clrMapOvr>
    <a:masterClrMapping/>
  </p:clrMapOvr>
  <p:transition xmlns:p14="http://schemas.microsoft.com/office/powerpoint/2010/mai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appendix_keyterms">
    <p:spTree>
      <p:nvGrpSpPr>
        <p:cNvPr id="1" name=""/>
        <p:cNvGrpSpPr/>
        <p:nvPr/>
      </p:nvGrpSpPr>
      <p:grpSpPr>
        <a:xfrm>
          <a:off x="0" y="0"/>
          <a:ext cx="0" cy="0"/>
          <a:chOff x="0" y="0"/>
          <a:chExt cx="0" cy="0"/>
        </a:xfrm>
      </p:grpSpPr>
      <p:sp>
        <p:nvSpPr>
          <p:cNvPr id="2" name="Title 1"/>
          <p:cNvSpPr>
            <a:spLocks noGrp="1"/>
          </p:cNvSpPr>
          <p:nvPr>
            <p:ph type="title"/>
          </p:nvPr>
        </p:nvSpPr>
        <p:spPr>
          <a:xfrm>
            <a:off x="228600" y="381000"/>
            <a:ext cx="8686800" cy="457200"/>
          </a:xfrm>
          <a:prstGeom prst="rect">
            <a:avLst/>
          </a:prstGeom>
        </p:spPr>
        <p:txBody>
          <a:bodyPr vert="horz" lIns="0" tIns="0" rIns="0" bIns="0" anchor="b"/>
          <a:lstStyle>
            <a:lvl1pPr algn="l">
              <a:defRPr sz="2400" b="0">
                <a:solidFill>
                  <a:schemeClr val="tx2"/>
                </a:solidFill>
              </a:defRPr>
            </a:lvl1pPr>
          </a:lstStyle>
          <a:p>
            <a:r>
              <a:rPr lang="en-US" dirty="0" smtClean="0"/>
              <a:t>Click to edit Master title style</a:t>
            </a:r>
            <a:endParaRPr lang="en-US" dirty="0"/>
          </a:p>
        </p:txBody>
      </p:sp>
      <p:sp>
        <p:nvSpPr>
          <p:cNvPr id="4" name="Text Placeholder 3"/>
          <p:cNvSpPr>
            <a:spLocks noGrp="1"/>
          </p:cNvSpPr>
          <p:nvPr>
            <p:ph type="body" sz="quarter" idx="10" hasCustomPrompt="1"/>
          </p:nvPr>
        </p:nvSpPr>
        <p:spPr>
          <a:xfrm>
            <a:off x="228600" y="1066800"/>
            <a:ext cx="8686800" cy="5181600"/>
          </a:xfrm>
          <a:prstGeom prst="rect">
            <a:avLst/>
          </a:prstGeom>
        </p:spPr>
        <p:txBody>
          <a:bodyPr vert="horz" lIns="0" tIns="0" rIns="0" bIns="0"/>
          <a:lstStyle>
            <a:lvl1pPr marL="114300" indent="-114300">
              <a:buFont typeface="Arial"/>
              <a:buChar char="•"/>
              <a:defRPr sz="1000" baseline="0">
                <a:solidFill>
                  <a:srgbClr val="000000"/>
                </a:solidFill>
              </a:defRPr>
            </a:lvl1pPr>
          </a:lstStyle>
          <a:p>
            <a:pPr lvl="0"/>
            <a:r>
              <a:rPr lang="en-US" dirty="0" smtClean="0"/>
              <a:t>Click to edit Master text styles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509586001"/>
      </p:ext>
    </p:extLst>
  </p:cSld>
  <p:clrMapOvr>
    <a:masterClrMapping/>
  </p:clrMapOvr>
  <p:transition xmlns:p14="http://schemas.microsoft.com/office/powerpoint/2010/mai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appendix_keyterms">
    <p:spTree>
      <p:nvGrpSpPr>
        <p:cNvPr id="1" name=""/>
        <p:cNvGrpSpPr/>
        <p:nvPr/>
      </p:nvGrpSpPr>
      <p:grpSpPr>
        <a:xfrm>
          <a:off x="0" y="0"/>
          <a:ext cx="0" cy="0"/>
          <a:chOff x="0" y="0"/>
          <a:chExt cx="0" cy="0"/>
        </a:xfrm>
      </p:grpSpPr>
      <p:sp>
        <p:nvSpPr>
          <p:cNvPr id="2" name="Title 1"/>
          <p:cNvSpPr>
            <a:spLocks noGrp="1"/>
          </p:cNvSpPr>
          <p:nvPr>
            <p:ph type="title"/>
          </p:nvPr>
        </p:nvSpPr>
        <p:spPr>
          <a:xfrm>
            <a:off x="228600" y="381000"/>
            <a:ext cx="8686800" cy="457200"/>
          </a:xfrm>
          <a:prstGeom prst="rect">
            <a:avLst/>
          </a:prstGeom>
        </p:spPr>
        <p:txBody>
          <a:bodyPr vert="horz" lIns="0" tIns="0" rIns="0" bIns="0" anchor="b"/>
          <a:lstStyle>
            <a:lvl1pPr algn="l">
              <a:defRPr sz="2400" b="0">
                <a:solidFill>
                  <a:schemeClr val="tx2"/>
                </a:solidFill>
              </a:defRPr>
            </a:lvl1pPr>
          </a:lstStyle>
          <a:p>
            <a:r>
              <a:rPr lang="en-US" dirty="0" smtClean="0"/>
              <a:t>Click to edit Master title style</a:t>
            </a:r>
            <a:endParaRPr lang="en-US" dirty="0"/>
          </a:p>
        </p:txBody>
      </p:sp>
      <p:sp>
        <p:nvSpPr>
          <p:cNvPr id="4" name="Text Placeholder 3"/>
          <p:cNvSpPr>
            <a:spLocks noGrp="1"/>
          </p:cNvSpPr>
          <p:nvPr>
            <p:ph type="body" sz="quarter" idx="10" hasCustomPrompt="1"/>
          </p:nvPr>
        </p:nvSpPr>
        <p:spPr>
          <a:xfrm>
            <a:off x="228600" y="1066800"/>
            <a:ext cx="8686800" cy="5181600"/>
          </a:xfrm>
          <a:prstGeom prst="rect">
            <a:avLst/>
          </a:prstGeom>
        </p:spPr>
        <p:txBody>
          <a:bodyPr vert="horz" lIns="0" tIns="0" rIns="0" bIns="0"/>
          <a:lstStyle>
            <a:lvl1pPr marL="114300" indent="-114300">
              <a:buFont typeface="Arial"/>
              <a:buChar char="•"/>
              <a:defRPr sz="1000" baseline="0">
                <a:solidFill>
                  <a:srgbClr val="000000"/>
                </a:solidFill>
              </a:defRPr>
            </a:lvl1pPr>
          </a:lstStyle>
          <a:p>
            <a:pPr lvl="0"/>
            <a:r>
              <a:rPr lang="en-US" dirty="0" smtClean="0"/>
              <a:t>Click to edit Master text styles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509586001"/>
      </p:ext>
    </p:extLst>
  </p:cSld>
  <p:clrMapOvr>
    <a:masterClrMapping/>
  </p:clrMapOvr>
  <p:transition xmlns:p14="http://schemas.microsoft.com/office/powerpoint/2010/mai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appendix_keyterms">
    <p:spTree>
      <p:nvGrpSpPr>
        <p:cNvPr id="1" name=""/>
        <p:cNvGrpSpPr/>
        <p:nvPr/>
      </p:nvGrpSpPr>
      <p:grpSpPr>
        <a:xfrm>
          <a:off x="0" y="0"/>
          <a:ext cx="0" cy="0"/>
          <a:chOff x="0" y="0"/>
          <a:chExt cx="0" cy="0"/>
        </a:xfrm>
      </p:grpSpPr>
      <p:sp>
        <p:nvSpPr>
          <p:cNvPr id="2" name="Title 1"/>
          <p:cNvSpPr>
            <a:spLocks noGrp="1"/>
          </p:cNvSpPr>
          <p:nvPr>
            <p:ph type="title"/>
          </p:nvPr>
        </p:nvSpPr>
        <p:spPr>
          <a:xfrm>
            <a:off x="228600" y="381000"/>
            <a:ext cx="8686800" cy="457200"/>
          </a:xfrm>
          <a:prstGeom prst="rect">
            <a:avLst/>
          </a:prstGeom>
        </p:spPr>
        <p:txBody>
          <a:bodyPr vert="horz" lIns="0" tIns="0" rIns="0" bIns="0" anchor="b"/>
          <a:lstStyle>
            <a:lvl1pPr algn="l">
              <a:defRPr sz="2400" b="0">
                <a:solidFill>
                  <a:schemeClr val="tx2"/>
                </a:solidFill>
              </a:defRPr>
            </a:lvl1pPr>
          </a:lstStyle>
          <a:p>
            <a:r>
              <a:rPr lang="en-US" dirty="0" smtClean="0"/>
              <a:t>Click to edit Master title style</a:t>
            </a:r>
            <a:endParaRPr lang="en-US" dirty="0"/>
          </a:p>
        </p:txBody>
      </p:sp>
      <p:sp>
        <p:nvSpPr>
          <p:cNvPr id="4" name="Text Placeholder 3"/>
          <p:cNvSpPr>
            <a:spLocks noGrp="1"/>
          </p:cNvSpPr>
          <p:nvPr>
            <p:ph type="body" sz="quarter" idx="10" hasCustomPrompt="1"/>
          </p:nvPr>
        </p:nvSpPr>
        <p:spPr>
          <a:xfrm>
            <a:off x="228600" y="1066800"/>
            <a:ext cx="8686800" cy="5181600"/>
          </a:xfrm>
          <a:prstGeom prst="rect">
            <a:avLst/>
          </a:prstGeom>
        </p:spPr>
        <p:txBody>
          <a:bodyPr vert="horz" lIns="0" tIns="0" rIns="0" bIns="0"/>
          <a:lstStyle>
            <a:lvl1pPr marL="114300" indent="-114300">
              <a:buFont typeface="Arial"/>
              <a:buChar char="•"/>
              <a:defRPr sz="1000" baseline="0">
                <a:solidFill>
                  <a:srgbClr val="000000"/>
                </a:solidFill>
              </a:defRPr>
            </a:lvl1pPr>
          </a:lstStyle>
          <a:p>
            <a:pPr lvl="0"/>
            <a:r>
              <a:rPr lang="en-US" dirty="0" smtClean="0"/>
              <a:t>Click to edit Master text styles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509586001"/>
      </p:ext>
    </p:extLst>
  </p:cSld>
  <p:clrMapOvr>
    <a:masterClrMapping/>
  </p:clrMapOvr>
  <p:transition xmlns:p14="http://schemas.microsoft.com/office/powerpoint/2010/mai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appendix_keyterms">
    <p:spTree>
      <p:nvGrpSpPr>
        <p:cNvPr id="1" name=""/>
        <p:cNvGrpSpPr/>
        <p:nvPr/>
      </p:nvGrpSpPr>
      <p:grpSpPr>
        <a:xfrm>
          <a:off x="0" y="0"/>
          <a:ext cx="0" cy="0"/>
          <a:chOff x="0" y="0"/>
          <a:chExt cx="0" cy="0"/>
        </a:xfrm>
      </p:grpSpPr>
      <p:sp>
        <p:nvSpPr>
          <p:cNvPr id="2" name="Title 1"/>
          <p:cNvSpPr>
            <a:spLocks noGrp="1"/>
          </p:cNvSpPr>
          <p:nvPr>
            <p:ph type="title"/>
          </p:nvPr>
        </p:nvSpPr>
        <p:spPr>
          <a:xfrm>
            <a:off x="228600" y="381000"/>
            <a:ext cx="8686800" cy="457200"/>
          </a:xfrm>
          <a:prstGeom prst="rect">
            <a:avLst/>
          </a:prstGeom>
        </p:spPr>
        <p:txBody>
          <a:bodyPr vert="horz" lIns="0" tIns="0" rIns="0" bIns="0" anchor="b"/>
          <a:lstStyle>
            <a:lvl1pPr algn="l">
              <a:defRPr sz="2400" b="0">
                <a:solidFill>
                  <a:schemeClr val="tx2"/>
                </a:solidFill>
              </a:defRPr>
            </a:lvl1pPr>
          </a:lstStyle>
          <a:p>
            <a:r>
              <a:rPr lang="en-US" dirty="0" smtClean="0"/>
              <a:t>Click to edit Master title style</a:t>
            </a:r>
            <a:endParaRPr lang="en-US" dirty="0"/>
          </a:p>
        </p:txBody>
      </p:sp>
      <p:sp>
        <p:nvSpPr>
          <p:cNvPr id="4" name="Text Placeholder 3"/>
          <p:cNvSpPr>
            <a:spLocks noGrp="1"/>
          </p:cNvSpPr>
          <p:nvPr>
            <p:ph type="body" sz="quarter" idx="10" hasCustomPrompt="1"/>
          </p:nvPr>
        </p:nvSpPr>
        <p:spPr>
          <a:xfrm>
            <a:off x="228600" y="1066800"/>
            <a:ext cx="8686800" cy="5181600"/>
          </a:xfrm>
          <a:prstGeom prst="rect">
            <a:avLst/>
          </a:prstGeom>
        </p:spPr>
        <p:txBody>
          <a:bodyPr vert="horz" lIns="0" tIns="0" rIns="0" bIns="0"/>
          <a:lstStyle>
            <a:lvl1pPr marL="114300" indent="-114300">
              <a:buFont typeface="Arial"/>
              <a:buChar char="•"/>
              <a:defRPr sz="1000" baseline="0">
                <a:solidFill>
                  <a:srgbClr val="000000"/>
                </a:solidFill>
              </a:defRPr>
            </a:lvl1pPr>
          </a:lstStyle>
          <a:p>
            <a:pPr lvl="0"/>
            <a:r>
              <a:rPr lang="en-US" dirty="0" smtClean="0"/>
              <a:t>Click to edit Master text styles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509586001"/>
      </p:ext>
    </p:extLst>
  </p:cSld>
  <p:clrMapOvr>
    <a:masterClrMapping/>
  </p:clrMapOvr>
  <p:transition xmlns:p14="http://schemas.microsoft.com/office/powerpoint/2010/mai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ection">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3231005" y="1477846"/>
            <a:ext cx="5664901" cy="4770554"/>
          </a:xfrm>
          <a:prstGeom prst="rect">
            <a:avLst/>
          </a:prstGeom>
        </p:spPr>
        <p:txBody>
          <a:bodyPr vert="horz" lIns="0" tIns="0" rIns="0" bIns="0"/>
          <a:lstStyle>
            <a:lvl1pPr marL="0" indent="114300">
              <a:lnSpc>
                <a:spcPct val="120000"/>
              </a:lnSpc>
              <a:spcBef>
                <a:spcPts val="400"/>
              </a:spcBef>
              <a:buClr>
                <a:srgbClr val="828282"/>
              </a:buClr>
              <a:buSzPct val="100000"/>
              <a:buFont typeface="Arial" charset="0"/>
              <a:buChar char="•"/>
              <a:defRPr sz="1400">
                <a:solidFill>
                  <a:schemeClr val="bg2">
                    <a:lumMod val="75000"/>
                  </a:schemeClr>
                </a:solidFill>
                <a:latin typeface="Arial"/>
                <a:cs typeface="Arial"/>
              </a:defRPr>
            </a:lvl1pPr>
          </a:lstStyle>
          <a:p>
            <a:pPr marL="0" indent="114300">
              <a:spcBef>
                <a:spcPts val="400"/>
              </a:spcBef>
              <a:buClr>
                <a:srgbClr val="828282"/>
              </a:buClr>
              <a:buSzPct val="100000"/>
              <a:buFont typeface="Arial" charset="0"/>
              <a:buChar char="•"/>
            </a:pPr>
            <a:r>
              <a:rPr lang="en-US" sz="1200" dirty="0" smtClean="0">
                <a:solidFill>
                  <a:srgbClr val="828282"/>
                </a:solidFill>
                <a:latin typeface="Arial" charset="0"/>
                <a:ea typeface="ＭＳ Ｐゴシック" charset="0"/>
                <a:cs typeface="Arial" charset="0"/>
                <a:sym typeface="Arial" charset="0"/>
              </a:rPr>
              <a:t>CONCEPTITLE</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 name="Title 1"/>
          <p:cNvSpPr>
            <a:spLocks noGrp="1"/>
          </p:cNvSpPr>
          <p:nvPr>
            <p:ph type="title"/>
          </p:nvPr>
        </p:nvSpPr>
        <p:spPr>
          <a:xfrm>
            <a:off x="152400" y="381000"/>
            <a:ext cx="8686800" cy="715962"/>
          </a:xfrm>
          <a:prstGeom prst="rect">
            <a:avLst/>
          </a:prstGeom>
        </p:spPr>
        <p:txBody>
          <a:bodyPr vert="horz" lIns="0" tIns="0" rIns="0" bIns="0" anchor="b"/>
          <a:lstStyle>
            <a:lvl1pPr>
              <a:defRPr sz="2400" b="0">
                <a:solidFill>
                  <a:schemeClr val="tx2"/>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1417018886"/>
      </p:ext>
    </p:extLst>
  </p:cSld>
  <p:clrMapOvr>
    <a:masterClrMapping/>
  </p:clrMapOvr>
  <p:transition xmlns:p14="http://schemas.microsoft.com/office/powerpoint/2010/mai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appendix_keyterms">
    <p:spTree>
      <p:nvGrpSpPr>
        <p:cNvPr id="1" name=""/>
        <p:cNvGrpSpPr/>
        <p:nvPr/>
      </p:nvGrpSpPr>
      <p:grpSpPr>
        <a:xfrm>
          <a:off x="0" y="0"/>
          <a:ext cx="0" cy="0"/>
          <a:chOff x="0" y="0"/>
          <a:chExt cx="0" cy="0"/>
        </a:xfrm>
      </p:grpSpPr>
      <p:sp>
        <p:nvSpPr>
          <p:cNvPr id="2" name="Title 1"/>
          <p:cNvSpPr>
            <a:spLocks noGrp="1"/>
          </p:cNvSpPr>
          <p:nvPr>
            <p:ph type="title"/>
          </p:nvPr>
        </p:nvSpPr>
        <p:spPr>
          <a:xfrm>
            <a:off x="228600" y="381000"/>
            <a:ext cx="8686800" cy="457200"/>
          </a:xfrm>
          <a:prstGeom prst="rect">
            <a:avLst/>
          </a:prstGeom>
        </p:spPr>
        <p:txBody>
          <a:bodyPr vert="horz" lIns="0" tIns="0" rIns="0" bIns="0" anchor="b"/>
          <a:lstStyle>
            <a:lvl1pPr algn="l">
              <a:defRPr sz="2400" b="0">
                <a:solidFill>
                  <a:schemeClr val="tx2"/>
                </a:solidFill>
              </a:defRPr>
            </a:lvl1pPr>
          </a:lstStyle>
          <a:p>
            <a:r>
              <a:rPr lang="en-US" dirty="0" smtClean="0"/>
              <a:t>Click to edit Master title style</a:t>
            </a:r>
            <a:endParaRPr lang="en-US" dirty="0"/>
          </a:p>
        </p:txBody>
      </p:sp>
      <p:sp>
        <p:nvSpPr>
          <p:cNvPr id="4" name="Text Placeholder 3"/>
          <p:cNvSpPr>
            <a:spLocks noGrp="1"/>
          </p:cNvSpPr>
          <p:nvPr>
            <p:ph type="body" sz="quarter" idx="10" hasCustomPrompt="1"/>
          </p:nvPr>
        </p:nvSpPr>
        <p:spPr>
          <a:xfrm>
            <a:off x="228600" y="1066800"/>
            <a:ext cx="8686800" cy="5181600"/>
          </a:xfrm>
          <a:prstGeom prst="rect">
            <a:avLst/>
          </a:prstGeom>
        </p:spPr>
        <p:txBody>
          <a:bodyPr vert="horz" lIns="0" tIns="0" rIns="0" bIns="0"/>
          <a:lstStyle>
            <a:lvl1pPr marL="114300" indent="-114300">
              <a:buFont typeface="Arial"/>
              <a:buChar char="•"/>
              <a:defRPr sz="1000" baseline="0">
                <a:solidFill>
                  <a:srgbClr val="000000"/>
                </a:solidFill>
              </a:defRPr>
            </a:lvl1pPr>
          </a:lstStyle>
          <a:p>
            <a:pPr lvl="0"/>
            <a:r>
              <a:rPr lang="en-US" dirty="0" smtClean="0"/>
              <a:t>Click to edit Master text styles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509586001"/>
      </p:ext>
    </p:extLst>
  </p:cSld>
  <p:clrMapOvr>
    <a:masterClrMapping/>
  </p:clrMapOvr>
  <p:transition xmlns:p14="http://schemas.microsoft.com/office/powerpoint/2010/mai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appendix_keyterms">
    <p:spTree>
      <p:nvGrpSpPr>
        <p:cNvPr id="1" name=""/>
        <p:cNvGrpSpPr/>
        <p:nvPr/>
      </p:nvGrpSpPr>
      <p:grpSpPr>
        <a:xfrm>
          <a:off x="0" y="0"/>
          <a:ext cx="0" cy="0"/>
          <a:chOff x="0" y="0"/>
          <a:chExt cx="0" cy="0"/>
        </a:xfrm>
      </p:grpSpPr>
      <p:sp>
        <p:nvSpPr>
          <p:cNvPr id="2" name="Title 1"/>
          <p:cNvSpPr>
            <a:spLocks noGrp="1"/>
          </p:cNvSpPr>
          <p:nvPr>
            <p:ph type="title"/>
          </p:nvPr>
        </p:nvSpPr>
        <p:spPr>
          <a:xfrm>
            <a:off x="228600" y="381000"/>
            <a:ext cx="8686800" cy="457200"/>
          </a:xfrm>
          <a:prstGeom prst="rect">
            <a:avLst/>
          </a:prstGeom>
        </p:spPr>
        <p:txBody>
          <a:bodyPr vert="horz" lIns="0" tIns="0" rIns="0" bIns="0" anchor="b"/>
          <a:lstStyle>
            <a:lvl1pPr algn="l">
              <a:defRPr sz="2400" b="0">
                <a:solidFill>
                  <a:schemeClr val="tx2"/>
                </a:solidFill>
              </a:defRPr>
            </a:lvl1pPr>
          </a:lstStyle>
          <a:p>
            <a:r>
              <a:rPr lang="en-US" dirty="0" smtClean="0"/>
              <a:t>Click to edit Master title style</a:t>
            </a:r>
            <a:endParaRPr lang="en-US" dirty="0"/>
          </a:p>
        </p:txBody>
      </p:sp>
      <p:sp>
        <p:nvSpPr>
          <p:cNvPr id="4" name="Text Placeholder 3"/>
          <p:cNvSpPr>
            <a:spLocks noGrp="1"/>
          </p:cNvSpPr>
          <p:nvPr>
            <p:ph type="body" sz="quarter" idx="10" hasCustomPrompt="1"/>
          </p:nvPr>
        </p:nvSpPr>
        <p:spPr>
          <a:xfrm>
            <a:off x="228600" y="1066800"/>
            <a:ext cx="8686800" cy="5181600"/>
          </a:xfrm>
          <a:prstGeom prst="rect">
            <a:avLst/>
          </a:prstGeom>
        </p:spPr>
        <p:txBody>
          <a:bodyPr vert="horz" lIns="0" tIns="0" rIns="0" bIns="0"/>
          <a:lstStyle>
            <a:lvl1pPr marL="114300" indent="-114300">
              <a:buFont typeface="Arial"/>
              <a:buChar char="•"/>
              <a:defRPr sz="1000" baseline="0">
                <a:solidFill>
                  <a:srgbClr val="000000"/>
                </a:solidFill>
              </a:defRPr>
            </a:lvl1pPr>
          </a:lstStyle>
          <a:p>
            <a:pPr lvl="0"/>
            <a:r>
              <a:rPr lang="en-US" dirty="0" smtClean="0"/>
              <a:t>Click to edit Master text styles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509586001"/>
      </p:ext>
    </p:extLst>
  </p:cSld>
  <p:clrMapOvr>
    <a:masterClrMapping/>
  </p:clrMapOvr>
  <p:transition xmlns:p14="http://schemas.microsoft.com/office/powerpoint/2010/mai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appendix_keyterms">
    <p:spTree>
      <p:nvGrpSpPr>
        <p:cNvPr id="1" name=""/>
        <p:cNvGrpSpPr/>
        <p:nvPr/>
      </p:nvGrpSpPr>
      <p:grpSpPr>
        <a:xfrm>
          <a:off x="0" y="0"/>
          <a:ext cx="0" cy="0"/>
          <a:chOff x="0" y="0"/>
          <a:chExt cx="0" cy="0"/>
        </a:xfrm>
      </p:grpSpPr>
      <p:sp>
        <p:nvSpPr>
          <p:cNvPr id="2" name="Title 1"/>
          <p:cNvSpPr>
            <a:spLocks noGrp="1"/>
          </p:cNvSpPr>
          <p:nvPr>
            <p:ph type="title"/>
          </p:nvPr>
        </p:nvSpPr>
        <p:spPr>
          <a:xfrm>
            <a:off x="228600" y="381000"/>
            <a:ext cx="8686800" cy="457200"/>
          </a:xfrm>
          <a:prstGeom prst="rect">
            <a:avLst/>
          </a:prstGeom>
        </p:spPr>
        <p:txBody>
          <a:bodyPr vert="horz" lIns="0" tIns="0" rIns="0" bIns="0" anchor="b"/>
          <a:lstStyle>
            <a:lvl1pPr algn="l">
              <a:defRPr sz="2400" b="0">
                <a:solidFill>
                  <a:schemeClr val="tx2"/>
                </a:solidFill>
              </a:defRPr>
            </a:lvl1pPr>
          </a:lstStyle>
          <a:p>
            <a:r>
              <a:rPr lang="en-US" dirty="0" smtClean="0"/>
              <a:t>Click to edit Master title style</a:t>
            </a:r>
            <a:endParaRPr lang="en-US" dirty="0"/>
          </a:p>
        </p:txBody>
      </p:sp>
      <p:sp>
        <p:nvSpPr>
          <p:cNvPr id="4" name="Text Placeholder 3"/>
          <p:cNvSpPr>
            <a:spLocks noGrp="1"/>
          </p:cNvSpPr>
          <p:nvPr>
            <p:ph type="body" sz="quarter" idx="10" hasCustomPrompt="1"/>
          </p:nvPr>
        </p:nvSpPr>
        <p:spPr>
          <a:xfrm>
            <a:off x="228600" y="1066800"/>
            <a:ext cx="8686800" cy="5181600"/>
          </a:xfrm>
          <a:prstGeom prst="rect">
            <a:avLst/>
          </a:prstGeom>
        </p:spPr>
        <p:txBody>
          <a:bodyPr vert="horz" lIns="0" tIns="0" rIns="0" bIns="0"/>
          <a:lstStyle>
            <a:lvl1pPr marL="114300" indent="-114300">
              <a:buFont typeface="Arial"/>
              <a:buChar char="•"/>
              <a:defRPr sz="1000" baseline="0">
                <a:solidFill>
                  <a:srgbClr val="000000"/>
                </a:solidFill>
              </a:defRPr>
            </a:lvl1pPr>
          </a:lstStyle>
          <a:p>
            <a:pPr lvl="0"/>
            <a:r>
              <a:rPr lang="en-US" dirty="0" smtClean="0"/>
              <a:t>Click to edit Master text styles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509586001"/>
      </p:ext>
    </p:extLst>
  </p:cSld>
  <p:clrMapOvr>
    <a:masterClrMapping/>
  </p:clrMapOvr>
  <p:transition xmlns:p14="http://schemas.microsoft.com/office/powerpoint/2010/main"/>
</p:sldLayout>
</file>

<file path=ppt/slideMasters/_rels/slideMaster1.xml.rels><?xml version="1.0" encoding="UTF-8" standalone="yes"?>
<Relationships xmlns="http://schemas.openxmlformats.org/package/2006/relationships">
  <Relationship Id="rId1" Target="../theme/slideTheme.xml" Type="http://schemas.openxmlformats.org/officeDocument/2006/relationships/theme"/>
<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 Id="rId17" Type="http://schemas.openxmlformats.org/officeDocument/2006/relationships/slideLayout" Target="../slideLayouts/slideLayout16.xml"/><Relationship Id="rId18" Type="http://schemas.openxmlformats.org/officeDocument/2006/relationships/slideLayout" Target="../slideLayouts/slideLayout17.xml"/><Relationship Id="rId19" Type="http://schemas.openxmlformats.org/officeDocument/2006/relationships/slideLayout" Target="../slideLayouts/slideLayout18.xml"/><Relationship Id="rId20" Type="http://schemas.openxmlformats.org/officeDocument/2006/relationships/slideLayout" Target="../slideLayouts/slideLayout19.xml"/><Relationship Id="rId21" Type="http://schemas.openxmlformats.org/officeDocument/2006/relationships/slideLayout" Target="../slideLayouts/slideLayout20.xml"/><Relationship Id="rId22" Type="http://schemas.openxmlformats.org/officeDocument/2006/relationships/slideLayout" Target="../slideLayouts/slideLayout21.xml"/><Relationship Id="rId23" Type="http://schemas.openxmlformats.org/officeDocument/2006/relationships/slideLayout" Target="../slideLayouts/slideLayout22.xml"/><Relationship Id="rId24" Type="http://schemas.openxmlformats.org/officeDocument/2006/relationships/slideLayout" Target="../slideLayouts/slideLayout23.xml"/><Relationship Id="rId25" Type="http://schemas.openxmlformats.org/officeDocument/2006/relationships/slideLayout" Target="../slideLayouts/slideLayout24.xml"/><Relationship Id="rId26" Type="http://schemas.openxmlformats.org/officeDocument/2006/relationships/slideLayout" Target="../slideLayouts/slideLayout25.xml"/><Relationship Id="rId27" Type="http://schemas.openxmlformats.org/officeDocument/2006/relationships/slideLayout" Target="../slideLayouts/slideLayout26.xml"/><Relationship Id="rId28" Type="http://schemas.openxmlformats.org/officeDocument/2006/relationships/slideLayout" Target="../slideLayouts/slideLayout27.xml"/><Relationship Id="rId29" Type="http://schemas.openxmlformats.org/officeDocument/2006/relationships/slideLayout" Target="../slideLayouts/slideLayout28.xml"/><Relationship Id="rId30" Type="http://schemas.openxmlformats.org/officeDocument/2006/relationships/slideLayout" Target="../slideLayouts/slideLayout29.xml"/><Relationship Id="rId31" Type="http://schemas.openxmlformats.org/officeDocument/2006/relationships/slideLayout" Target="../slideLayouts/slideLayout30.xml"/><Relationship Id="rId32" Type="http://schemas.openxmlformats.org/officeDocument/2006/relationships/slideLayout" Target="../slideLayouts/slideLayout31.xml"/><Relationship Id="rId33" Type="http://schemas.openxmlformats.org/officeDocument/2006/relationships/slideLayout" Target="../slideLayouts/slideLayout32.xml"/><Relationship Id="rId34" Type="http://schemas.openxmlformats.org/officeDocument/2006/relationships/slideLayout" Target="../slideLayouts/slideLayout33.xml"/><Relationship Id="rId35" Type="http://schemas.openxmlformats.org/officeDocument/2006/relationships/slideLayout" Target="../slideLayouts/slideLayout34.xml"/><Relationship Id="rId36" Type="http://schemas.openxmlformats.org/officeDocument/2006/relationships/slideLayout" Target="../slideLayouts/slideLayout35.xml"/><Relationship Id="rId37" Type="http://schemas.openxmlformats.org/officeDocument/2006/relationships/slideLayout" Target="../slideLayouts/slideLayout36.xml"/><Relationship Id="rId38" Type="http://schemas.openxmlformats.org/officeDocument/2006/relationships/slideLayout" Target="../slideLayouts/slideLayout37.xml"/><Relationship Id="rId39" Type="http://schemas.openxmlformats.org/officeDocument/2006/relationships/slideLayout" Target="../slideLayouts/slideLayout38.xml"/><Relationship Id="rId40" Type="http://schemas.openxmlformats.org/officeDocument/2006/relationships/slideLayout" Target="../slideLayouts/slideLayout39.xml"/><Relationship Id="rId41" Type="http://schemas.openxmlformats.org/officeDocument/2006/relationships/slideLayout" Target="../slideLayouts/slideLayout40.xml"/><Relationship Id="rId42" Type="http://schemas.openxmlformats.org/officeDocument/2006/relationships/slideLayout" Target="../slideLayouts/slideLayout41.xml"/><Relationship Id="rId43" Type="http://schemas.openxmlformats.org/officeDocument/2006/relationships/slideLayout" Target="../slideLayouts/slideLayout42.xml"/><Relationship Id="rId44" Type="http://schemas.openxmlformats.org/officeDocument/2006/relationships/slideLayout" Target="../slideLayouts/slideLayout43.xml"/><Relationship Id="rId45" Type="http://schemas.openxmlformats.org/officeDocument/2006/relationships/slideLayout" Target="../slideLayouts/slideLayout44.xml"/><Relationship Id="rId46" Type="http://schemas.openxmlformats.org/officeDocument/2006/relationships/slideLayout" Target="../slideLayouts/slideLayout45.xml"/><Relationship Id="rId47" Type="http://schemas.openxmlformats.org/officeDocument/2006/relationships/slideLayout" Target="../slideLayouts/slideLayout46.xml"/><Relationship Id="rId48" Type="http://schemas.openxmlformats.org/officeDocument/2006/relationships/slideLayout" Target="../slideLayouts/slideLayout47.xml"/><Relationship Id="rId49" Type="http://schemas.openxmlformats.org/officeDocument/2006/relationships/slideLayout" Target="../slideLayouts/slideLayout48.xml"/><Relationship Id="rId50" Type="http://schemas.openxmlformats.org/officeDocument/2006/relationships/slideLayout" Target="../slideLayouts/slideLayout49.xml"/><Relationship Id="rId51" Type="http://schemas.openxmlformats.org/officeDocument/2006/relationships/slideLayout" Target="../slideLayouts/slideLayout50.xml"/><Relationship Id="rId52" Type="http://schemas.openxmlformats.org/officeDocument/2006/relationships/slideLayout" Target="../slideLayouts/slideLayout51.xml"/><Relationship Id="rId53" Type="http://schemas.openxmlformats.org/officeDocument/2006/relationships/slideLayout" Target="../slideLayouts/slideLayout52.xml"/><Relationship Id="rId54" Type="http://schemas.openxmlformats.org/officeDocument/2006/relationships/slideLayout" Target="../slideLayouts/slideLayout53.xml"/><Relationship Id="rId55" Type="http://schemas.openxmlformats.org/officeDocument/2006/relationships/slideLayout" Target="../slideLayouts/slideLayout54.xml"/><Relationship Id="rId56" Type="http://schemas.openxmlformats.org/officeDocument/2006/relationships/slideLayout" Target="../slideLayouts/slideLayout55.xml"/><Relationship Id="rId57" Type="http://schemas.openxmlformats.org/officeDocument/2006/relationships/slideLayout" Target="../slideLayouts/slideLayout56.xml"/><Relationship Id="rId58" Type="http://schemas.openxmlformats.org/officeDocument/2006/relationships/slideLayout" Target="../slideLayouts/slideLayout57.xml"/><Relationship Id="rId59" Type="http://schemas.openxmlformats.org/officeDocument/2006/relationships/slideLayout" Target="../slideLayouts/slideLayout58.xml"/><Relationship Id="rId60" Type="http://schemas.openxmlformats.org/officeDocument/2006/relationships/slideLayout" Target="../slideLayouts/slideLayout59.xml"/><Relationship Id="rId61" Type="http://schemas.openxmlformats.org/officeDocument/2006/relationships/slideLayout" Target="../slideLayouts/slideLayout60.xml"/><Relationship Id="rId62" Type="http://schemas.openxmlformats.org/officeDocument/2006/relationships/slideLayout" Target="../slideLayouts/slideLayout61.xml"/><Relationship Id="rId63" Type="http://schemas.openxmlformats.org/officeDocument/2006/relationships/slideLayout" Target="../slideLayouts/slideLayout62.xml"/><Relationship Id="rId64" Type="http://schemas.openxmlformats.org/officeDocument/2006/relationships/slideLayout" Target="../slideLayouts/slideLayout63.xml"/><Relationship Id="rId65" Type="http://schemas.openxmlformats.org/officeDocument/2006/relationships/slideLayout" Target="../slideLayouts/slideLayout64.xml"/><Relationship Id="rId66" Type="http://schemas.openxmlformats.org/officeDocument/2006/relationships/slideLayout" Target="../slideLayouts/slideLayout65.xml"/><Relationship Id="rId67" Type="http://schemas.openxmlformats.org/officeDocument/2006/relationships/slideLayout" Target="../slideLayouts/slideLayout66.xml"/><Relationship Id="rId68" Type="http://schemas.openxmlformats.org/officeDocument/2006/relationships/slideLayout" Target="../slideLayouts/slideLayout67.xml"/><Relationship Id="rId69" Type="http://schemas.openxmlformats.org/officeDocument/2006/relationships/slideLayout" Target="../slideLayouts/slideLayout68.xml"/><Relationship Id="rId70" Type="http://schemas.openxmlformats.org/officeDocument/2006/relationships/slideLayout" Target="../slideLayouts/slideLayout69.xml"/><Relationship Id="rId71" Type="http://schemas.openxmlformats.org/officeDocument/2006/relationships/slideLayout" Target="../slideLayouts/slideLayout70.xml"/><Relationship Id="rId72" Type="http://schemas.openxmlformats.org/officeDocument/2006/relationships/slideLayout" Target="../slideLayouts/slideLayout71.xml"/><Relationship Id="rId73" Type="http://schemas.openxmlformats.org/officeDocument/2006/relationships/slideLayout" Target="../slideLayouts/slideLayout72.xml"/><Relationship Id="rId74" Type="http://schemas.openxmlformats.org/officeDocument/2006/relationships/slideLayout" Target="../slideLayouts/slideLayout73.xml"/><Relationship Id="rId75" Type="http://schemas.openxmlformats.org/officeDocument/2006/relationships/slideLayout" Target="../slideLayouts/slideLayout74.xml"/><Relationship Id="rId76" Type="http://schemas.openxmlformats.org/officeDocument/2006/relationships/slideLayout" Target="../slideLayouts/slideLayout75.xml"/><Relationship Id="rId77" Type="http://schemas.openxmlformats.org/officeDocument/2006/relationships/slideLayout" Target="../slideLayouts/slideLayout76.xml"/><Relationship Id="rId78" Type="http://schemas.openxmlformats.org/officeDocument/2006/relationships/slideLayout" Target="../slideLayouts/slideLayout77.xml"/><Relationship Id="rId79" Type="http://schemas.openxmlformats.org/officeDocument/2006/relationships/slideLayout" Target="../slideLayouts/slideLayout78.xml"/><Relationship Id="rId80" Type="http://schemas.openxmlformats.org/officeDocument/2006/relationships/slideLayout" Target="../slideLayouts/slideLayout79.xml"/><Relationship Id="rId81" Type="http://schemas.openxmlformats.org/officeDocument/2006/relationships/slideLayout" Target="../slideLayouts/slideLayout80.xml"/><Relationship Id="rId82" Type="http://schemas.openxmlformats.org/officeDocument/2006/relationships/slideLayout" Target="../slideLayouts/slideLayout81.xml"/><Relationship Id="rId83" Type="http://schemas.openxmlformats.org/officeDocument/2006/relationships/slideLayout" Target="../slideLayouts/slideLayout82.xml"/><Relationship Id="rId84" Type="http://schemas.openxmlformats.org/officeDocument/2006/relationships/slideLayout" Target="../slideLayouts/slideLayout83.xml"/><Relationship Id="rId85" Type="http://schemas.openxmlformats.org/officeDocument/2006/relationships/slideLayout" Target="../slideLayouts/slideLayout84.xml"/><Relationship Id="rId86" Type="http://schemas.openxmlformats.org/officeDocument/2006/relationships/slideLayout" Target="../slideLayouts/slideLayout85.xml"/><Relationship Id="rId87" Type="http://schemas.openxmlformats.org/officeDocument/2006/relationships/slideLayout" Target="../slideLayouts/slideLayout86.xml"/><Relationship Id="rId88" Type="http://schemas.openxmlformats.org/officeDocument/2006/relationships/slideLayout" Target="../slideLayouts/slideLayout87.xml"/><Relationship Id="rId89" Type="http://schemas.openxmlformats.org/officeDocument/2006/relationships/slideLayout" Target="../slideLayouts/slideLayout88.xml"/><Relationship Id="rId90" Type="http://schemas.openxmlformats.org/officeDocument/2006/relationships/slideLayout" Target="../slideLayouts/slideLayout89.xml"/><Relationship Id="rId91" Type="http://schemas.openxmlformats.org/officeDocument/2006/relationships/slideLayout" Target="../slideLayouts/slideLayout90.xml"/><Relationship Id="rId92" Type="http://schemas.openxmlformats.org/officeDocument/2006/relationships/slideLayout" Target="../slideLayouts/slideLayout91.xml"/><Relationship Id="rId93" Type="http://schemas.openxmlformats.org/officeDocument/2006/relationships/slideLayout" Target="../slideLayouts/slideLayout92.xml"/></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Pr>
        <a:solidFill>
          <a:srgbClr val="FFFFFF"/>
        </a:solidFill>
        <a:effectLst/>
      </p:bgPr>
    </p:bg>
    <p:spTree>
      <p:nvGrpSpPr>
        <p:cNvPr id="1" name=""/>
        <p:cNvGrpSpPr/>
        <p:nvPr/>
      </p:nvGrpSpPr>
      <p:grpSpPr>
        <a:xfrm>
          <a:off x="0" y="0"/>
          <a:ext cx="0" cy="0"/>
          <a:chOff x="0" y="0"/>
          <a:chExt cx="0" cy="0"/>
        </a:xfrm>
      </p:grpSpPr>
    </p:spTree>
  </p:cSld>
  <p:clrMap accent1="accent1" accent2="accent2" accent3="accent3" accent4="accent4" accent5="accent5" accent6="accent6" bg1="lt1" bg2="lt2" folHlink="folHlink" hlink="hlink" tx1="dk1" tx2="dk2"/>
  <p:sldLayoutIdLst>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 id="2147483702" r:id="rId54"/>
    <p:sldLayoutId id="2147483703" r:id="rId55"/>
    <p:sldLayoutId id="2147483704" r:id="rId56"/>
    <p:sldLayoutId id="2147483705" r:id="rId57"/>
    <p:sldLayoutId id="2147483706" r:id="rId58"/>
    <p:sldLayoutId id="2147483707" r:id="rId59"/>
    <p:sldLayoutId id="2147483708" r:id="rId60"/>
    <p:sldLayoutId id="2147483709" r:id="rId61"/>
    <p:sldLayoutId id="2147483710" r:id="rId62"/>
    <p:sldLayoutId id="2147483711" r:id="rId63"/>
    <p:sldLayoutId id="2147483712" r:id="rId64"/>
    <p:sldLayoutId id="2147483713" r:id="rId65"/>
    <p:sldLayoutId id="2147483714" r:id="rId66"/>
    <p:sldLayoutId id="2147483715" r:id="rId67"/>
    <p:sldLayoutId id="2147483716" r:id="rId68"/>
    <p:sldLayoutId id="2147483717" r:id="rId69"/>
    <p:sldLayoutId id="2147483718" r:id="rId70"/>
    <p:sldLayoutId id="2147483719" r:id="rId71"/>
    <p:sldLayoutId id="2147483720" r:id="rId72"/>
    <p:sldLayoutId id="2147483721" r:id="rId73"/>
    <p:sldLayoutId id="2147483722" r:id="rId74"/>
    <p:sldLayoutId id="2147483723" r:id="rId75"/>
    <p:sldLayoutId id="2147483724" r:id="rId76"/>
    <p:sldLayoutId id="2147483725" r:id="rId77"/>
    <p:sldLayoutId id="2147483726" r:id="rId78"/>
    <p:sldLayoutId id="2147483727" r:id="rId79"/>
    <p:sldLayoutId id="2147483728" r:id="rId80"/>
    <p:sldLayoutId id="2147483729" r:id="rId81"/>
    <p:sldLayoutId id="2147483730" r:id="rId82"/>
    <p:sldLayoutId id="2147483731" r:id="rId83"/>
    <p:sldLayoutId id="2147483732" r:id="rId84"/>
    <p:sldLayoutId id="2147483733" r:id="rId85"/>
    <p:sldLayoutId id="2147483734" r:id="rId86"/>
    <p:sldLayoutId id="2147483735" r:id="rId87"/>
    <p:sldLayoutId id="2147483736" r:id="rId88"/>
    <p:sldLayoutId id="2147483737" r:id="rId89"/>
    <p:sldLayoutId id="2147483738" r:id="rId90"/>
    <p:sldLayoutId id="2147483739" r:id="rId91"/>
    <p:sldLayoutId id="2147483740" r:id="rId92"/>
    <p:sldLayoutId id="2147483741" r:id="rId93"/>
  </p:sldLayoutIdLst>
  <p:transition xmlns:p14="http://schemas.microsoft.com/office/powerpoint/2010/main"/>
  <p:txStyles>
    <p:titleStyle>
      <a:lvl1pPr algn="l" eaLnBrk="1" fontAlgn="base" hangingPunct="1" rtl="0">
        <a:spcBef>
          <a:spcPct val="0"/>
        </a:spcBef>
        <a:spcAft>
          <a:spcPct val="0"/>
        </a:spcAft>
        <a:defRPr b="1" sz="3000">
          <a:solidFill>
            <a:srgbClr val="FFFFFF"/>
          </a:solidFill>
          <a:latin typeface="+mj-lt"/>
          <a:ea typeface="+mj-ea"/>
          <a:cs typeface="+mj-cs"/>
          <a:sym charset="0" typeface="Helvetica Neue"/>
        </a:defRPr>
      </a:lvl1pPr>
      <a:lvl2pPr algn="l" eaLnBrk="1" fontAlgn="base" hangingPunct="1" rtl="0">
        <a:spcBef>
          <a:spcPct val="0"/>
        </a:spcBef>
        <a:spcAft>
          <a:spcPct val="0"/>
        </a:spcAft>
        <a:defRPr b="1" sz="3000">
          <a:solidFill>
            <a:srgbClr val="FFFFFF"/>
          </a:solidFill>
          <a:latin charset="0" typeface="Helvetica Neue"/>
          <a:ea charset="0" typeface="ヒラギノ角ゴ ProN W6"/>
          <a:cs charset="0" typeface="ヒラギノ角ゴ ProN W6"/>
          <a:sym charset="0" typeface="Helvetica Neue"/>
        </a:defRPr>
      </a:lvl2pPr>
      <a:lvl3pPr algn="l" eaLnBrk="1" fontAlgn="base" hangingPunct="1" rtl="0">
        <a:spcBef>
          <a:spcPct val="0"/>
        </a:spcBef>
        <a:spcAft>
          <a:spcPct val="0"/>
        </a:spcAft>
        <a:defRPr b="1" sz="3000">
          <a:solidFill>
            <a:srgbClr val="FFFFFF"/>
          </a:solidFill>
          <a:latin charset="0" typeface="Helvetica Neue"/>
          <a:ea charset="0" typeface="ヒラギノ角ゴ ProN W6"/>
          <a:cs charset="0" typeface="ヒラギノ角ゴ ProN W6"/>
          <a:sym charset="0" typeface="Helvetica Neue"/>
        </a:defRPr>
      </a:lvl3pPr>
      <a:lvl4pPr algn="l" eaLnBrk="1" fontAlgn="base" hangingPunct="1" rtl="0">
        <a:spcBef>
          <a:spcPct val="0"/>
        </a:spcBef>
        <a:spcAft>
          <a:spcPct val="0"/>
        </a:spcAft>
        <a:defRPr b="1" sz="3000">
          <a:solidFill>
            <a:srgbClr val="FFFFFF"/>
          </a:solidFill>
          <a:latin charset="0" typeface="Helvetica Neue"/>
          <a:ea charset="0" typeface="ヒラギノ角ゴ ProN W6"/>
          <a:cs charset="0" typeface="ヒラギノ角ゴ ProN W6"/>
          <a:sym charset="0" typeface="Helvetica Neue"/>
        </a:defRPr>
      </a:lvl4pPr>
      <a:lvl5pPr algn="l" eaLnBrk="1" fontAlgn="base" hangingPunct="1" rtl="0">
        <a:spcBef>
          <a:spcPct val="0"/>
        </a:spcBef>
        <a:spcAft>
          <a:spcPct val="0"/>
        </a:spcAft>
        <a:defRPr b="1" sz="3000">
          <a:solidFill>
            <a:srgbClr val="FFFFFF"/>
          </a:solidFill>
          <a:latin charset="0" typeface="Helvetica Neue"/>
          <a:ea charset="0" typeface="ヒラギノ角ゴ ProN W6"/>
          <a:cs charset="0" typeface="ヒラギノ角ゴ ProN W6"/>
          <a:sym charset="0" typeface="Helvetica Neue"/>
        </a:defRPr>
      </a:lvl5pPr>
      <a:lvl6pPr algn="l" eaLnBrk="1" fontAlgn="base" hangingPunct="1" marL="457200" rtl="0">
        <a:spcBef>
          <a:spcPct val="0"/>
        </a:spcBef>
        <a:spcAft>
          <a:spcPct val="0"/>
        </a:spcAft>
        <a:defRPr b="1" sz="3000">
          <a:solidFill>
            <a:srgbClr val="FFFFFF"/>
          </a:solidFill>
          <a:latin charset="0" typeface="Helvetica Neue"/>
          <a:ea charset="0" typeface="ヒラギノ角ゴ ProN W6"/>
          <a:cs charset="0" typeface="ヒラギノ角ゴ ProN W6"/>
          <a:sym charset="0" typeface="Helvetica Neue"/>
        </a:defRPr>
      </a:lvl6pPr>
      <a:lvl7pPr algn="l" eaLnBrk="1" fontAlgn="base" hangingPunct="1" marL="914400" rtl="0">
        <a:spcBef>
          <a:spcPct val="0"/>
        </a:spcBef>
        <a:spcAft>
          <a:spcPct val="0"/>
        </a:spcAft>
        <a:defRPr b="1" sz="3000">
          <a:solidFill>
            <a:srgbClr val="FFFFFF"/>
          </a:solidFill>
          <a:latin charset="0" typeface="Helvetica Neue"/>
          <a:ea charset="0" typeface="ヒラギノ角ゴ ProN W6"/>
          <a:cs charset="0" typeface="ヒラギノ角ゴ ProN W6"/>
          <a:sym charset="0" typeface="Helvetica Neue"/>
        </a:defRPr>
      </a:lvl7pPr>
      <a:lvl8pPr algn="l" eaLnBrk="1" fontAlgn="base" hangingPunct="1" marL="1371600" rtl="0">
        <a:spcBef>
          <a:spcPct val="0"/>
        </a:spcBef>
        <a:spcAft>
          <a:spcPct val="0"/>
        </a:spcAft>
        <a:defRPr b="1" sz="3000">
          <a:solidFill>
            <a:srgbClr val="FFFFFF"/>
          </a:solidFill>
          <a:latin charset="0" typeface="Helvetica Neue"/>
          <a:ea charset="0" typeface="ヒラギノ角ゴ ProN W6"/>
          <a:cs charset="0" typeface="ヒラギノ角ゴ ProN W6"/>
          <a:sym charset="0" typeface="Helvetica Neue"/>
        </a:defRPr>
      </a:lvl8pPr>
      <a:lvl9pPr algn="l" eaLnBrk="1" fontAlgn="base" hangingPunct="1" marL="1828800" rtl="0">
        <a:spcBef>
          <a:spcPct val="0"/>
        </a:spcBef>
        <a:spcAft>
          <a:spcPct val="0"/>
        </a:spcAft>
        <a:defRPr b="1" sz="3000">
          <a:solidFill>
            <a:srgbClr val="FFFFFF"/>
          </a:solidFill>
          <a:latin charset="0" typeface="Helvetica Neue"/>
          <a:ea charset="0" typeface="ヒラギノ角ゴ ProN W6"/>
          <a:cs charset="0" typeface="ヒラギノ角ゴ ProN W6"/>
          <a:sym charset="0" typeface="Helvetica Neue"/>
        </a:defRPr>
      </a:lvl9pPr>
    </p:titleStyle>
    <p:bodyStyle>
      <a:lvl1pPr algn="l" eaLnBrk="1" fontAlgn="base" hangingPunct="1" indent="-342900" marL="342900" rtl="0">
        <a:spcBef>
          <a:spcPts val="800"/>
        </a:spcBef>
        <a:spcAft>
          <a:spcPct val="0"/>
        </a:spcAft>
        <a:defRPr sz="1400">
          <a:solidFill>
            <a:schemeClr val="tx1"/>
          </a:solidFill>
          <a:latin typeface="+mn-lt"/>
          <a:ea typeface="+mn-ea"/>
          <a:cs typeface="+mn-cs"/>
          <a:sym charset="0" typeface="Helvetica Neue"/>
        </a:defRPr>
      </a:lvl1pPr>
      <a:lvl2pPr algn="l" eaLnBrk="1" fontAlgn="base" hangingPunct="1" indent="-127000" marL="127000" rtl="0">
        <a:spcBef>
          <a:spcPts val="400"/>
        </a:spcBef>
        <a:spcAft>
          <a:spcPct val="0"/>
        </a:spcAft>
        <a:buClr>
          <a:srgbClr val="828282"/>
        </a:buClr>
        <a:buSzPct val="100000"/>
        <a:buFont charset="0" typeface="Arial"/>
        <a:buChar char="•"/>
        <a:defRPr sz="1200">
          <a:solidFill>
            <a:srgbClr val="828282"/>
          </a:solidFill>
          <a:latin charset="0" typeface="Arial"/>
          <a:ea typeface="+mn-ea"/>
          <a:cs typeface="+mn-cs"/>
          <a:sym charset="0" typeface="Arial"/>
        </a:defRPr>
      </a:lvl2pPr>
      <a:lvl3pPr algn="l" eaLnBrk="1" fontAlgn="base" hangingPunct="1" indent="-127000" marL="393700" rtl="0">
        <a:spcBef>
          <a:spcPts val="600"/>
        </a:spcBef>
        <a:spcAft>
          <a:spcPct val="0"/>
        </a:spcAft>
        <a:buClr>
          <a:srgbClr val="828282"/>
        </a:buClr>
        <a:buSzPct val="100000"/>
        <a:buFont charset="0" typeface="Helvetica Neue"/>
        <a:buChar char="-"/>
        <a:defRPr sz="1200">
          <a:solidFill>
            <a:srgbClr val="828282"/>
          </a:solidFill>
          <a:latin typeface="+mn-lt"/>
          <a:ea typeface="+mn-ea"/>
          <a:cs typeface="+mn-cs"/>
          <a:sym charset="0" typeface="Helvetica Neue"/>
        </a:defRPr>
      </a:lvl3pPr>
      <a:lvl4pPr algn="l" eaLnBrk="1" fontAlgn="base" hangingPunct="1" indent="-228600" marL="1562100" rtl="0">
        <a:spcBef>
          <a:spcPts val="500"/>
        </a:spcBef>
        <a:spcAft>
          <a:spcPct val="0"/>
        </a:spcAft>
        <a:buClr>
          <a:srgbClr val="353535"/>
        </a:buClr>
        <a:buSzPct val="100000"/>
        <a:buFont charset="0" typeface="Arial"/>
        <a:buChar char="–"/>
        <a:defRPr sz="2000">
          <a:solidFill>
            <a:schemeClr val="tx1"/>
          </a:solidFill>
          <a:latin charset="0" typeface="Arial"/>
          <a:ea typeface="+mn-ea"/>
          <a:cs typeface="+mn-cs"/>
          <a:sym charset="0" typeface="Arial"/>
        </a:defRPr>
      </a:lvl4pPr>
      <a:lvl5pPr algn="l" eaLnBrk="1" fontAlgn="base" hangingPunct="1" indent="-228600" marL="2019300" rtl="0">
        <a:spcBef>
          <a:spcPts val="500"/>
        </a:spcBef>
        <a:spcAft>
          <a:spcPct val="0"/>
        </a:spcAft>
        <a:buClr>
          <a:srgbClr val="353535"/>
        </a:buClr>
        <a:buSzPct val="100000"/>
        <a:buFont charset="0" typeface="Arial"/>
        <a:buChar char="»"/>
        <a:defRPr sz="2000">
          <a:solidFill>
            <a:schemeClr val="tx1"/>
          </a:solidFill>
          <a:latin charset="0" typeface="Arial"/>
          <a:ea typeface="+mn-ea"/>
          <a:cs typeface="+mn-cs"/>
          <a:sym charset="0" typeface="Arial"/>
        </a:defRPr>
      </a:lvl5pPr>
      <a:lvl6pPr algn="l" eaLnBrk="1" fontAlgn="base" hangingPunct="1" indent="-228600" marL="2476500" rtl="0">
        <a:spcBef>
          <a:spcPts val="500"/>
        </a:spcBef>
        <a:spcAft>
          <a:spcPct val="0"/>
        </a:spcAft>
        <a:buClr>
          <a:srgbClr val="353535"/>
        </a:buClr>
        <a:buSzPct val="100000"/>
        <a:buFont charset="0" typeface="Arial"/>
        <a:buChar char="»"/>
        <a:defRPr sz="2000">
          <a:solidFill>
            <a:schemeClr val="tx1"/>
          </a:solidFill>
          <a:latin charset="0" typeface="Arial"/>
          <a:ea typeface="+mn-ea"/>
          <a:cs typeface="+mn-cs"/>
          <a:sym charset="0" typeface="Arial"/>
        </a:defRPr>
      </a:lvl6pPr>
      <a:lvl7pPr algn="l" eaLnBrk="1" fontAlgn="base" hangingPunct="1" indent="-228600" marL="2933700" rtl="0">
        <a:spcBef>
          <a:spcPts val="500"/>
        </a:spcBef>
        <a:spcAft>
          <a:spcPct val="0"/>
        </a:spcAft>
        <a:buClr>
          <a:srgbClr val="353535"/>
        </a:buClr>
        <a:buSzPct val="100000"/>
        <a:buFont charset="0" typeface="Arial"/>
        <a:buChar char="»"/>
        <a:defRPr sz="2000">
          <a:solidFill>
            <a:schemeClr val="tx1"/>
          </a:solidFill>
          <a:latin charset="0" typeface="Arial"/>
          <a:ea typeface="+mn-ea"/>
          <a:cs typeface="+mn-cs"/>
          <a:sym charset="0" typeface="Arial"/>
        </a:defRPr>
      </a:lvl7pPr>
      <a:lvl8pPr algn="l" eaLnBrk="1" fontAlgn="base" hangingPunct="1" indent="-228600" marL="3390900" rtl="0">
        <a:spcBef>
          <a:spcPts val="500"/>
        </a:spcBef>
        <a:spcAft>
          <a:spcPct val="0"/>
        </a:spcAft>
        <a:buClr>
          <a:srgbClr val="353535"/>
        </a:buClr>
        <a:buSzPct val="100000"/>
        <a:buFont charset="0" typeface="Arial"/>
        <a:buChar char="»"/>
        <a:defRPr sz="2000">
          <a:solidFill>
            <a:schemeClr val="tx1"/>
          </a:solidFill>
          <a:latin charset="0" typeface="Arial"/>
          <a:ea typeface="+mn-ea"/>
          <a:cs typeface="+mn-cs"/>
          <a:sym charset="0" typeface="Arial"/>
        </a:defRPr>
      </a:lvl8pPr>
      <a:lvl9pPr algn="l" eaLnBrk="1" fontAlgn="base" hangingPunct="1" indent="-228600" marL="3848100" rtl="0">
        <a:spcBef>
          <a:spcPts val="500"/>
        </a:spcBef>
        <a:spcAft>
          <a:spcPct val="0"/>
        </a:spcAft>
        <a:buClr>
          <a:srgbClr val="353535"/>
        </a:buClr>
        <a:buSzPct val="100000"/>
        <a:buFont charset="0" typeface="Arial"/>
        <a:buChar char="»"/>
        <a:defRPr sz="2000">
          <a:solidFill>
            <a:schemeClr val="tx1"/>
          </a:solidFill>
          <a:latin charset="0" typeface="Arial"/>
          <a:ea typeface="+mn-ea"/>
          <a:cs typeface="+mn-cs"/>
          <a:sym charset="0" typeface="Arial"/>
        </a:defRPr>
      </a:lvl9pPr>
    </p:bodyStyle>
    <p:other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
<Relationship Id="rId1" Type="http://schemas.openxmlformats.org/officeDocument/2006/relationships/slideLayout" Target="../slideLayouts/slideLayout1.xml"/>
<Relationship Id="rId2" Type="http://schemas.openxmlformats.org/officeDocument/2006/relationships/image" Target="../media/image2.png"/>
<Relationship Id="rId3" Type="http://schemas.openxmlformats.org/officeDocument/2006/relationships/image" Target="../media/image1.png"/>
</Relationships>

</file>

<file path=ppt/slides/_rels/slide10.xml.rels><?xml version="1.0" encoding="UTF-8" standalone="yes"?>
<Relationships xmlns="http://schemas.openxmlformats.org/package/2006/relationships">
<Relationship Id="rId3" Type="http://schemas.openxmlformats.org/officeDocument/2006/relationships/image" Target="../media/image5.png"/>
<Relationship Id="rId4" Type="http://schemas.openxmlformats.org/officeDocument/2006/relationships/image" Target="../media/image2.png"/>
<Relationship Id="rId5" Type="http://schemas.openxmlformats.org/officeDocument/2006/relationships/hyperlink" Target="http://www.boundless.com/physics/textbooks/boundless-physics-textbook/waves-and-vibrations-15/waves-125/?campaign_content=book_624_chapter_15&amp;campaign_term=Physics&amp;utm_campaign=powerpoint&amp;utm_medium=direct&amp;utm_source=boundless" TargetMode="External"/>
<Relationship Id="rId1" Type="http://schemas.openxmlformats.org/officeDocument/2006/relationships/slideLayout" Target="../slideLayouts/slideLayout10.xml"/>
<Relationship Id="rId2" Type="http://schemas.openxmlformats.org/officeDocument/2006/relationships/image" Target="../media/image13.jpg"/>
<Relationship Id="rId6" Target="../media/image10.gif" Type="http://schemas.openxmlformats.org/officeDocument/2006/relationships/image"/>
</Relationships>

</file>

<file path=ppt/slides/_rels/slide11.xml.rels><?xml version="1.0" encoding="UTF-8" standalone="yes"?>
<Relationships xmlns="http://schemas.openxmlformats.org/package/2006/relationships">
<Relationship Id="rId3" Type="http://schemas.openxmlformats.org/officeDocument/2006/relationships/image" Target="../media/image5.png"/>
<Relationship Id="rId4" Type="http://schemas.openxmlformats.org/officeDocument/2006/relationships/image" Target="../media/image2.png"/>
<Relationship Id="rId5" Type="http://schemas.openxmlformats.org/officeDocument/2006/relationships/hyperlink" Target="http://www.boundless.com/physics/textbooks/boundless-physics-textbook/waves-and-vibrations-15/wave-behavior-and-interaction-126/?campaign_content=book_624_chapter_15&amp;campaign_term=Physics&amp;utm_campaign=powerpoint&amp;utm_medium=direct&amp;utm_source=boundless" TargetMode="External"/>
<Relationship Id="rId1" Type="http://schemas.openxmlformats.org/officeDocument/2006/relationships/slideLayout" Target="../slideLayouts/slideLayout11.xml"/>
<Relationship Id="rId2" Type="http://schemas.openxmlformats.org/officeDocument/2006/relationships/image" Target="../media/image13.jpg"/>
<Relationship Id="rId6" Target="../media/image11.gif" Type="http://schemas.openxmlformats.org/officeDocument/2006/relationships/image"/>
</Relationships>

</file>

<file path=ppt/slides/_rels/slide12.xml.rels><?xml version="1.0" encoding="UTF-8" standalone="yes"?>
<Relationships xmlns="http://schemas.openxmlformats.org/package/2006/relationships">
<Relationship Id="rId3" Type="http://schemas.openxmlformats.org/officeDocument/2006/relationships/image" Target="../media/image5.png"/>
<Relationship Id="rId4" Type="http://schemas.openxmlformats.org/officeDocument/2006/relationships/image" Target="../media/image2.png"/>
<Relationship Id="rId5" Type="http://schemas.openxmlformats.org/officeDocument/2006/relationships/hyperlink" Target="http://www.boundless.com/physics/textbooks/boundless-physics-textbook/waves-and-vibrations-15/waves-on-strings-127/?campaign_content=book_624_chapter_15&amp;campaign_term=Physics&amp;utm_campaign=powerpoint&amp;utm_medium=direct&amp;utm_source=boundless" TargetMode="External"/>
<Relationship Id="rId1" Type="http://schemas.openxmlformats.org/officeDocument/2006/relationships/slideLayout" Target="../slideLayouts/slideLayout12.xml"/>
<Relationship Id="rId2" Type="http://schemas.openxmlformats.org/officeDocument/2006/relationships/image" Target="../media/image13.jpg"/>
<Relationship Id="rId6" Target="../media/image12.png" Type="http://schemas.openxmlformats.org/officeDocument/2006/relationships/image"/>
</Relationships>

</file>

<file path=ppt/slides/_rels/slide13.xml.rels><?xml version="1.0" encoding="UTF-8" standalone="yes"?>
<Relationships xmlns="http://schemas.openxmlformats.org/package/2006/relationships">
<Relationship Id="rId1" Type="http://schemas.openxmlformats.org/officeDocument/2006/relationships/slideLayout" Target="../slideLayouts/slideLayout13.xml"/>
<Relationship Id="rId2" Type="http://schemas.openxmlformats.org/officeDocument/2006/relationships/image" Target="../media/image2.png"/>
<Relationship Id="rId3" Type="http://schemas.openxmlformats.org/officeDocument/2006/relationships/image" Target="../media/image5.png"/>
</Relationships>

</file>

<file path=ppt/slides/_rels/slide14.xml.rels><?xml version="1.0" encoding="UTF-8" standalone="yes"?>
<Relationships xmlns="http://schemas.openxmlformats.org/package/2006/relationships">
<Relationship Id="rId1" Type="http://schemas.openxmlformats.org/officeDocument/2006/relationships/slideLayout" Target="../slideLayouts/slideLayout14.xml"/>
<Relationship Id="rId2" Type="http://schemas.openxmlformats.org/officeDocument/2006/relationships/image" Target="../media/image2.png"/>
<Relationship Id="rId3" Type="http://schemas.openxmlformats.org/officeDocument/2006/relationships/image" Target="../media/image5.png"/>
</Relationships>

</file>

<file path=ppt/slides/_rels/slide15.xml.rels><?xml version="1.0" encoding="UTF-8" standalone="yes"?>
<Relationships xmlns="http://schemas.openxmlformats.org/package/2006/relationships">
<Relationship Id="rId1" Type="http://schemas.openxmlformats.org/officeDocument/2006/relationships/slideLayout" Target="../slideLayouts/slideLayout15.xml"/>
<Relationship Id="rId2" Type="http://schemas.openxmlformats.org/officeDocument/2006/relationships/image" Target="../media/image2.png"/>
<Relationship Id="rId3" Type="http://schemas.openxmlformats.org/officeDocument/2006/relationships/image" Target="../media/image5.png"/>
</Relationships>

</file>

<file path=ppt/slides/_rels/slide16.xml.rels><?xml version="1.0" encoding="UTF-8" standalone="yes"?>
<Relationships xmlns="http://schemas.openxmlformats.org/package/2006/relationships">
<Relationship Id="rId1" Type="http://schemas.openxmlformats.org/officeDocument/2006/relationships/slideLayout" Target="../slideLayouts/slideLayout16.xml"/>
<Relationship Id="rId2" Type="http://schemas.openxmlformats.org/officeDocument/2006/relationships/image" Target="../media/image2.png"/>
<Relationship Id="rId3" Type="http://schemas.openxmlformats.org/officeDocument/2006/relationships/image" Target="../media/image5.png"/>
</Relationships>

</file>

<file path=ppt/slides/_rels/slide17.xml.rels><?xml version="1.0" encoding="UTF-8" standalone="yes"?>
<Relationships xmlns="http://schemas.openxmlformats.org/package/2006/relationships">
<Relationship Id="rId1" Type="http://schemas.openxmlformats.org/officeDocument/2006/relationships/slideLayout" Target="../slideLayouts/slideLayout17.xml"/>
<Relationship Id="rId2" Type="http://schemas.openxmlformats.org/officeDocument/2006/relationships/image" Target="../media/image2.png"/>
<Relationship Id="rId3" Type="http://schemas.openxmlformats.org/officeDocument/2006/relationships/image" Target="../media/image5.png"/>
</Relationships>

</file>

<file path=ppt/slides/_rels/slide18.xml.rels><?xml version="1.0" encoding="UTF-8" standalone="yes"?>
<Relationships xmlns="http://schemas.openxmlformats.org/package/2006/relationships">
<Relationship Id="rId1" Type="http://schemas.openxmlformats.org/officeDocument/2006/relationships/slideLayout" Target="../slideLayouts/slideLayout18.xml"/>
<Relationship Id="rId2" Type="http://schemas.openxmlformats.org/officeDocument/2006/relationships/image" Target="../media/image2.png"/>
<Relationship Id="rId3" Type="http://schemas.openxmlformats.org/officeDocument/2006/relationships/image" Target="../media/image5.png"/>
</Relationships>

</file>

<file path=ppt/slides/_rels/slide19.xml.rels><?xml version="1.0" encoding="UTF-8" standalone="yes"?>
<Relationships xmlns="http://schemas.openxmlformats.org/package/2006/relationships">
<Relationship Id="rId1" Type="http://schemas.openxmlformats.org/officeDocument/2006/relationships/slideLayout" Target="../slideLayouts/slideLayout19.xml"/>
<Relationship Id="rId2" Type="http://schemas.openxmlformats.org/officeDocument/2006/relationships/image" Target="../media/image2.png"/>
<Relationship Id="rId3" Type="http://schemas.openxmlformats.org/officeDocument/2006/relationships/image" Target="../media/image5.png"/>
</Relationships>

</file>

<file path=ppt/slides/_rels/slide2.xml.rels><?xml version="1.0" encoding="UTF-8" standalone="yes"?>
<Relationships xmlns="http://schemas.openxmlformats.org/package/2006/relationships">
<Relationship Id="rId3" Type="http://schemas.openxmlformats.org/officeDocument/2006/relationships/image" Target="../media/image3.png"/>
<Relationship Id="rId4" Type="http://schemas.openxmlformats.org/officeDocument/2006/relationships/image" Target="../media/image2.png"/>
<Relationship Id="rId5" Type="http://schemas.openxmlformats.org/officeDocument/2006/relationships/image" Target="../media/image5.png"/>
<Relationship Id="rId6" Type="http://schemas.openxmlformats.org/officeDocument/2006/relationships/hyperlink" Target="mailto:educators@boundless.com" TargetMode="External"/>
<Relationship Id="rId7" Type="http://schemas.openxmlformats.org/officeDocument/2006/relationships/hyperlink" Target="http://boundless.com/teaching-platform" TargetMode="External"/>
<Relationship Id="rId1" Type="http://schemas.openxmlformats.org/officeDocument/2006/relationships/slideLayout" Target="../slideLayouts/slideLayout2.xml"/>
<Relationship Id="rId2" Type="http://schemas.openxmlformats.org/officeDocument/2006/relationships/image" Target="../media/image4.png"/>
</Relationships>

</file>

<file path=ppt/slides/_rels/slide20.xml.rels><?xml version="1.0" encoding="UTF-8" standalone="yes"?>
<Relationships xmlns="http://schemas.openxmlformats.org/package/2006/relationships">
<Relationship Id="rId3" Type="http://schemas.openxmlformats.org/officeDocument/2006/relationships/hyperlink" Target="http://creativecommons.org/licenses/by/3.0/" TargetMode="External"/>
<Relationship Id="rId4" Type="http://schemas.openxmlformats.org/officeDocument/2006/relationships/hyperlink" Target="http://cnx.org/content/m42245/latest/?collection=col11406/1.7" TargetMode="External"/>
<Relationship Id="rId5" Type="http://schemas.openxmlformats.org/officeDocument/2006/relationships/hyperlink" Target="http://www.boundless.com/physics/textbooks/boundless-physics-textbook/waves-and-vibrations-15/periodic-motion-123/simple-harmonic-motion-and-uniform-circular-motion-430-6028/images/projection-of-uniform-circular-motion/?campaign_content=book_624_chapter_15&amp;campaign_term=Physics&amp;utm_campaign=powerpoint&amp;utm_medium=direct&amp;utm_source=boundless" TargetMode="External"/>
<Relationship Id="rId6" Type="http://schemas.openxmlformats.org/officeDocument/2006/relationships/image" Target="../media/image14.jpg"/>
<Relationship Id="rId1" Type="http://schemas.openxmlformats.org/officeDocument/2006/relationships/slideLayout" Target="../slideLayouts/slideLayout20.xml"/>
<Relationship Id="rId2" Type="http://schemas.openxmlformats.org/officeDocument/2006/relationships/image" Target="../media/image5.png"/>
<Relationship Id="rId7" Target="../media/image15.jpg" Type="http://schemas.openxmlformats.org/officeDocument/2006/relationships/image"/>
</Relationships>

</file>

<file path=ppt/slides/_rels/slide21.xml.rels><?xml version="1.0" encoding="UTF-8" standalone="yes"?>
<Relationships xmlns="http://schemas.openxmlformats.org/package/2006/relationships">
<Relationship Id="rId3" Type="http://schemas.openxmlformats.org/officeDocument/2006/relationships/hyperlink" Target="http://creativecommons.org/licenses/by/3.0/" TargetMode="External"/>
<Relationship Id="rId4" Type="http://schemas.openxmlformats.org/officeDocument/2006/relationships/hyperlink" Target="http://cnx.org/content/m42245/latest/?collection=col11406/1.7" TargetMode="External"/>
<Relationship Id="rId5" Type="http://schemas.openxmlformats.org/officeDocument/2006/relationships/hyperlink" Target="http://www.boundless.com/physics/textbooks/boundless-physics-textbook/waves-and-vibrations-15/periodic-motion-123/simple-harmonic-motion-and-uniform-circular-motion-430-6028/images/shadow-of-a-ball-undergoing-simple-harmonic-motion/?campaign_content=book_624_chapter_15&amp;campaign_term=Physics&amp;utm_campaign=powerpoint&amp;utm_medium=direct&amp;utm_source=boundless" TargetMode="External"/>
<Relationship Id="rId6" Type="http://schemas.openxmlformats.org/officeDocument/2006/relationships/image" Target="../media/image14.jpg"/>
<Relationship Id="rId1" Type="http://schemas.openxmlformats.org/officeDocument/2006/relationships/slideLayout" Target="../slideLayouts/slideLayout21.xml"/>
<Relationship Id="rId2" Type="http://schemas.openxmlformats.org/officeDocument/2006/relationships/image" Target="../media/image5.png"/>
<Relationship Id="rId7" Target="../media/image16.jpg" Type="http://schemas.openxmlformats.org/officeDocument/2006/relationships/image"/>
</Relationships>

</file>

<file path=ppt/slides/_rels/slide22.xml.rels><?xml version="1.0" encoding="UTF-8" standalone="yes"?>
<Relationships xmlns="http://schemas.openxmlformats.org/package/2006/relationships">
<Relationship Id="rId3" Type="http://schemas.openxmlformats.org/officeDocument/2006/relationships/hyperlink" Target="http://creativecommons.org/licenses/by/3.0/" TargetMode="External"/>
<Relationship Id="rId4" Type="http://schemas.openxmlformats.org/officeDocument/2006/relationships/hyperlink" Target="http://cnx.org/content/m42240/latest/?collection=col11406/1.7" TargetMode="External"/>
<Relationship Id="rId5" Type="http://schemas.openxmlformats.org/officeDocument/2006/relationships/hyperlink" Target="http://www.boundless.com/physics/textbooks/boundless-physics-textbook/waves-and-vibrations-15/hooke-s-law-122/elastic-potential-energy-426-6067/images/applied-force-versus-deformation/?campaign_content=book_624_chapter_15&amp;campaign_term=Physics&amp;utm_campaign=powerpoint&amp;utm_medium=direct&amp;utm_source=boundless" TargetMode="External"/>
<Relationship Id="rId6" Type="http://schemas.openxmlformats.org/officeDocument/2006/relationships/image" Target="../media/image14.jpg"/>
<Relationship Id="rId1" Type="http://schemas.openxmlformats.org/officeDocument/2006/relationships/slideLayout" Target="../slideLayouts/slideLayout22.xml"/>
<Relationship Id="rId2" Type="http://schemas.openxmlformats.org/officeDocument/2006/relationships/image" Target="../media/image5.png"/>
<Relationship Id="rId7" Target="../media/image17.jpg" Type="http://schemas.openxmlformats.org/officeDocument/2006/relationships/image"/>
</Relationships>

</file>

<file path=ppt/slides/_rels/slide23.xml.rels><?xml version="1.0" encoding="UTF-8" standalone="yes"?>
<Relationships xmlns="http://schemas.openxmlformats.org/package/2006/relationships">
<Relationship Id="rId3" Type="http://schemas.openxmlformats.org/officeDocument/2006/relationships/hyperlink" Target="http://creativecommons.org/licenses/by/3.0/" TargetMode="External"/>
<Relationship Id="rId4" Type="http://schemas.openxmlformats.org/officeDocument/2006/relationships/hyperlink" Target="http://cnx.org/content/m32635/latest/" TargetMode="External"/>
<Relationship Id="rId5" Type="http://schemas.openxmlformats.org/officeDocument/2006/relationships/hyperlink" Target="http://www.boundless.com/physics/textbooks/boundless-physics-textbook/waves-and-vibrations-15/waves-on-strings-127/reflections-452-6295/images/transverse-wave/?campaign_content=book_624_chapter_15&amp;campaign_term=Physics&amp;utm_campaign=powerpoint&amp;utm_medium=direct&amp;utm_source=boundless" TargetMode="External"/>
<Relationship Id="rId6" Type="http://schemas.openxmlformats.org/officeDocument/2006/relationships/image" Target="../media/image14.jpg"/>
<Relationship Id="rId1" Type="http://schemas.openxmlformats.org/officeDocument/2006/relationships/slideLayout" Target="../slideLayouts/slideLayout23.xml"/>
<Relationship Id="rId2" Type="http://schemas.openxmlformats.org/officeDocument/2006/relationships/image" Target="../media/image5.png"/>
<Relationship Id="rId7" Target="../media/image12.png" Type="http://schemas.openxmlformats.org/officeDocument/2006/relationships/image"/>
</Relationships>

</file>

<file path=ppt/slides/_rels/slide24.xml.rels><?xml version="1.0" encoding="UTF-8" standalone="yes"?>
<Relationships xmlns="http://schemas.openxmlformats.org/package/2006/relationships">
<Relationship Id="rId3" Type="http://schemas.openxmlformats.org/officeDocument/2006/relationships/hyperlink" Target="http://creativecommons.org/licenses/by/3.0/" TargetMode="External"/>
<Relationship Id="rId4" Type="http://schemas.openxmlformats.org/officeDocument/2006/relationships/hyperlink" Target="http://cnx.org/content/m32635/latest/" TargetMode="External"/>
<Relationship Id="rId5" Type="http://schemas.openxmlformats.org/officeDocument/2006/relationships/hyperlink" Target="http://www.boundless.com/physics/textbooks/boundless-physics-textbook/waves-and-vibrations-15/waves-on-strings-127/the-speed-of-a-wave-on-a-string-451-11182/images/figure-1/?campaign_content=book_624_chapter_15&amp;campaign_term=Physics&amp;utm_campaign=powerpoint&amp;utm_medium=direct&amp;utm_source=boundless" TargetMode="External"/>
<Relationship Id="rId6" Type="http://schemas.openxmlformats.org/officeDocument/2006/relationships/image" Target="../media/image14.jpg"/>
<Relationship Id="rId1" Type="http://schemas.openxmlformats.org/officeDocument/2006/relationships/slideLayout" Target="../slideLayouts/slideLayout24.xml"/>
<Relationship Id="rId2" Type="http://schemas.openxmlformats.org/officeDocument/2006/relationships/image" Target="../media/image5.png"/>
<Relationship Id="rId7" Target="../media/image12.png" Type="http://schemas.openxmlformats.org/officeDocument/2006/relationships/image"/>
</Relationships>

</file>

<file path=ppt/slides/_rels/slide25.xml.rels><?xml version="1.0" encoding="UTF-8" standalone="yes"?>
<Relationships xmlns="http://schemas.openxmlformats.org/package/2006/relationships">
<Relationship Id="rId3" Type="http://schemas.openxmlformats.org/officeDocument/2006/relationships/hyperlink" Target="http://creativecommons.org/licenses/by/3.0/" TargetMode="External"/>
<Relationship Id="rId4" Type="http://schemas.openxmlformats.org/officeDocument/2006/relationships/hyperlink" Target="http://cnx.org/content/m42249/latest/" TargetMode="External"/>
<Relationship Id="rId5" Type="http://schemas.openxmlformats.org/officeDocument/2006/relationships/hyperlink" Target="http://www.boundless.com/physics/textbooks/boundless-physics-textbook/waves-and-vibrations-15/wave-behavior-and-interaction-126/superposition-and-interference-444-6329/images/superposition-of-non-identical-waves-e19e9f04-e0fd-4220-a7c3-6a46e182158c/?campaign_content=book_624_chapter_15&amp;campaign_term=Physics&amp;utm_campaign=powerpoint&amp;utm_medium=direct&amp;utm_source=boundless" TargetMode="External"/>
<Relationship Id="rId6" Type="http://schemas.openxmlformats.org/officeDocument/2006/relationships/image" Target="../media/image14.jpg"/>
<Relationship Id="rId1" Type="http://schemas.openxmlformats.org/officeDocument/2006/relationships/slideLayout" Target="../slideLayouts/slideLayout25.xml"/>
<Relationship Id="rId2" Type="http://schemas.openxmlformats.org/officeDocument/2006/relationships/image" Target="../media/image5.png"/>
<Relationship Id="rId7" Target="../media/image18.jpg" Type="http://schemas.openxmlformats.org/officeDocument/2006/relationships/image"/>
</Relationships>

</file>

<file path=ppt/slides/_rels/slide26.xml.rels><?xml version="1.0" encoding="UTF-8" standalone="yes"?>
<Relationships xmlns="http://schemas.openxmlformats.org/package/2006/relationships">
<Relationship Id="rId3" Type="http://schemas.openxmlformats.org/officeDocument/2006/relationships/hyperlink" Target="https://en.wikipedia.org/wiki/Public_domain" TargetMode="External"/>
<Relationship Id="rId4" Type="http://schemas.openxmlformats.org/officeDocument/2006/relationships/hyperlink" Target="http://en.wikipedia.org/wiki/File:Sine_waves_different_frequencies.svg" TargetMode="External"/>
<Relationship Id="rId5" Type="http://schemas.openxmlformats.org/officeDocument/2006/relationships/hyperlink" Target="http://www.boundless.com/physics/textbooks/boundless-physics-textbook/waves-and-vibrations-15/periodic-motion-123/period-and-frequency-427-5592/images/sinusoidal-waves-of-varying-frequencies/?campaign_content=book_624_chapter_15&amp;campaign_term=Physics&amp;utm_campaign=powerpoint&amp;utm_medium=direct&amp;utm_source=boundless" TargetMode="External"/>
<Relationship Id="rId6" Type="http://schemas.openxmlformats.org/officeDocument/2006/relationships/image" Target="../media/image14.jpg"/>
<Relationship Id="rId1" Type="http://schemas.openxmlformats.org/officeDocument/2006/relationships/slideLayout" Target="../slideLayouts/slideLayout26.xml"/>
<Relationship Id="rId2" Type="http://schemas.openxmlformats.org/officeDocument/2006/relationships/image" Target="../media/image5.png"/>
</Relationships>

</file>

<file path=ppt/slides/_rels/slide27.xml.rels><?xml version="1.0" encoding="UTF-8" standalone="yes"?>
<Relationships xmlns="http://schemas.openxmlformats.org/package/2006/relationships">
<Relationship Id="rId3" Type="http://schemas.openxmlformats.org/officeDocument/2006/relationships/hyperlink" Target="http://creativecommons.org/licenses/by-sa/3.0/" TargetMode="External"/>
<Relationship Id="rId4" Type="http://schemas.openxmlformats.org/officeDocument/2006/relationships/hyperlink" Target="http://en.wikipedia.org/w/index.php?title=File:Waveforms.svg&amp;page=1" TargetMode="External"/>
<Relationship Id="rId5" Type="http://schemas.openxmlformats.org/officeDocument/2006/relationships/hyperlink" Target="http://www.boundless.com/physics/textbooks/boundless-physics-textbook/waves-and-vibrations-15/introduction-121/position-velocity-and-acceleration-as-a-function-of-time-424-1632/images/common-waveforms/?campaign_content=book_624_chapter_15&amp;campaign_term=Physics&amp;utm_campaign=powerpoint&amp;utm_medium=direct&amp;utm_source=boundless" TargetMode="External"/>
<Relationship Id="rId6" Type="http://schemas.openxmlformats.org/officeDocument/2006/relationships/image" Target="../media/image14.jpg"/>
<Relationship Id="rId1" Type="http://schemas.openxmlformats.org/officeDocument/2006/relationships/slideLayout" Target="../slideLayouts/slideLayout27.xml"/>
<Relationship Id="rId2" Type="http://schemas.openxmlformats.org/officeDocument/2006/relationships/image" Target="../media/image5.png"/>
</Relationships>

</file>

<file path=ppt/slides/_rels/slide28.xml.rels><?xml version="1.0" encoding="UTF-8" standalone="yes"?>
<Relationships xmlns="http://schemas.openxmlformats.org/package/2006/relationships">
<Relationship Id="rId3" Type="http://schemas.openxmlformats.org/officeDocument/2006/relationships/hyperlink" Target="http://creativecommons.org/licenses/by/3.0/" TargetMode="External"/>
<Relationship Id="rId4" Type="http://schemas.openxmlformats.org/officeDocument/2006/relationships/hyperlink" Target="http://cnx.org/content/m42249/latest/" TargetMode="External"/>
<Relationship Id="rId5" Type="http://schemas.openxmlformats.org/officeDocument/2006/relationships/hyperlink" Target="http://www.boundless.com/physics/textbooks/boundless-physics-textbook/waves-and-vibrations-15/wave-behavior-and-interaction-126/superposition-and-interference-444-6329/images/complex-pattern-of-waves/?campaign_content=book_624_chapter_15&amp;campaign_term=Physics&amp;utm_campaign=powerpoint&amp;utm_medium=direct&amp;utm_source=boundless" TargetMode="External"/>
<Relationship Id="rId6" Type="http://schemas.openxmlformats.org/officeDocument/2006/relationships/image" Target="../media/image14.jpg"/>
<Relationship Id="rId1" Type="http://schemas.openxmlformats.org/officeDocument/2006/relationships/slideLayout" Target="../slideLayouts/slideLayout28.xml"/>
<Relationship Id="rId2" Type="http://schemas.openxmlformats.org/officeDocument/2006/relationships/image" Target="../media/image5.png"/>
<Relationship Id="rId7" Target="../media/image19.jpg" Type="http://schemas.openxmlformats.org/officeDocument/2006/relationships/image"/>
</Relationships>

</file>

<file path=ppt/slides/_rels/slide29.xml.rels><?xml version="1.0" encoding="UTF-8" standalone="yes"?>
<Relationships xmlns="http://schemas.openxmlformats.org/package/2006/relationships">
<Relationship Id="rId3" Type="http://schemas.openxmlformats.org/officeDocument/2006/relationships/hyperlink" Target="http://creativecommons.org/licenses/by/3.0/" TargetMode="External"/>
<Relationship Id="rId4" Type="http://schemas.openxmlformats.org/officeDocument/2006/relationships/hyperlink" Target="http://cnx.org/content/m42249/latest/" TargetMode="External"/>
<Relationship Id="rId5" Type="http://schemas.openxmlformats.org/officeDocument/2006/relationships/hyperlink" Target="http://www.boundless.com/physics/textbooks/boundless-physics-textbook/waves-and-vibrations-15/wave-behavior-and-interaction-126/superposition-and-interference-444-6329/images/constructive-interference-8098ea72-d796-45f0-a4d1-731b46b170b6/?campaign_content=book_624_chapter_15&amp;campaign_term=Physics&amp;utm_campaign=powerpoint&amp;utm_medium=direct&amp;utm_source=boundless" TargetMode="External"/>
<Relationship Id="rId6" Type="http://schemas.openxmlformats.org/officeDocument/2006/relationships/image" Target="../media/image14.jpg"/>
<Relationship Id="rId1" Type="http://schemas.openxmlformats.org/officeDocument/2006/relationships/slideLayout" Target="../slideLayouts/slideLayout29.xml"/>
<Relationship Id="rId2" Type="http://schemas.openxmlformats.org/officeDocument/2006/relationships/image" Target="../media/image5.png"/>
<Relationship Id="rId7" Target="../media/image20.jpg" Type="http://schemas.openxmlformats.org/officeDocument/2006/relationships/image"/>
</Relationships>

</file>

<file path=ppt/slides/_rels/slide3.xml.rels><?xml version="1.0" encoding="UTF-8" standalone="yes"?>
<Relationships xmlns="http://schemas.openxmlformats.org/package/2006/relationships">
<Relationship Id="rId3" Type="http://schemas.openxmlformats.org/officeDocument/2006/relationships/hyperlink" Target="http://www.boundless.com" TargetMode="External"/>
<Relationship Id="rId4" Type="http://schemas.openxmlformats.org/officeDocument/2006/relationships/image" Target="../media/image2.png"/>
<Relationship Id="rId5" Type="http://schemas.openxmlformats.org/officeDocument/2006/relationships/image" Target="../media/image5.png"/>
<Relationship Id="rId1" Type="http://schemas.openxmlformats.org/officeDocument/2006/relationships/slideLayout" Target="../slideLayouts/slideLayout3.xml"/>
<Relationship Id="rId2" Type="http://schemas.openxmlformats.org/officeDocument/2006/relationships/image" Target="../media/image6.jpg"/>
</Relationships>

</file>

<file path=ppt/slides/_rels/slide30.xml.rels><?xml version="1.0" encoding="UTF-8" standalone="yes"?>
<Relationships xmlns="http://schemas.openxmlformats.org/package/2006/relationships">
<Relationship Id="rId3" Type="http://schemas.openxmlformats.org/officeDocument/2006/relationships/hyperlink" Target="http://www.boundless.com/physics/textbooks/boundless-physics-textbook/waves-and-vibrations-15/wave-behavior-and-interaction-126/superposition-and-interference-444-6329/images/wave-interference/?campaign_content=book_624_chapter_15&amp;campaign_term=Physics&amp;utm_campaign=powerpoint&amp;utm_medium=direct&amp;utm_source=boundless" TargetMode="External"/>
<Relationship Id="rId4" Type="http://schemas.openxmlformats.org/officeDocument/2006/relationships/image" Target="../media/image14.jpg"/>
<Relationship Id="rId1" Type="http://schemas.openxmlformats.org/officeDocument/2006/relationships/slideLayout" Target="../slideLayouts/slideLayout30.xml"/>
<Relationship Id="rId2" Type="http://schemas.openxmlformats.org/officeDocument/2006/relationships/image" Target="../media/image5.png"/>
<Relationship Id="rId5" Target="../media/image21.jpg" Type="http://schemas.openxmlformats.org/officeDocument/2006/relationships/image"/>
</Relationships>

</file>

<file path=ppt/slides/_rels/slide31.xml.rels><?xml version="1.0" encoding="UTF-8" standalone="yes"?>
<Relationships xmlns="http://schemas.openxmlformats.org/package/2006/relationships">
<Relationship Id="rId3" Type="http://schemas.openxmlformats.org/officeDocument/2006/relationships/hyperlink" Target="http://www.gnu.org/copyleft/fdl.html" TargetMode="External"/>
<Relationship Id="rId4" Type="http://schemas.openxmlformats.org/officeDocument/2006/relationships/hyperlink" Target="http://simple.wikipedia.org/wiki/File:Wave.png" TargetMode="External"/>
<Relationship Id="rId5" Type="http://schemas.openxmlformats.org/officeDocument/2006/relationships/hyperlink" Target="http://www.boundless.com/physics/textbooks/boundless-physics-textbook/waves-and-vibrations-15/waves-125/transverse-waves-438-6344/images/wavelength-and-amplitude/?campaign_content=book_624_chapter_15&amp;campaign_term=Physics&amp;utm_campaign=powerpoint&amp;utm_medium=direct&amp;utm_source=boundless" TargetMode="External"/>
<Relationship Id="rId6" Type="http://schemas.openxmlformats.org/officeDocument/2006/relationships/image" Target="../media/image14.jpg"/>
<Relationship Id="rId1" Type="http://schemas.openxmlformats.org/officeDocument/2006/relationships/slideLayout" Target="../slideLayouts/slideLayout31.xml"/>
<Relationship Id="rId2" Type="http://schemas.openxmlformats.org/officeDocument/2006/relationships/image" Target="../media/image5.png"/>
<Relationship Id="rId7" Target="../media/image22.png" Type="http://schemas.openxmlformats.org/officeDocument/2006/relationships/image"/>
</Relationships>

</file>

<file path=ppt/slides/_rels/slide32.xml.rels><?xml version="1.0" encoding="UTF-8" standalone="yes"?>
<Relationships xmlns="http://schemas.openxmlformats.org/package/2006/relationships">
<Relationship Id="rId3" Type="http://schemas.openxmlformats.org/officeDocument/2006/relationships/hyperlink" Target="http://www.boundless.com/physics/textbooks/boundless-physics-textbook/waves-and-vibrations-15/waves-125/transverse-waves-438-6344/images/two-types-of-waves-longitudinal-vs-transverse/?campaign_content=book_624_chapter_15&amp;campaign_term=Physics&amp;utm_campaign=powerpoint&amp;utm_medium=direct&amp;utm_source=boundless" TargetMode="External"/>
<Relationship Id="rId4" Type="http://schemas.openxmlformats.org/officeDocument/2006/relationships/image" Target="../media/image14.jpg"/>
<Relationship Id="rId1" Type="http://schemas.openxmlformats.org/officeDocument/2006/relationships/slideLayout" Target="../slideLayouts/slideLayout32.xml"/>
<Relationship Id="rId2" Type="http://schemas.openxmlformats.org/officeDocument/2006/relationships/image" Target="../media/image5.png"/>
<Relationship Id="rId5" Target="../media/image23.jpg" Type="http://schemas.openxmlformats.org/officeDocument/2006/relationships/image"/>
</Relationships>

</file>

<file path=ppt/slides/_rels/slide33.xml.rels><?xml version="1.0" encoding="UTF-8" standalone="yes"?>
<Relationships xmlns="http://schemas.openxmlformats.org/package/2006/relationships">
<Relationship Id="rId3" Type="http://schemas.openxmlformats.org/officeDocument/2006/relationships/hyperlink" Target="http://www.boundless.com/physics/textbooks/boundless-physics-textbook/waves-and-vibrations-15/periodic-motion-123/energy-in-a-simple-harmonic-oscillator-433-7945/images/experience-with-a-simple-harmonic-oscillator/?campaign_content=book_624_chapter_15&amp;campaign_term=Physics&amp;utm_campaign=powerpoint&amp;utm_medium=direct&amp;utm_source=boundless" TargetMode="External"/>
<Relationship Id="rId4" Type="http://schemas.openxmlformats.org/officeDocument/2006/relationships/image" Target="../media/image14.jpg"/>
<Relationship Id="rId1" Type="http://schemas.openxmlformats.org/officeDocument/2006/relationships/slideLayout" Target="../slideLayouts/slideLayout33.xml"/>
<Relationship Id="rId2" Type="http://schemas.openxmlformats.org/officeDocument/2006/relationships/image" Target="../media/image5.png"/>
<Relationship Id="rId5" Target="../media/image24.jpg" Type="http://schemas.openxmlformats.org/officeDocument/2006/relationships/image"/>
</Relationships>

</file>

<file path=ppt/slides/_rels/slide34.xml.rels><?xml version="1.0" encoding="UTF-8" standalone="yes"?>
<Relationships xmlns="http://schemas.openxmlformats.org/package/2006/relationships">
<Relationship Id="rId3" Type="http://schemas.openxmlformats.org/officeDocument/2006/relationships/hyperlink" Target="http://creativecommons.org/licenses/by/3.0/" TargetMode="External"/>
<Relationship Id="rId4" Type="http://schemas.openxmlformats.org/officeDocument/2006/relationships/hyperlink" Target="http://cnx.org/content/m42244/latest/?collection=col11406/1.7" TargetMode="External"/>
<Relationship Id="rId5" Type="http://schemas.openxmlformats.org/officeDocument/2006/relationships/hyperlink" Target="http://www.boundless.com/physics/textbooks/boundless-physics-textbook/waves-and-vibrations-15/periodic-motion-123/energy-in-a-simple-harmonic-oscillator-433-7945/images/energy-in-a-simple-harmonic-oscillator/?campaign_content=book_624_chapter_15&amp;campaign_term=Physics&amp;utm_campaign=powerpoint&amp;utm_medium=direct&amp;utm_source=boundless" TargetMode="External"/>
<Relationship Id="rId6" Type="http://schemas.openxmlformats.org/officeDocument/2006/relationships/image" Target="../media/image14.jpg"/>
<Relationship Id="rId1" Type="http://schemas.openxmlformats.org/officeDocument/2006/relationships/slideLayout" Target="../slideLayouts/slideLayout34.xml"/>
<Relationship Id="rId2" Type="http://schemas.openxmlformats.org/officeDocument/2006/relationships/image" Target="../media/image5.png"/>
<Relationship Id="rId7" Target="../media/image25.jpg" Type="http://schemas.openxmlformats.org/officeDocument/2006/relationships/image"/>
</Relationships>

</file>

<file path=ppt/slides/_rels/slide35.xml.rels><?xml version="1.0" encoding="UTF-8" standalone="yes"?>
<Relationships xmlns="http://schemas.openxmlformats.org/package/2006/relationships">
<Relationship Id="rId3" Type="http://schemas.openxmlformats.org/officeDocument/2006/relationships/hyperlink" Target="https://en.wikipedia.org/wiki/Public_domain" TargetMode="External"/>
<Relationship Id="rId4" Type="http://schemas.openxmlformats.org/officeDocument/2006/relationships/hyperlink" Target="http://en.wikipedia.org/wiki/File:ComplexSinInATimeAxe.gif" TargetMode="External"/>
<Relationship Id="rId5" Type="http://schemas.openxmlformats.org/officeDocument/2006/relationships/hyperlink" Target="http://www.boundless.com/physics/textbooks/boundless-physics-textbook/waves-and-vibrations-15/waves-125/transverse-waves-438-6344/images/sine-wave/?campaign_content=book_624_chapter_15&amp;campaign_term=Physics&amp;utm_campaign=powerpoint&amp;utm_medium=direct&amp;utm_source=boundless" TargetMode="External"/>
<Relationship Id="rId6" Type="http://schemas.openxmlformats.org/officeDocument/2006/relationships/image" Target="../media/image14.jpg"/>
<Relationship Id="rId1" Type="http://schemas.openxmlformats.org/officeDocument/2006/relationships/slideLayout" Target="../slideLayouts/slideLayout35.xml"/>
<Relationship Id="rId2" Type="http://schemas.openxmlformats.org/officeDocument/2006/relationships/image" Target="../media/image5.png"/>
<Relationship Id="rId7" Target="../media/image26.gif" Type="http://schemas.openxmlformats.org/officeDocument/2006/relationships/image"/>
</Relationships>

</file>

<file path=ppt/slides/_rels/slide36.xml.rels><?xml version="1.0" encoding="UTF-8" standalone="yes"?>
<Relationships xmlns="http://schemas.openxmlformats.org/package/2006/relationships">
<Relationship Id="rId3" Type="http://schemas.openxmlformats.org/officeDocument/2006/relationships/hyperlink" Target="http://creativecommons.org/licenses/by/3.0/" TargetMode="External"/>
<Relationship Id="rId4" Type="http://schemas.openxmlformats.org/officeDocument/2006/relationships/hyperlink" Target="http://cnx.org/content/m42243/latest/?collection=col11406/1.7" TargetMode="External"/>
<Relationship Id="rId5" Type="http://schemas.openxmlformats.org/officeDocument/2006/relationships/hyperlink" Target="http://www.boundless.com/physics/textbooks/boundless-physics-textbook/waves-and-vibrations-15/periodic-motion-123/the-simple-pendulum-431-8324/images/simple-pendulum/?campaign_content=book_624_chapter_15&amp;campaign_term=Physics&amp;utm_campaign=powerpoint&amp;utm_medium=direct&amp;utm_source=boundless" TargetMode="External"/>
<Relationship Id="rId6" Type="http://schemas.openxmlformats.org/officeDocument/2006/relationships/image" Target="../media/image14.jpg"/>
<Relationship Id="rId1" Type="http://schemas.openxmlformats.org/officeDocument/2006/relationships/slideLayout" Target="../slideLayouts/slideLayout36.xml"/>
<Relationship Id="rId2" Type="http://schemas.openxmlformats.org/officeDocument/2006/relationships/image" Target="../media/image5.png"/>
<Relationship Id="rId7" Target="../media/image27.jpg" Type="http://schemas.openxmlformats.org/officeDocument/2006/relationships/image"/>
</Relationships>

</file>

<file path=ppt/slides/_rels/slide37.xml.rels><?xml version="1.0" encoding="UTF-8" standalone="yes"?>
<Relationships xmlns="http://schemas.openxmlformats.org/package/2006/relationships">
<Relationship Id="rId3" Type="http://schemas.openxmlformats.org/officeDocument/2006/relationships/hyperlink" Target="https://en.wikipedia.org/wiki/Public_domain" TargetMode="External"/>
<Relationship Id="rId4" Type="http://schemas.openxmlformats.org/officeDocument/2006/relationships/hyperlink" Target="http://en.wikipedia.org/wiki/File:Simple_harmonic_motion_animation.gif" TargetMode="External"/>
<Relationship Id="rId5" Type="http://schemas.openxmlformats.org/officeDocument/2006/relationships/hyperlink" Target="http://www.boundless.com/physics/textbooks/boundless-physics-textbook/waves-and-vibrations-15/waves-125/waves-437-737/images/wave-motion/?campaign_content=book_624_chapter_15&amp;campaign_term=Physics&amp;utm_campaign=powerpoint&amp;utm_medium=direct&amp;utm_source=boundless" TargetMode="External"/>
<Relationship Id="rId6" Type="http://schemas.openxmlformats.org/officeDocument/2006/relationships/image" Target="../media/image14.jpg"/>
<Relationship Id="rId1" Type="http://schemas.openxmlformats.org/officeDocument/2006/relationships/slideLayout" Target="../slideLayouts/slideLayout37.xml"/>
<Relationship Id="rId2" Type="http://schemas.openxmlformats.org/officeDocument/2006/relationships/image" Target="../media/image5.png"/>
<Relationship Id="rId7" Target="../media/image10.gif" Type="http://schemas.openxmlformats.org/officeDocument/2006/relationships/image"/>
</Relationships>

</file>

<file path=ppt/slides/_rels/slide38.xml.rels><?xml version="1.0" encoding="UTF-8" standalone="yes"?>
<Relationships xmlns="http://schemas.openxmlformats.org/package/2006/relationships">
<Relationship Id="rId3" Type="http://schemas.openxmlformats.org/officeDocument/2006/relationships/hyperlink" Target="http://creativecommons.org/licenses/by/3.0/us/" TargetMode="External"/>
<Relationship Id="rId4" Type="http://schemas.openxmlformats.org/officeDocument/2006/relationships/hyperlink" Target="http://en.wikipedia.org/wiki/Refraction" TargetMode="External"/>
<Relationship Id="rId5" Type="http://schemas.openxmlformats.org/officeDocument/2006/relationships/hyperlink" Target="http://www.boundless.com/physics/textbooks/boundless-physics-textbook/waves-and-vibrations-15/wave-behavior-and-interaction-126/refraction-447-5628/images/refraction-in-water/?campaign_content=book_624_chapter_15&amp;campaign_term=Physics&amp;utm_campaign=powerpoint&amp;utm_medium=direct&amp;utm_source=boundless" TargetMode="External"/>
<Relationship Id="rId6" Type="http://schemas.openxmlformats.org/officeDocument/2006/relationships/image" Target="../media/image14.jpg"/>
<Relationship Id="rId1" Type="http://schemas.openxmlformats.org/officeDocument/2006/relationships/slideLayout" Target="../slideLayouts/slideLayout38.xml"/>
<Relationship Id="rId2" Type="http://schemas.openxmlformats.org/officeDocument/2006/relationships/image" Target="../media/image5.png"/>
</Relationships>

</file>

<file path=ppt/slides/_rels/slide39.xml.rels><?xml version="1.0" encoding="UTF-8" standalone="yes"?>
<Relationships xmlns="http://schemas.openxmlformats.org/package/2006/relationships">
<Relationship Id="rId3" Type="http://schemas.openxmlformats.org/officeDocument/2006/relationships/hyperlink" Target="http://www.gnu.org/copyleft/fdl.html" TargetMode="External"/>
<Relationship Id="rId4" Type="http://schemas.openxmlformats.org/officeDocument/2006/relationships/hyperlink" Target="http://en.wikipedia.org/wiki/File:Waves_in_pacifica_1.jpg" TargetMode="External"/>
<Relationship Id="rId5" Type="http://schemas.openxmlformats.org/officeDocument/2006/relationships/hyperlink" Target="http://www.boundless.com/physics/textbooks/boundless-physics-textbook/waves-and-vibrations-15/waves-125/energy-transportation-442-6222/images/water-wave/?campaign_content=book_624_chapter_15&amp;campaign_term=Physics&amp;utm_campaign=powerpoint&amp;utm_medium=direct&amp;utm_source=boundless" TargetMode="External"/>
<Relationship Id="rId6" Type="http://schemas.openxmlformats.org/officeDocument/2006/relationships/image" Target="../media/image14.jpg"/>
<Relationship Id="rId1" Type="http://schemas.openxmlformats.org/officeDocument/2006/relationships/slideLayout" Target="../slideLayouts/slideLayout39.xml"/>
<Relationship Id="rId2" Type="http://schemas.openxmlformats.org/officeDocument/2006/relationships/image" Target="../media/image5.png"/>
<Relationship Id="rId7" Target="../media/image28.jpg" Type="http://schemas.openxmlformats.org/officeDocument/2006/relationships/image"/>
</Relationships>

</file>

<file path=ppt/slides/_rels/slide4.xml.rels><?xml version="1.0" encoding="UTF-8" standalone="yes"?>
<Relationships xmlns="http://schemas.openxmlformats.org/package/2006/relationships">
<Relationship Id="rId3" Type="http://schemas.openxmlformats.org/officeDocument/2006/relationships/hyperlink" Target="http://www.boundless.com/physics/textbooks/boundless-physics-textbook/waves-and-vibrations-15/?campaign_content=book_624_chapter_15&amp;campaign_term=Physics&amp;utm_campaign=powerpoint&amp;utm_medium=direct&amp;utm_source=boundless" TargetMode="External"/>
<Relationship Id="rId4" Type="http://schemas.openxmlformats.org/officeDocument/2006/relationships/image" Target="../media/image5.png"/>
<Relationship Id="rId5" Type="http://schemas.openxmlformats.org/officeDocument/2006/relationships/image" Target="../media/image7.jpg"/>
<Relationship Id="rId1" Type="http://schemas.openxmlformats.org/officeDocument/2006/relationships/slideLayout" Target="../slideLayouts/slideLayout4.xml"/>
<Relationship Id="rId2" Type="http://schemas.openxmlformats.org/officeDocument/2006/relationships/image" Target="../media/image2.png"/>
<Relationship Id="rId6" Target="../media/image8.jpg" Type="http://schemas.openxmlformats.org/officeDocument/2006/relationships/image"/>
<Relationship Id="rId7" Target="../media/image9.jpg" Type="http://schemas.openxmlformats.org/officeDocument/2006/relationships/image"/>
<Relationship Id="rId8" Target="../media/image10.gif" Type="http://schemas.openxmlformats.org/officeDocument/2006/relationships/image"/>
</Relationships>

</file>

<file path=ppt/slides/_rels/slide40.xml.rels><?xml version="1.0" encoding="UTF-8" standalone="yes"?>
<Relationships xmlns="http://schemas.openxmlformats.org/package/2006/relationships">
<Relationship Id="rId3" Type="http://schemas.openxmlformats.org/officeDocument/2006/relationships/hyperlink" Target="http://creativecommons.org/licenses/by/3.0/" TargetMode="External"/>
<Relationship Id="rId4" Type="http://schemas.openxmlformats.org/officeDocument/2006/relationships/hyperlink" Target="http://cnx.org/content/m32635/latest/" TargetMode="External"/>
<Relationship Id="rId5" Type="http://schemas.openxmlformats.org/officeDocument/2006/relationships/hyperlink" Target="http://www.boundless.com/physics/textbooks/boundless-physics-textbook/waves-and-vibrations-15/waves-on-strings-127/reflections-452-6295/images/transverse-wave-with-a-fixed-end-point/?campaign_content=book_624_chapter_15&amp;campaign_term=Physics&amp;utm_campaign=powerpoint&amp;utm_medium=direct&amp;utm_source=boundless" TargetMode="External"/>
<Relationship Id="rId6" Type="http://schemas.openxmlformats.org/officeDocument/2006/relationships/image" Target="../media/image14.jpg"/>
<Relationship Id="rId1" Type="http://schemas.openxmlformats.org/officeDocument/2006/relationships/slideLayout" Target="../slideLayouts/slideLayout40.xml"/>
<Relationship Id="rId2" Type="http://schemas.openxmlformats.org/officeDocument/2006/relationships/image" Target="../media/image5.png"/>
<Relationship Id="rId7" Target="../media/image29.png" Type="http://schemas.openxmlformats.org/officeDocument/2006/relationships/image"/>
</Relationships>

</file>

<file path=ppt/slides/_rels/slide41.xml.rels><?xml version="1.0" encoding="UTF-8" standalone="yes"?>
<Relationships xmlns="http://schemas.openxmlformats.org/package/2006/relationships">
<Relationship Id="rId3" Type="http://schemas.openxmlformats.org/officeDocument/2006/relationships/hyperlink" Target="http://creativecommons.org/licenses/by/3.0/" TargetMode="External"/>
<Relationship Id="rId4" Type="http://schemas.openxmlformats.org/officeDocument/2006/relationships/hyperlink" Target="http://cnx.org/content/m32635/latest/" TargetMode="External"/>
<Relationship Id="rId5" Type="http://schemas.openxmlformats.org/officeDocument/2006/relationships/hyperlink" Target="http://www.boundless.com/physics/textbooks/boundless-physics-textbook/waves-and-vibrations-15/waves-on-strings-127/the-speed-of-a-wave-on-a-string-451-11182/images/figure-2/?campaign_content=book_624_chapter_15&amp;campaign_term=Physics&amp;utm_campaign=powerpoint&amp;utm_medium=direct&amp;utm_source=boundless" TargetMode="External"/>
<Relationship Id="rId6" Type="http://schemas.openxmlformats.org/officeDocument/2006/relationships/image" Target="../media/image14.jpg"/>
<Relationship Id="rId1" Type="http://schemas.openxmlformats.org/officeDocument/2006/relationships/slideLayout" Target="../slideLayouts/slideLayout41.xml"/>
<Relationship Id="rId2" Type="http://schemas.openxmlformats.org/officeDocument/2006/relationships/image" Target="../media/image5.png"/>
<Relationship Id="rId7" Target="../media/image30.png" Type="http://schemas.openxmlformats.org/officeDocument/2006/relationships/image"/>
</Relationships>

</file>

<file path=ppt/slides/_rels/slide42.xml.rels><?xml version="1.0" encoding="UTF-8" standalone="yes"?>
<Relationships xmlns="http://schemas.openxmlformats.org/package/2006/relationships">
<Relationship Id="rId3" Type="http://schemas.openxmlformats.org/officeDocument/2006/relationships/hyperlink" Target="http://creativecommons.org/licenses/by/3.0/us/" TargetMode="External"/>
<Relationship Id="rId4" Type="http://schemas.openxmlformats.org/officeDocument/2006/relationships/hyperlink" Target="http://en.wikipedia.org/wiki/Group_velocity" TargetMode="External"/>
<Relationship Id="rId5" Type="http://schemas.openxmlformats.org/officeDocument/2006/relationships/hyperlink" Target="http://www.boundless.com/physics/textbooks/boundless-physics-textbook/waves-and-vibrations-15/waves-125/wavelength-freqency-in-relation-to-speed-441-500/images/fig-2/?campaign_content=book_624_chapter_15&amp;campaign_term=Physics&amp;utm_campaign=powerpoint&amp;utm_medium=direct&amp;utm_source=boundless" TargetMode="External"/>
<Relationship Id="rId6" Type="http://schemas.openxmlformats.org/officeDocument/2006/relationships/image" Target="../media/image14.jpg"/>
<Relationship Id="rId1" Type="http://schemas.openxmlformats.org/officeDocument/2006/relationships/slideLayout" Target="../slideLayouts/slideLayout42.xml"/>
<Relationship Id="rId2" Type="http://schemas.openxmlformats.org/officeDocument/2006/relationships/image" Target="../media/image5.png"/>
<Relationship Id="rId7" Target="../media/image31.gif" Type="http://schemas.openxmlformats.org/officeDocument/2006/relationships/image"/>
</Relationships>

</file>

<file path=ppt/slides/_rels/slide43.xml.rels><?xml version="1.0" encoding="UTF-8" standalone="yes"?>
<Relationships xmlns="http://schemas.openxmlformats.org/package/2006/relationships">
<Relationship Id="rId3" Type="http://schemas.openxmlformats.org/officeDocument/2006/relationships/hyperlink" Target="http://creativecommons.org/licenses/by/3.0/us/" TargetMode="External"/>
<Relationship Id="rId4" Type="http://schemas.openxmlformats.org/officeDocument/2006/relationships/hyperlink" Target="http://en.wikipedia.org/wiki/Wave" TargetMode="External"/>
<Relationship Id="rId5" Type="http://schemas.openxmlformats.org/officeDocument/2006/relationships/hyperlink" Target="http://www.boundless.com/physics/textbooks/boundless-physics-textbook/waves-and-vibrations-15/waves-125/water-waves-440-1120/images/fig-1/?campaign_content=book_624_chapter_15&amp;campaign_term=Physics&amp;utm_campaign=powerpoint&amp;utm_medium=direct&amp;utm_source=boundless" TargetMode="External"/>
<Relationship Id="rId6" Type="http://schemas.openxmlformats.org/officeDocument/2006/relationships/image" Target="../media/image14.jpg"/>
<Relationship Id="rId1" Type="http://schemas.openxmlformats.org/officeDocument/2006/relationships/slideLayout" Target="../slideLayouts/slideLayout43.xml"/>
<Relationship Id="rId2" Type="http://schemas.openxmlformats.org/officeDocument/2006/relationships/image" Target="../media/image5.png"/>
<Relationship Id="rId7" Target="../media/image32.jpg" Type="http://schemas.openxmlformats.org/officeDocument/2006/relationships/image"/>
</Relationships>

</file>

<file path=ppt/slides/_rels/slide44.xml.rels><?xml version="1.0" encoding="UTF-8" standalone="yes"?>
<Relationships xmlns="http://schemas.openxmlformats.org/package/2006/relationships">
<Relationship Id="rId3" Type="http://schemas.openxmlformats.org/officeDocument/2006/relationships/hyperlink" Target="http://creativecommons.org/licenses/by/3.0/us/" TargetMode="External"/>
<Relationship Id="rId4" Type="http://schemas.openxmlformats.org/officeDocument/2006/relationships/hyperlink" Target="http://en.wikipedia.org/wiki/Transmission_(wave_propagation)" TargetMode="External"/>
<Relationship Id="rId5" Type="http://schemas.openxmlformats.org/officeDocument/2006/relationships/hyperlink" Target="http://www.boundless.com/physics/textbooks/boundless-physics-textbook/waves-and-vibrations-15/wave-behavior-and-interaction-126/reflection-and-transmission-443-6327/images/partial-transmittance-and-partial-reflectance/?campaign_content=book_624_chapter_15&amp;campaign_term=Physics&amp;utm_campaign=powerpoint&amp;utm_medium=direct&amp;utm_source=boundless" TargetMode="External"/>
<Relationship Id="rId6" Type="http://schemas.openxmlformats.org/officeDocument/2006/relationships/image" Target="../media/image14.jpg"/>
<Relationship Id="rId1" Type="http://schemas.openxmlformats.org/officeDocument/2006/relationships/slideLayout" Target="../slideLayouts/slideLayout44.xml"/>
<Relationship Id="rId2" Type="http://schemas.openxmlformats.org/officeDocument/2006/relationships/image" Target="../media/image5.png"/>
<Relationship Id="rId7" Target="../media/image11.gif" Type="http://schemas.openxmlformats.org/officeDocument/2006/relationships/image"/>
</Relationships>

</file>

<file path=ppt/slides/_rels/slide45.xml.rels><?xml version="1.0" encoding="UTF-8" standalone="yes"?>
<Relationships xmlns="http://schemas.openxmlformats.org/package/2006/relationships">
<Relationship Id="rId3" Type="http://schemas.openxmlformats.org/officeDocument/2006/relationships/hyperlink" Target="http://creativecommons.org/licenses/by/3.0/" TargetMode="External"/>
<Relationship Id="rId4" Type="http://schemas.openxmlformats.org/officeDocument/2006/relationships/hyperlink" Target="http://cnx.org/content/m12794/latest/" TargetMode="External"/>
<Relationship Id="rId5" Type="http://schemas.openxmlformats.org/officeDocument/2006/relationships/hyperlink" Target="http://www.boundless.com/physics/textbooks/boundless-physics-textbook/waves-and-vibrations-15/wave-behavior-and-interaction-126/reflection-and-transmission-443-6327/images/two-strings-with-different-density/?campaign_content=book_624_chapter_15&amp;campaign_term=Physics&amp;utm_campaign=powerpoint&amp;utm_medium=direct&amp;utm_source=boundless" TargetMode="External"/>
<Relationship Id="rId6" Type="http://schemas.openxmlformats.org/officeDocument/2006/relationships/image" Target="../media/image14.jpg"/>
<Relationship Id="rId1" Type="http://schemas.openxmlformats.org/officeDocument/2006/relationships/slideLayout" Target="../slideLayouts/slideLayout45.xml"/>
<Relationship Id="rId2" Type="http://schemas.openxmlformats.org/officeDocument/2006/relationships/image" Target="../media/image5.png"/>
<Relationship Id="rId7" Target="../media/image33.gif" Type="http://schemas.openxmlformats.org/officeDocument/2006/relationships/image"/>
</Relationships>

</file>

<file path=ppt/slides/_rels/slide46.xml.rels><?xml version="1.0" encoding="UTF-8" standalone="yes"?>
<Relationships xmlns="http://schemas.openxmlformats.org/package/2006/relationships">
<Relationship Id="rId3" Type="http://schemas.openxmlformats.org/officeDocument/2006/relationships/hyperlink" Target="http://creativecommons.org/licenses/by-sa/3.0/" TargetMode="External"/>
<Relationship Id="rId4" Type="http://schemas.openxmlformats.org/officeDocument/2006/relationships/hyperlink" Target="http://lightandmatter.com/html_books/me/ch16/figs/locomotive-linkages.jpg" TargetMode="External"/>
<Relationship Id="rId5" Type="http://schemas.openxmlformats.org/officeDocument/2006/relationships/hyperlink" Target="http://www.boundless.com/physics/textbooks/boundless-physics-textbook/waves-and-vibrations-15/periodic-motion-123/period-and-frequency-427-5592/images/locomotive-wheels/?campaign_content=book_624_chapter_15&amp;campaign_term=Physics&amp;utm_campaign=powerpoint&amp;utm_medium=direct&amp;utm_source=boundless" TargetMode="External"/>
<Relationship Id="rId6" Type="http://schemas.openxmlformats.org/officeDocument/2006/relationships/image" Target="../media/image14.jpg"/>
<Relationship Id="rId1" Type="http://schemas.openxmlformats.org/officeDocument/2006/relationships/slideLayout" Target="../slideLayouts/slideLayout46.xml"/>
<Relationship Id="rId2" Type="http://schemas.openxmlformats.org/officeDocument/2006/relationships/image" Target="../media/image5.png"/>
<Relationship Id="rId7" Target="../media/image34.jpg" Type="http://schemas.openxmlformats.org/officeDocument/2006/relationships/image"/>
</Relationships>

</file>

<file path=ppt/slides/_rels/slide47.xml.rels><?xml version="1.0" encoding="UTF-8" standalone="yes"?>
<Relationships xmlns="http://schemas.openxmlformats.org/package/2006/relationships">
<Relationship Id="rId3" Type="http://schemas.openxmlformats.org/officeDocument/2006/relationships/hyperlink" Target="https://creativecommons.org/licenses/by-sa/4.0/" TargetMode="External"/>
<Relationship Id="rId4" Type="http://schemas.openxmlformats.org/officeDocument/2006/relationships/hyperlink" Target="https://upload.wikimedia.org/wikipedia/commons/f/f0/HookesLawForSpring-English.png" TargetMode="External"/>
<Relationship Id="rId5" Type="http://schemas.openxmlformats.org/officeDocument/2006/relationships/hyperlink" Target="http://www.boundless.com/physics/textbooks/boundless-physics-textbook/waves-and-vibrations-15/hooke-s-law-122/hooke-s-law-425-5646/images/hooke-s-law/?campaign_content=book_624_chapter_15&amp;campaign_term=Physics&amp;utm_campaign=powerpoint&amp;utm_medium=direct&amp;utm_source=boundless" TargetMode="External"/>
<Relationship Id="rId6" Type="http://schemas.openxmlformats.org/officeDocument/2006/relationships/image" Target="../media/image14.jpg"/>
<Relationship Id="rId1" Type="http://schemas.openxmlformats.org/officeDocument/2006/relationships/slideLayout" Target="../slideLayouts/slideLayout47.xml"/>
<Relationship Id="rId2" Type="http://schemas.openxmlformats.org/officeDocument/2006/relationships/image" Target="../media/image5.png"/>
<Relationship Id="rId7" Target="../media/image35.png" Type="http://schemas.openxmlformats.org/officeDocument/2006/relationships/image"/>
</Relationships>

</file>

<file path=ppt/slides/_rels/slide48.xml.rels><?xml version="1.0" encoding="UTF-8" standalone="yes"?>
<Relationships xmlns="http://schemas.openxmlformats.org/package/2006/relationships">
<Relationship Id="rId3" Type="http://schemas.openxmlformats.org/officeDocument/2006/relationships/hyperlink" Target="http://creativecommons.org/licenses/by/3.0/" TargetMode="External"/>
<Relationship Id="rId4" Type="http://schemas.openxmlformats.org/officeDocument/2006/relationships/hyperlink" Target="http://cnx.org/content/m42240/latest/?collection=col11406/1.7" TargetMode="External"/>
<Relationship Id="rId5" Type="http://schemas.openxmlformats.org/officeDocument/2006/relationships/hyperlink" Target="http://www.boundless.com/physics/textbooks/boundless-physics-textbook/waves-and-vibrations-15/periodic-motion-123/period-of-a-mass-on-a-spring-428-11166/images/oscillating-ruler/?campaign_content=book_624_chapter_15&amp;campaign_term=Physics&amp;utm_campaign=powerpoint&amp;utm_medium=direct&amp;utm_source=boundless" TargetMode="External"/>
<Relationship Id="rId6" Type="http://schemas.openxmlformats.org/officeDocument/2006/relationships/image" Target="../media/image14.jpg"/>
<Relationship Id="rId1" Type="http://schemas.openxmlformats.org/officeDocument/2006/relationships/slideLayout" Target="../slideLayouts/slideLayout48.xml"/>
<Relationship Id="rId2" Type="http://schemas.openxmlformats.org/officeDocument/2006/relationships/image" Target="../media/image5.png"/>
<Relationship Id="rId7" Target="../media/image36.jpg" Type="http://schemas.openxmlformats.org/officeDocument/2006/relationships/image"/>
</Relationships>

</file>

<file path=ppt/slides/_rels/slide49.xml.rels><?xml version="1.0" encoding="UTF-8" standalone="yes"?>
<Relationships xmlns="http://schemas.openxmlformats.org/package/2006/relationships">
<Relationship Id="rId3" Type="http://schemas.openxmlformats.org/officeDocument/2006/relationships/hyperlink" Target="https://creativecommons.org/licenses/by-sa/4.0/" TargetMode="External"/>
<Relationship Id="rId4" Type="http://schemas.openxmlformats.org/officeDocument/2006/relationships/hyperlink" Target="https://upload.wikimedia.org/wikipedia/commons/a/a2/Sine.svg" TargetMode="External"/>
<Relationship Id="rId5" Type="http://schemas.openxmlformats.org/officeDocument/2006/relationships/hyperlink" Target="http://www.boundless.com/physics/textbooks/boundless-physics-textbook/waves-and-vibrations-15/introduction-121/position-velocity-and-acceleration-as-a-function-of-time-424-1632/images/plot-of-sine/?campaign_content=book_624_chapter_15&amp;campaign_term=Physics&amp;utm_campaign=powerpoint&amp;utm_medium=direct&amp;utm_source=boundless" TargetMode="External"/>
<Relationship Id="rId6" Type="http://schemas.openxmlformats.org/officeDocument/2006/relationships/image" Target="../media/image14.jpg"/>
<Relationship Id="rId1" Type="http://schemas.openxmlformats.org/officeDocument/2006/relationships/slideLayout" Target="../slideLayouts/slideLayout49.xml"/>
<Relationship Id="rId2" Type="http://schemas.openxmlformats.org/officeDocument/2006/relationships/image" Target="../media/image5.png"/>
<Relationship Id="rId7" Target="../media/image37.png" Type="http://schemas.openxmlformats.org/officeDocument/2006/relationships/image"/>
</Relationships>

</file>

<file path=ppt/slides/_rels/slide5.xml.rels><?xml version="1.0" encoding="UTF-8" standalone="yes"?>
<Relationships xmlns="http://schemas.openxmlformats.org/package/2006/relationships">
<Relationship Id="rId3" Type="http://schemas.openxmlformats.org/officeDocument/2006/relationships/hyperlink" Target="http://www.boundless.com/physics/textbooks/boundless-physics-textbook/waves-and-vibrations-15/?campaign_content=book_624_chapter_15&amp;campaign_term=Physics&amp;utm_campaign=powerpoint&amp;utm_medium=direct&amp;utm_source=boundless" TargetMode="External"/>
<Relationship Id="rId4" Type="http://schemas.openxmlformats.org/officeDocument/2006/relationships/image" Target="../media/image5.png"/>
<Relationship Id="rId5" Type="http://schemas.openxmlformats.org/officeDocument/2006/relationships/image" Target="../media/image7.jpg"/>
<Relationship Id="rId1" Type="http://schemas.openxmlformats.org/officeDocument/2006/relationships/slideLayout" Target="../slideLayouts/slideLayout5.xml"/>
<Relationship Id="rId2" Type="http://schemas.openxmlformats.org/officeDocument/2006/relationships/image" Target="../media/image2.png"/>
<Relationship Id="rId6" Target="../media/image11.gif" Type="http://schemas.openxmlformats.org/officeDocument/2006/relationships/image"/>
<Relationship Id="rId7" Target="../media/image12.png" Type="http://schemas.openxmlformats.org/officeDocument/2006/relationships/image"/>
</Relationships>

</file>

<file path=ppt/slides/_rels/slide50.xml.rels><?xml version="1.0" encoding="UTF-8" standalone="yes"?>
<Relationships xmlns="http://schemas.openxmlformats.org/package/2006/relationships">
<Relationship Id="rId3" Type="http://schemas.openxmlformats.org/officeDocument/2006/relationships/hyperlink" Target="http://creativecommons.org/licenses/by-sa/3.0/" TargetMode="External"/>
<Relationship Id="rId4" Type="http://schemas.openxmlformats.org/officeDocument/2006/relationships/hyperlink" Target="http://lightandmatter.com/html_books/me/ch16/ch16.html" TargetMode="External"/>
<Relationship Id="rId5" Type="http://schemas.openxmlformats.org/officeDocument/2006/relationships/hyperlink" Target="http://www.boundless.com/physics/textbooks/boundless-physics-textbook/waves-and-vibrations-15/periodic-motion-123/sinusoidal-nature-of-simple-harmonic-motion-434-1837/images/sinusoidal-and-non-sinusoidal-vibrations/?campaign_content=book_624_chapter_15&amp;campaign_term=Physics&amp;utm_campaign=powerpoint&amp;utm_medium=direct&amp;utm_source=boundless" TargetMode="External"/>
<Relationship Id="rId6" Type="http://schemas.openxmlformats.org/officeDocument/2006/relationships/image" Target="../media/image14.jpg"/>
<Relationship Id="rId1" Type="http://schemas.openxmlformats.org/officeDocument/2006/relationships/slideLayout" Target="../slideLayouts/slideLayout50.xml"/>
<Relationship Id="rId2" Type="http://schemas.openxmlformats.org/officeDocument/2006/relationships/image" Target="../media/image5.png"/>
<Relationship Id="rId7" Target="../media/image38.png" Type="http://schemas.openxmlformats.org/officeDocument/2006/relationships/image"/>
</Relationships>

</file>

<file path=ppt/slides/_rels/slide51.xml.rels><?xml version="1.0" encoding="UTF-8" standalone="yes"?>
<Relationships xmlns="http://schemas.openxmlformats.org/package/2006/relationships">
<Relationship Id="rId3" Type="http://schemas.openxmlformats.org/officeDocument/2006/relationships/hyperlink" Target="http://creativecommons.org/licenses/by/3.0/us/" TargetMode="External"/>
<Relationship Id="rId4" Type="http://schemas.openxmlformats.org/officeDocument/2006/relationships/hyperlink" Target="http://en.wikipedia.org/wiki/Standing_wave" TargetMode="External"/>
<Relationship Id="rId5" Type="http://schemas.openxmlformats.org/officeDocument/2006/relationships/hyperlink" Target="http://www.boundless.com/physics/textbooks/boundless-physics-textbook/waves-and-vibrations-15/wave-behavior-and-interaction-126/standing-waves-and-resonance-445-6334/images/standing-waves-e93efe74-cc94-455c-a97f-7fb039768fde/?campaign_content=book_624_chapter_15&amp;campaign_term=Physics&amp;utm_campaign=powerpoint&amp;utm_medium=direct&amp;utm_source=boundless" TargetMode="External"/>
<Relationship Id="rId6" Type="http://schemas.openxmlformats.org/officeDocument/2006/relationships/image" Target="../media/image14.jpg"/>
<Relationship Id="rId1" Type="http://schemas.openxmlformats.org/officeDocument/2006/relationships/slideLayout" Target="../slideLayouts/slideLayout51.xml"/>
<Relationship Id="rId2" Type="http://schemas.openxmlformats.org/officeDocument/2006/relationships/image" Target="../media/image5.png"/>
</Relationships>

</file>

<file path=ppt/slides/_rels/slide52.xml.rels><?xml version="1.0" encoding="UTF-8" standalone="yes"?>
<Relationships xmlns="http://schemas.openxmlformats.org/package/2006/relationships">
<Relationship Id="rId3" Type="http://schemas.openxmlformats.org/officeDocument/2006/relationships/hyperlink" Target="http://creativecommons.org/licenses/by/3.0/us/" TargetMode="External"/>
<Relationship Id="rId4" Type="http://schemas.openxmlformats.org/officeDocument/2006/relationships/hyperlink" Target="http://en.wikipedia.org/wiki/Standing_wave" TargetMode="External"/>
<Relationship Id="rId5" Type="http://schemas.openxmlformats.org/officeDocument/2006/relationships/hyperlink" Target="http://www.boundless.com/physics/textbooks/boundless-physics-textbook/waves-and-vibrations-15/wave-behavior-and-interaction-126/standing-waves-and-resonance-445-6334/images/standing-wave/?campaign_content=book_624_chapter_15&amp;campaign_term=Physics&amp;utm_campaign=powerpoint&amp;utm_medium=direct&amp;utm_source=boundless" TargetMode="External"/>
<Relationship Id="rId6" Type="http://schemas.openxmlformats.org/officeDocument/2006/relationships/image" Target="../media/image14.jpg"/>
<Relationship Id="rId1" Type="http://schemas.openxmlformats.org/officeDocument/2006/relationships/slideLayout" Target="../slideLayouts/slideLayout52.xml"/>
<Relationship Id="rId2" Type="http://schemas.openxmlformats.org/officeDocument/2006/relationships/image" Target="../media/image5.png"/>
<Relationship Id="rId7" Target="../media/image39.gif" Type="http://schemas.openxmlformats.org/officeDocument/2006/relationships/image"/>
</Relationships>

</file>

<file path=ppt/slides/_rels/slide53.xml.rels><?xml version="1.0" encoding="UTF-8" standalone="yes"?>
<Relationships xmlns="http://schemas.openxmlformats.org/package/2006/relationships">
<Relationship Id="rId3" Type="http://schemas.openxmlformats.org/officeDocument/2006/relationships/hyperlink" Target="http://creativecommons.org/licenses/by/3.0/us/" TargetMode="External"/>
<Relationship Id="rId4" Type="http://schemas.openxmlformats.org/officeDocument/2006/relationships/hyperlink" Target="http://en.wikipedia.org/wiki/Diffraction" TargetMode="External"/>
<Relationship Id="rId5" Type="http://schemas.openxmlformats.org/officeDocument/2006/relationships/hyperlink" Target="http://www.boundless.com/physics/textbooks/boundless-physics-textbook/waves-and-vibrations-15/wave-behavior-and-interaction-126/diffraction-448-6458/images/intensity-pattern/?campaign_content=book_624_chapter_15&amp;campaign_term=Physics&amp;utm_campaign=powerpoint&amp;utm_medium=direct&amp;utm_source=boundless" TargetMode="External"/>
<Relationship Id="rId6" Type="http://schemas.openxmlformats.org/officeDocument/2006/relationships/image" Target="../media/image14.jpg"/>
<Relationship Id="rId1" Type="http://schemas.openxmlformats.org/officeDocument/2006/relationships/slideLayout" Target="../slideLayouts/slideLayout53.xml"/>
<Relationship Id="rId2" Type="http://schemas.openxmlformats.org/officeDocument/2006/relationships/image" Target="../media/image5.png"/>
<Relationship Id="rId7" Target="../media/image40.jpg" Type="http://schemas.openxmlformats.org/officeDocument/2006/relationships/image"/>
</Relationships>

</file>

<file path=ppt/slides/_rels/slide54.xml.rels><?xml version="1.0" encoding="UTF-8" standalone="yes"?>
<Relationships xmlns="http://schemas.openxmlformats.org/package/2006/relationships">
<Relationship Id="rId3" Type="http://schemas.openxmlformats.org/officeDocument/2006/relationships/hyperlink" Target="http://creativecommons.org/licenses/by/3.0/" TargetMode="External"/>
<Relationship Id="rId4" Type="http://schemas.openxmlformats.org/officeDocument/2006/relationships/hyperlink" Target="http://cnx.org/content/m15992/latest/" TargetMode="External"/>
<Relationship Id="rId5" Type="http://schemas.openxmlformats.org/officeDocument/2006/relationships/hyperlink" Target="http://www.boundless.com/physics/textbooks/boundless-physics-textbook/waves-and-vibrations-15/wave-behavior-and-interaction-126/harmonic-wave-functions-446-6259/images/harmonic-waves/?campaign_content=book_624_chapter_15&amp;campaign_term=Physics&amp;utm_campaign=powerpoint&amp;utm_medium=direct&amp;utm_source=boundless" TargetMode="External"/>
<Relationship Id="rId6" Type="http://schemas.openxmlformats.org/officeDocument/2006/relationships/image" Target="../media/image14.jpg"/>
<Relationship Id="rId1" Type="http://schemas.openxmlformats.org/officeDocument/2006/relationships/slideLayout" Target="../slideLayouts/slideLayout54.xml"/>
<Relationship Id="rId2" Type="http://schemas.openxmlformats.org/officeDocument/2006/relationships/image" Target="../media/image5.png"/>
<Relationship Id="rId7" Target="../media/image41.gif" Type="http://schemas.openxmlformats.org/officeDocument/2006/relationships/image"/>
</Relationships>

</file>

<file path=ppt/slides/_rels/slide55.xml.rels><?xml version="1.0" encoding="UTF-8" standalone="yes"?>
<Relationships xmlns="http://schemas.openxmlformats.org/package/2006/relationships">
<Relationship Id="rId3" Type="http://schemas.openxmlformats.org/officeDocument/2006/relationships/hyperlink" Target="http://creativecommons.org/licenses/by/3.0/us/" TargetMode="External"/>
<Relationship Id="rId4" Type="http://schemas.openxmlformats.org/officeDocument/2006/relationships/hyperlink" Target="http://en.wikipedia.org/wiki/Wave_equation" TargetMode="External"/>
<Relationship Id="rId5" Type="http://schemas.openxmlformats.org/officeDocument/2006/relationships/hyperlink" Target="http://www.boundless.com/physics/textbooks/boundless-physics-textbook/waves-and-vibrations-15/wave-behavior-and-interaction-126/mathematical-represenation-of-a-traveling-wave-449-4587/images/wave-equation-in-two-dimensions/?campaign_content=book_624_chapter_15&amp;campaign_term=Physics&amp;utm_campaign=powerpoint&amp;utm_medium=direct&amp;utm_source=boundless" TargetMode="External"/>
<Relationship Id="rId6" Type="http://schemas.openxmlformats.org/officeDocument/2006/relationships/image" Target="../media/image14.jpg"/>
<Relationship Id="rId1" Type="http://schemas.openxmlformats.org/officeDocument/2006/relationships/slideLayout" Target="../slideLayouts/slideLayout55.xml"/>
<Relationship Id="rId2" Type="http://schemas.openxmlformats.org/officeDocument/2006/relationships/image" Target="../media/image5.png"/>
<Relationship Id="rId7" Target="../media/image42.gif" Type="http://schemas.openxmlformats.org/officeDocument/2006/relationships/image"/>
</Relationships>

</file>

<file path=ppt/slides/_rels/slide56.xml.rels><?xml version="1.0" encoding="UTF-8" standalone="yes"?>
<Relationships xmlns="http://schemas.openxmlformats.org/package/2006/relationships">
<Relationship Id="rId3" Type="http://schemas.openxmlformats.org/officeDocument/2006/relationships/hyperlink" Target="http://creativecommons.org/licenses/by/3.0/" TargetMode="External"/>
<Relationship Id="rId4" Type="http://schemas.openxmlformats.org/officeDocument/2006/relationships/hyperlink" Target="http://cnx.org/content/m32635/latest/" TargetMode="External"/>
<Relationship Id="rId5" Type="http://schemas.openxmlformats.org/officeDocument/2006/relationships/hyperlink" Target="http://www.boundless.com/physics/textbooks/boundless-physics-textbook/waves-and-vibrations-15/waves-on-strings-127/reflections-452-6295/images/transverse-wave-with-a-free-end/?campaign_content=book_624_chapter_15&amp;campaign_term=Physics&amp;utm_campaign=powerpoint&amp;utm_medium=direct&amp;utm_source=boundless" TargetMode="External"/>
<Relationship Id="rId6" Type="http://schemas.openxmlformats.org/officeDocument/2006/relationships/image" Target="../media/image14.jpg"/>
<Relationship Id="rId1" Type="http://schemas.openxmlformats.org/officeDocument/2006/relationships/slideLayout" Target="../slideLayouts/slideLayout56.xml"/>
<Relationship Id="rId2" Type="http://schemas.openxmlformats.org/officeDocument/2006/relationships/image" Target="../media/image5.png"/>
<Relationship Id="rId7" Target="../media/image43.png" Type="http://schemas.openxmlformats.org/officeDocument/2006/relationships/image"/>
</Relationships>

</file>

<file path=ppt/slides/_rels/slide57.xml.rels><?xml version="1.0" encoding="UTF-8" standalone="yes"?>
<Relationships xmlns="http://schemas.openxmlformats.org/package/2006/relationships">
<Relationship Id="rId3" Type="http://schemas.openxmlformats.org/officeDocument/2006/relationships/hyperlink" Target="http://creativecommons.org/licenses/by/3.0/us/" TargetMode="External"/>
<Relationship Id="rId4" Type="http://schemas.openxmlformats.org/officeDocument/2006/relationships/hyperlink" Target="http://en.wikipedia.org/wiki/File:Electromagneticwave3Dfromside.gif" TargetMode="External"/>
<Relationship Id="rId5" Type="http://schemas.openxmlformats.org/officeDocument/2006/relationships/hyperlink" Target="http://www.boundless.com/physics/textbooks/boundless-physics-textbook/waves-and-vibrations-15/waves-125/energy-transportation-442-6222/images/electromagnetic-wave/?campaign_content=book_624_chapter_15&amp;campaign_term=Physics&amp;utm_campaign=powerpoint&amp;utm_medium=direct&amp;utm_source=boundless" TargetMode="External"/>
<Relationship Id="rId6" Type="http://schemas.openxmlformats.org/officeDocument/2006/relationships/image" Target="../media/image14.jpg"/>
<Relationship Id="rId1" Type="http://schemas.openxmlformats.org/officeDocument/2006/relationships/slideLayout" Target="../slideLayouts/slideLayout57.xml"/>
<Relationship Id="rId2" Type="http://schemas.openxmlformats.org/officeDocument/2006/relationships/image" Target="../media/image5.png"/>
<Relationship Id="rId7" Target="../media/image44.gif" Type="http://schemas.openxmlformats.org/officeDocument/2006/relationships/image"/>
</Relationships>

</file>

<file path=ppt/slides/_rels/slide58.xml.rels><?xml version="1.0" encoding="UTF-8" standalone="yes"?>
<Relationships xmlns="http://schemas.openxmlformats.org/package/2006/relationships">
<Relationship Id="rId3" Type="http://schemas.openxmlformats.org/officeDocument/2006/relationships/hyperlink" Target="http://creativecommons.org/licenses/by/3.0/" TargetMode="External"/>
<Relationship Id="rId4" Type="http://schemas.openxmlformats.org/officeDocument/2006/relationships/hyperlink" Target="http://cnx.org/content/m42245/latest/?collection=col11406/1.7" TargetMode="External"/>
<Relationship Id="rId5" Type="http://schemas.openxmlformats.org/officeDocument/2006/relationships/hyperlink" Target="http://www.boundless.com/physics/textbooks/boundless-physics-textbook/waves-and-vibrations-15/periodic-motion-123/sinusoidal-nature-of-simple-harmonic-motion-434-1837/images/sinusoidal-nature-of-uniform-circular-motion/?campaign_content=book_624_chapter_15&amp;campaign_term=Physics&amp;utm_campaign=powerpoint&amp;utm_medium=direct&amp;utm_source=boundless" TargetMode="External"/>
<Relationship Id="rId6" Type="http://schemas.openxmlformats.org/officeDocument/2006/relationships/image" Target="../media/image14.jpg"/>
<Relationship Id="rId1" Type="http://schemas.openxmlformats.org/officeDocument/2006/relationships/slideLayout" Target="../slideLayouts/slideLayout58.xml"/>
<Relationship Id="rId2" Type="http://schemas.openxmlformats.org/officeDocument/2006/relationships/image" Target="../media/image5.png"/>
<Relationship Id="rId7" Target="../media/image45.jpg" Type="http://schemas.openxmlformats.org/officeDocument/2006/relationships/image"/>
</Relationships>

</file>

<file path=ppt/slides/_rels/slide59.xml.rels><?xml version="1.0" encoding="UTF-8" standalone="yes"?>
<Relationships xmlns="http://schemas.openxmlformats.org/package/2006/relationships">
<Relationship Id="rId3" Type="http://schemas.openxmlformats.org/officeDocument/2006/relationships/hyperlink" Target="http://creativecommons.org/licenses/by-sa/3.0/" TargetMode="External"/>
<Relationship Id="rId4" Type="http://schemas.openxmlformats.org/officeDocument/2006/relationships/hyperlink" Target="http://upload.wikimedia.org/wikipedia/commons/thumb/0/07/Resonance.PNG/800px-Resonance.PNG" TargetMode="External"/>
<Relationship Id="rId5" Type="http://schemas.openxmlformats.org/officeDocument/2006/relationships/hyperlink" Target="http://www.boundless.com/physics/textbooks/boundless-physics-textbook/waves-and-vibrations-15/damped-and-driven-oscillations-124/driven-oscillations-and-resonance-436-690/images/resonance/?campaign_content=book_624_chapter_15&amp;campaign_term=Physics&amp;utm_campaign=powerpoint&amp;utm_medium=direct&amp;utm_source=boundless" TargetMode="External"/>
<Relationship Id="rId6" Type="http://schemas.openxmlformats.org/officeDocument/2006/relationships/image" Target="../media/image14.jpg"/>
<Relationship Id="rId1" Type="http://schemas.openxmlformats.org/officeDocument/2006/relationships/slideLayout" Target="../slideLayouts/slideLayout59.xml"/>
<Relationship Id="rId2" Type="http://schemas.openxmlformats.org/officeDocument/2006/relationships/image" Target="../media/image5.png"/>
<Relationship Id="rId7" Target="../media/image46.png" Type="http://schemas.openxmlformats.org/officeDocument/2006/relationships/image"/>
</Relationships>

</file>

<file path=ppt/slides/_rels/slide6.xml.rels><?xml version="1.0" encoding="UTF-8" standalone="yes"?>
<Relationships xmlns="http://schemas.openxmlformats.org/package/2006/relationships">
<Relationship Id="rId3" Type="http://schemas.openxmlformats.org/officeDocument/2006/relationships/image" Target="../media/image5.png"/>
<Relationship Id="rId4" Type="http://schemas.openxmlformats.org/officeDocument/2006/relationships/image" Target="../media/image2.png"/>
<Relationship Id="rId5" Type="http://schemas.openxmlformats.org/officeDocument/2006/relationships/hyperlink" Target="http://www.boundless.com/physics/textbooks/boundless-physics-textbook/waves-and-vibrations-15/introduction-121/?campaign_content=book_624_chapter_15&amp;campaign_term=Physics&amp;utm_campaign=powerpoint&amp;utm_medium=direct&amp;utm_source=boundless" TargetMode="External"/>
<Relationship Id="rId1" Type="http://schemas.openxmlformats.org/officeDocument/2006/relationships/slideLayout" Target="../slideLayouts/slideLayout6.xml"/>
<Relationship Id="rId2" Type="http://schemas.openxmlformats.org/officeDocument/2006/relationships/image" Target="../media/image13.jpg"/>
</Relationships>

</file>

<file path=ppt/slides/_rels/slide60.xml.rels><?xml version="1.0" encoding="UTF-8" standalone="yes"?>
<Relationships xmlns="http://schemas.openxmlformats.org/package/2006/relationships">
<Relationship Id="rId3" Type="http://schemas.openxmlformats.org/officeDocument/2006/relationships/hyperlink" Target="http://www.boundless.com/physics/textbooks/boundless-physics-textbook/waves-and-vibrations-15/periodic-motion-123/simple-harmonic-motion-429-8306/images/simple-harmonic-motion/?campaign_content=book_624_chapter_15&amp;campaign_term=Physics&amp;utm_campaign=powerpoint&amp;utm_medium=direct&amp;utm_source=boundless" TargetMode="External"/>
<Relationship Id="rId4" Type="http://schemas.openxmlformats.org/officeDocument/2006/relationships/image" Target="../media/image14.jpg"/>
<Relationship Id="rId1" Type="http://schemas.openxmlformats.org/officeDocument/2006/relationships/slideLayout" Target="../slideLayouts/slideLayout60.xml"/>
<Relationship Id="rId2" Type="http://schemas.openxmlformats.org/officeDocument/2006/relationships/image" Target="../media/image5.png"/>
<Relationship Id="rId5" Target="../media/image47.jpg" Type="http://schemas.openxmlformats.org/officeDocument/2006/relationships/image"/>
</Relationships>

</file>

<file path=ppt/slides/_rels/slide61.xml.rels><?xml version="1.0" encoding="UTF-8" standalone="yes"?>
<Relationships xmlns="http://schemas.openxmlformats.org/package/2006/relationships">
<Relationship Id="rId3" Type="http://schemas.openxmlformats.org/officeDocument/2006/relationships/hyperlink" Target="http://www.boundless.com/physics/textbooks/boundless-physics-textbook/waves-and-vibrations-15/periodic-motion-123/the-simple-pendulum-431-8324/images/pendulums/?campaign_content=book_624_chapter_15&amp;campaign_term=Physics&amp;utm_campaign=powerpoint&amp;utm_medium=direct&amp;utm_source=boundless" TargetMode="External"/>
<Relationship Id="rId4" Type="http://schemas.openxmlformats.org/officeDocument/2006/relationships/image" Target="../media/image14.jpg"/>
<Relationship Id="rId1" Type="http://schemas.openxmlformats.org/officeDocument/2006/relationships/slideLayout" Target="../slideLayouts/slideLayout61.xml"/>
<Relationship Id="rId2" Type="http://schemas.openxmlformats.org/officeDocument/2006/relationships/image" Target="../media/image5.png"/>
<Relationship Id="rId5" Target="../media/image48.jpg" Type="http://schemas.openxmlformats.org/officeDocument/2006/relationships/image"/>
</Relationships>

</file>

<file path=ppt/slides/_rels/slide62.xml.rels><?xml version="1.0" encoding="UTF-8" standalone="yes"?>
<Relationships xmlns="http://schemas.openxmlformats.org/package/2006/relationships">
<Relationship Id="rId3" Type="http://schemas.openxmlformats.org/officeDocument/2006/relationships/hyperlink" Target="http://creativecommons.org/licenses/by/3.0/" TargetMode="External"/>
<Relationship Id="rId4" Type="http://schemas.openxmlformats.org/officeDocument/2006/relationships/hyperlink" Target="http://cnx.org/content/m42242/latest/?collection=col11406/1.7" TargetMode="External"/>
<Relationship Id="rId5" Type="http://schemas.openxmlformats.org/officeDocument/2006/relationships/hyperlink" Target="http://www.boundless.com/physics/textbooks/boundless-physics-textbook/waves-and-vibrations-15/periodic-motion-123/period-of-a-mass-on-a-spring-428-11166/images/motion-of-a-mass-on-an-ideal-spring/?campaign_content=book_624_chapter_15&amp;campaign_term=Physics&amp;utm_campaign=powerpoint&amp;utm_medium=direct&amp;utm_source=boundless" TargetMode="External"/>
<Relationship Id="rId6" Type="http://schemas.openxmlformats.org/officeDocument/2006/relationships/image" Target="../media/image14.jpg"/>
<Relationship Id="rId1" Type="http://schemas.openxmlformats.org/officeDocument/2006/relationships/slideLayout" Target="../slideLayouts/slideLayout62.xml"/>
<Relationship Id="rId2" Type="http://schemas.openxmlformats.org/officeDocument/2006/relationships/image" Target="../media/image5.png"/>
<Relationship Id="rId7" Target="../media/image49.jpg" Type="http://schemas.openxmlformats.org/officeDocument/2006/relationships/image"/>
</Relationships>

</file>

<file path=ppt/slides/_rels/slide63.xml.rels><?xml version="1.0" encoding="UTF-8" standalone="yes"?>
<Relationships xmlns="http://schemas.openxmlformats.org/package/2006/relationships">
<Relationship Id="rId3" Type="http://schemas.openxmlformats.org/officeDocument/2006/relationships/hyperlink" Target="http://www.boundless.com/physics/textbooks/boundless-physics-textbook/waves-and-vibrations-15/wave-behavior-and-interaction-126/standing-waves-and-resonance-445-6334/images/resonance/?campaign_content=book_624_chapter_15&amp;campaign_term=Physics&amp;utm_campaign=powerpoint&amp;utm_medium=direct&amp;utm_source=boundless" TargetMode="External"/>
<Relationship Id="rId4" Type="http://schemas.openxmlformats.org/officeDocument/2006/relationships/image" Target="../media/image14.jpg"/>
<Relationship Id="rId1" Type="http://schemas.openxmlformats.org/officeDocument/2006/relationships/slideLayout" Target="../slideLayouts/slideLayout63.xml"/>
<Relationship Id="rId2" Type="http://schemas.openxmlformats.org/officeDocument/2006/relationships/image" Target="../media/image5.png"/>
<Relationship Id="rId5" Target="../media/image50.jpg" Type="http://schemas.openxmlformats.org/officeDocument/2006/relationships/image"/>
</Relationships>

</file>

<file path=ppt/slides/_rels/slide64.xml.rels><?xml version="1.0" encoding="UTF-8" standalone="yes"?>
<Relationships xmlns="http://schemas.openxmlformats.org/package/2006/relationships">
<Relationship Id="rId3" Type="http://schemas.openxmlformats.org/officeDocument/2006/relationships/hyperlink" Target="http://creativecommons.org/licenses/by/3.0/" TargetMode="External"/>
<Relationship Id="rId4" Type="http://schemas.openxmlformats.org/officeDocument/2006/relationships/hyperlink" Target="http://cnx.org/content/m42250/latest/?collection=col11406/1.7" TargetMode="External"/>
<Relationship Id="rId5" Type="http://schemas.openxmlformats.org/officeDocument/2006/relationships/hyperlink" Target="http://www.boundless.com/physics/textbooks/boundless-physics-textbook/waves-and-vibrations-15/wave-behavior-and-interaction-126/energy-intensity-frequency-and-amplitude-450-1130/images/earthquake-destruction/?campaign_content=book_624_chapter_15&amp;campaign_term=Physics&amp;utm_campaign=powerpoint&amp;utm_medium=direct&amp;utm_source=boundless" TargetMode="External"/>
<Relationship Id="rId6" Type="http://schemas.openxmlformats.org/officeDocument/2006/relationships/image" Target="../media/image14.jpg"/>
<Relationship Id="rId1" Type="http://schemas.openxmlformats.org/officeDocument/2006/relationships/slideLayout" Target="../slideLayouts/slideLayout64.xml"/>
<Relationship Id="rId2" Type="http://schemas.openxmlformats.org/officeDocument/2006/relationships/image" Target="../media/image5.png"/>
<Relationship Id="rId7" Target="../media/image51.jpg" Type="http://schemas.openxmlformats.org/officeDocument/2006/relationships/image"/>
</Relationships>

</file>

<file path=ppt/slides/_rels/slide65.xml.rels><?xml version="1.0" encoding="UTF-8" standalone="yes"?>
<Relationships xmlns="http://schemas.openxmlformats.org/package/2006/relationships">
<Relationship Id="rId3" Type="http://schemas.openxmlformats.org/officeDocument/2006/relationships/hyperlink" Target="http://creativecommons.org/licenses/by/3.0/" TargetMode="External"/>
<Relationship Id="rId4" Type="http://schemas.openxmlformats.org/officeDocument/2006/relationships/hyperlink" Target="http://cnx.org/content/m42240/latest/?collection=col11406/1.7" TargetMode="External"/>
<Relationship Id="rId5" Type="http://schemas.openxmlformats.org/officeDocument/2006/relationships/hyperlink" Target="http://www.boundless.com/physics/textbooks/boundless-physics-textbook/waves-and-vibrations-15/periodic-motion-123/period-of-a-mass-on-a-spring-428-11166/images/restoring-force-momentum-and-equilibrium/?campaign_content=book_624_chapter_15&amp;campaign_term=Physics&amp;utm_campaign=powerpoint&amp;utm_medium=direct&amp;utm_source=boundless" TargetMode="External"/>
<Relationship Id="rId6" Type="http://schemas.openxmlformats.org/officeDocument/2006/relationships/image" Target="../media/image14.jpg"/>
<Relationship Id="rId1" Type="http://schemas.openxmlformats.org/officeDocument/2006/relationships/slideLayout" Target="../slideLayouts/slideLayout65.xml"/>
<Relationship Id="rId2" Type="http://schemas.openxmlformats.org/officeDocument/2006/relationships/image" Target="../media/image5.png"/>
<Relationship Id="rId7" Target="../media/image52.jpg" Type="http://schemas.openxmlformats.org/officeDocument/2006/relationships/image"/>
</Relationships>

</file>

<file path=ppt/slides/_rels/slide66.xml.rels><?xml version="1.0" encoding="UTF-8" standalone="yes"?>
<Relationships xmlns="http://schemas.openxmlformats.org/package/2006/relationships">
<Relationship Id="rId3" Type="http://schemas.openxmlformats.org/officeDocument/2006/relationships/hyperlink" Target="http://creativecommons.org/licenses/by/3.0/" TargetMode="External"/>
<Relationship Id="rId4" Type="http://schemas.openxmlformats.org/officeDocument/2006/relationships/hyperlink" Target="http://cnx.org/content/m42242/latest/?collection=col11406/1.7" TargetMode="External"/>
<Relationship Id="rId5" Type="http://schemas.openxmlformats.org/officeDocument/2006/relationships/hyperlink" Target="http://www.boundless.com/physics/textbooks/boundless-physics-textbook/waves-and-vibrations-15/periodic-motion-123/simple-harmonic-motion-429-8306/images/visualizing-simple-harmonic-motion/?campaign_content=book_624_chapter_15&amp;campaign_term=Physics&amp;utm_campaign=powerpoint&amp;utm_medium=direct&amp;utm_source=boundless" TargetMode="External"/>
<Relationship Id="rId6" Type="http://schemas.openxmlformats.org/officeDocument/2006/relationships/image" Target="../media/image14.jpg"/>
<Relationship Id="rId1" Type="http://schemas.openxmlformats.org/officeDocument/2006/relationships/slideLayout" Target="../slideLayouts/slideLayout66.xml"/>
<Relationship Id="rId2" Type="http://schemas.openxmlformats.org/officeDocument/2006/relationships/image" Target="../media/image5.png"/>
<Relationship Id="rId7" Target="../media/image53.jpg" Type="http://schemas.openxmlformats.org/officeDocument/2006/relationships/image"/>
</Relationships>

</file>

<file path=ppt/slides/_rels/slide67.xml.rels><?xml version="1.0" encoding="UTF-8" standalone="yes"?>
<Relationships xmlns="http://schemas.openxmlformats.org/package/2006/relationships">
<Relationship Id="rId3" Type="http://schemas.openxmlformats.org/officeDocument/2006/relationships/hyperlink" Target="http://www.gnu.org/copyleft/fdl.html" TargetMode="External"/>
<Relationship Id="rId4" Type="http://schemas.openxmlformats.org/officeDocument/2006/relationships/hyperlink" Target="http://en.wikipedia.org/wiki/Uniform_circular_motion" TargetMode="External"/>
<Relationship Id="rId5" Type="http://schemas.openxmlformats.org/officeDocument/2006/relationships/hyperlink" Target="http://www.boundless.com/physics/textbooks/boundless-physics-textbook/waves-and-vibrations-15/periodic-motion-123/simple-harmonic-motion-and-uniform-circular-motion-430-6028/images/uniform-circular-motion/?campaign_content=book_624_chapter_15&amp;campaign_term=Physics&amp;utm_campaign=powerpoint&amp;utm_medium=direct&amp;utm_source=boundless" TargetMode="External"/>
<Relationship Id="rId6" Type="http://schemas.openxmlformats.org/officeDocument/2006/relationships/image" Target="../media/image14.jpg"/>
<Relationship Id="rId1" Type="http://schemas.openxmlformats.org/officeDocument/2006/relationships/slideLayout" Target="../slideLayouts/slideLayout67.xml"/>
<Relationship Id="rId2" Type="http://schemas.openxmlformats.org/officeDocument/2006/relationships/image" Target="../media/image5.png"/>
</Relationships>

</file>

<file path=ppt/slides/_rels/slide68.xml.rels><?xml version="1.0" encoding="UTF-8" standalone="yes"?>
<Relationships xmlns="http://schemas.openxmlformats.org/package/2006/relationships">
<Relationship Id="rId3" Type="http://schemas.openxmlformats.org/officeDocument/2006/relationships/hyperlink" Target="http://creativecommons.org/licenses/by-sa/3.0/" TargetMode="External"/>
<Relationship Id="rId4" Type="http://schemas.openxmlformats.org/officeDocument/2006/relationships/hyperlink" Target="http://commons.wikimedia.org/wiki/File:Dinamometro.jpg" TargetMode="External"/>
<Relationship Id="rId5" Type="http://schemas.openxmlformats.org/officeDocument/2006/relationships/hyperlink" Target="http://www.boundless.com/physics/textbooks/boundless-physics-textbook/waves-and-vibrations-15/hooke-s-law-122/hooke-s-law-425-5646/images/diagram-of-hooke-s-law/?campaign_content=book_624_chapter_15&amp;campaign_term=Physics&amp;utm_campaign=powerpoint&amp;utm_medium=direct&amp;utm_source=boundless" TargetMode="External"/>
<Relationship Id="rId6" Type="http://schemas.openxmlformats.org/officeDocument/2006/relationships/image" Target="../media/image14.jpg"/>
<Relationship Id="rId1" Type="http://schemas.openxmlformats.org/officeDocument/2006/relationships/slideLayout" Target="../slideLayouts/slideLayout68.xml"/>
<Relationship Id="rId2" Type="http://schemas.openxmlformats.org/officeDocument/2006/relationships/image" Target="../media/image5.png"/>
<Relationship Id="rId7" Target="../media/image8.jpg" Type="http://schemas.openxmlformats.org/officeDocument/2006/relationships/image"/>
</Relationships>

</file>

<file path=ppt/slides/_rels/slide69.xml.rels><?xml version="1.0" encoding="UTF-8" standalone="yes"?>
<Relationships xmlns="http://schemas.openxmlformats.org/package/2006/relationships">
<Relationship Id="rId3" Type="http://schemas.openxmlformats.org/officeDocument/2006/relationships/hyperlink" Target="https://en.wikipedia.org/wiki/Public_domain" TargetMode="External"/>
<Relationship Id="rId4" Type="http://schemas.openxmlformats.org/officeDocument/2006/relationships/hyperlink" Target="http://commons.wikimedia.org/wiki/File:Plane_Wave_Oblique_View.jpg" TargetMode="External"/>
<Relationship Id="rId5" Type="http://schemas.openxmlformats.org/officeDocument/2006/relationships/hyperlink" Target="http://www.boundless.com/physics/textbooks/boundless-physics-textbook/waves-and-vibrations-15/waves-125/water-waves-440-1120/images/plane-wave/?campaign_content=book_624_chapter_15&amp;campaign_term=Physics&amp;utm_campaign=powerpoint&amp;utm_medium=direct&amp;utm_source=boundless" TargetMode="External"/>
<Relationship Id="rId6" Type="http://schemas.openxmlformats.org/officeDocument/2006/relationships/image" Target="../media/image14.jpg"/>
<Relationship Id="rId1" Type="http://schemas.openxmlformats.org/officeDocument/2006/relationships/slideLayout" Target="../slideLayouts/slideLayout69.xml"/>
<Relationship Id="rId2" Type="http://schemas.openxmlformats.org/officeDocument/2006/relationships/image" Target="../media/image5.png"/>
<Relationship Id="rId7" Target="../media/image54.png" Type="http://schemas.openxmlformats.org/officeDocument/2006/relationships/image"/>
</Relationships>

</file>

<file path=ppt/slides/_rels/slide7.xml.rels><?xml version="1.0" encoding="UTF-8" standalone="yes"?>
<Relationships xmlns="http://schemas.openxmlformats.org/package/2006/relationships">
<Relationship Id="rId3" Type="http://schemas.openxmlformats.org/officeDocument/2006/relationships/image" Target="../media/image5.png"/>
<Relationship Id="rId4" Type="http://schemas.openxmlformats.org/officeDocument/2006/relationships/image" Target="../media/image2.png"/>
<Relationship Id="rId5" Type="http://schemas.openxmlformats.org/officeDocument/2006/relationships/hyperlink" Target="http://www.boundless.com/physics/textbooks/boundless-physics-textbook/waves-and-vibrations-15/hooke-s-law-122/?campaign_content=book_624_chapter_15&amp;campaign_term=Physics&amp;utm_campaign=powerpoint&amp;utm_medium=direct&amp;utm_source=boundless" TargetMode="External"/>
<Relationship Id="rId1" Type="http://schemas.openxmlformats.org/officeDocument/2006/relationships/slideLayout" Target="../slideLayouts/slideLayout7.xml"/>
<Relationship Id="rId2" Type="http://schemas.openxmlformats.org/officeDocument/2006/relationships/image" Target="../media/image13.jpg"/>
<Relationship Id="rId6" Target="../media/image8.jpg" Type="http://schemas.openxmlformats.org/officeDocument/2006/relationships/image"/>
</Relationships>

</file>

<file path=ppt/slides/_rels/slide70.xml.rels><?xml version="1.0" encoding="UTF-8" standalone="yes"?>
<Relationships xmlns="http://schemas.openxmlformats.org/package/2006/relationships">
<Relationship Id="rId3" Type="http://schemas.openxmlformats.org/officeDocument/2006/relationships/hyperlink" Target="http://www.gnu.org/copyleft/fdl.html" TargetMode="External"/>
<Relationship Id="rId4" Type="http://schemas.openxmlformats.org/officeDocument/2006/relationships/hyperlink" Target="http://www.boundless.com/" TargetMode="External"/>
<Relationship Id="rId5" Type="http://schemas.openxmlformats.org/officeDocument/2006/relationships/hyperlink" Target="http://www.boundless.com/physics/textbooks/boundless-physics-textbook/waves-and-vibrations-15/periodic-motion-123/period-and-frequency-427-5592/images/angular-frequency/?campaign_content=book_624_chapter_15&amp;campaign_term=Physics&amp;utm_campaign=powerpoint&amp;utm_medium=direct&amp;utm_source=boundless" TargetMode="External"/>
<Relationship Id="rId6" Type="http://schemas.openxmlformats.org/officeDocument/2006/relationships/image" Target="../media/image14.jpg"/>
<Relationship Id="rId1" Type="http://schemas.openxmlformats.org/officeDocument/2006/relationships/slideLayout" Target="../slideLayouts/slideLayout70.xml"/>
<Relationship Id="rId2" Type="http://schemas.openxmlformats.org/officeDocument/2006/relationships/image" Target="../media/image5.png"/>
<Relationship Id="rId7" Target="../media/image55.png" Type="http://schemas.openxmlformats.org/officeDocument/2006/relationships/image"/>
</Relationships>

</file>

<file path=ppt/slides/_rels/slide71.xml.rels><?xml version="1.0" encoding="UTF-8" standalone="yes"?>
<Relationships xmlns="http://schemas.openxmlformats.org/package/2006/relationships">
<Relationship Id="rId3" Type="http://schemas.openxmlformats.org/officeDocument/2006/relationships/hyperlink" Target="http://www.gnu.org/copyleft/fdl.html" TargetMode="External"/>
<Relationship Id="rId4" Type="http://schemas.openxmlformats.org/officeDocument/2006/relationships/hyperlink" Target="http://www.boundless.com/" TargetMode="External"/>
<Relationship Id="rId5" Type="http://schemas.openxmlformats.org/officeDocument/2006/relationships/hyperlink" Target="http://www.boundless.com/physics/textbooks/boundless-physics-textbook/waves-and-vibrations-15/periodic-motion-123/period-of-a-mass-on-a-spring-428-11166/images/interactive-graph-period-of-mass-on-a-string/?campaign_content=book_624_chapter_15&amp;campaign_term=Physics&amp;utm_campaign=powerpoint&amp;utm_medium=direct&amp;utm_source=boundless" TargetMode="External"/>
<Relationship Id="rId6" Type="http://schemas.openxmlformats.org/officeDocument/2006/relationships/image" Target="../media/image14.jpg"/>
<Relationship Id="rId1" Type="http://schemas.openxmlformats.org/officeDocument/2006/relationships/slideLayout" Target="../slideLayouts/slideLayout71.xml"/>
<Relationship Id="rId2" Type="http://schemas.openxmlformats.org/officeDocument/2006/relationships/image" Target="../media/image5.png"/>
<Relationship Id="rId7" Target="../media/image56.png" Type="http://schemas.openxmlformats.org/officeDocument/2006/relationships/image"/>
</Relationships>

</file>

<file path=ppt/slides/_rels/slide72.xml.rels><?xml version="1.0" encoding="UTF-8" standalone="yes"?>
<Relationships xmlns="http://schemas.openxmlformats.org/package/2006/relationships">
<Relationship Id="rId3" Type="http://schemas.openxmlformats.org/officeDocument/2006/relationships/hyperlink" Target="http://creativecommons.org/licenses/by/3.0/" TargetMode="External"/>
<Relationship Id="rId4" Type="http://schemas.openxmlformats.org/officeDocument/2006/relationships/hyperlink" Target="http://cnx.org/content/m42242/latest/?collection=col11406/1.7" TargetMode="External"/>
<Relationship Id="rId5" Type="http://schemas.openxmlformats.org/officeDocument/2006/relationships/hyperlink" Target="http://www.boundless.com/physics/textbooks/boundless-physics-textbook/waves-and-vibrations-15/periodic-motion-123/sinusoidal-nature-of-simple-harmonic-motion-434-1837/images/mass-on-spring-producing-sine-wave/?campaign_content=book_624_chapter_15&amp;campaign_term=Physics&amp;utm_campaign=powerpoint&amp;utm_medium=direct&amp;utm_source=boundless" TargetMode="External"/>
<Relationship Id="rId6" Type="http://schemas.openxmlformats.org/officeDocument/2006/relationships/image" Target="../media/image14.jpg"/>
<Relationship Id="rId1" Type="http://schemas.openxmlformats.org/officeDocument/2006/relationships/slideLayout" Target="../slideLayouts/slideLayout72.xml"/>
<Relationship Id="rId2" Type="http://schemas.openxmlformats.org/officeDocument/2006/relationships/image" Target="../media/image5.png"/>
<Relationship Id="rId7" Target="../media/image57.jpg" Type="http://schemas.openxmlformats.org/officeDocument/2006/relationships/image"/>
</Relationships>

</file>

<file path=ppt/slides/_rels/slide73.xml.rels><?xml version="1.0" encoding="UTF-8" standalone="yes"?>
<Relationships xmlns="http://schemas.openxmlformats.org/package/2006/relationships">
<Relationship Id="rId3" Type="http://schemas.openxmlformats.org/officeDocument/2006/relationships/hyperlink" Target="http://www.boundless.com/physics/textbooks/boundless-physics-textbook/waves-and-vibrations-15/hooke-s-law-122/hooke-s-law-425-5646/images/springs-and-hooke-s-law/?campaign_content=book_624_chapter_15&amp;campaign_term=Physics&amp;utm_campaign=powerpoint&amp;utm_medium=direct&amp;utm_source=boundless" TargetMode="External"/>
<Relationship Id="rId4" Type="http://schemas.openxmlformats.org/officeDocument/2006/relationships/image" Target="../media/image14.jpg"/>
<Relationship Id="rId1" Type="http://schemas.openxmlformats.org/officeDocument/2006/relationships/slideLayout" Target="../slideLayouts/slideLayout73.xml"/>
<Relationship Id="rId2" Type="http://schemas.openxmlformats.org/officeDocument/2006/relationships/image" Target="../media/image5.png"/>
<Relationship Id="rId5" Target="../media/image58.jpg" Type="http://schemas.openxmlformats.org/officeDocument/2006/relationships/image"/>
</Relationships>

</file>

<file path=ppt/slides/_rels/slide74.xml.rels><?xml version="1.0" encoding="UTF-8" standalone="yes"?>
<Relationships xmlns="http://schemas.openxmlformats.org/package/2006/relationships">
<Relationship Id="rId3" Type="http://schemas.openxmlformats.org/officeDocument/2006/relationships/hyperlink" Target="http://www.gnu.org/copyleft/fdl.html" TargetMode="External"/>
<Relationship Id="rId4" Type="http://schemas.openxmlformats.org/officeDocument/2006/relationships/hyperlink" Target="http://www.boundless.com/" TargetMode="External"/>
<Relationship Id="rId5" Type="http://schemas.openxmlformats.org/officeDocument/2006/relationships/hyperlink" Target="http://www.boundless.com/physics/textbooks/boundless-physics-textbook/waves-and-vibrations-15/hooke-s-law-122/hooke-s-law-425-5646/images/hooke-s-law/?campaign_content=book_624_chapter_15&amp;campaign_term=Physics&amp;utm_campaign=powerpoint&amp;utm_medium=direct&amp;utm_source=boundless" TargetMode="External"/>
<Relationship Id="rId6" Type="http://schemas.openxmlformats.org/officeDocument/2006/relationships/image" Target="../media/image14.jpg"/>
<Relationship Id="rId1" Type="http://schemas.openxmlformats.org/officeDocument/2006/relationships/slideLayout" Target="../slideLayouts/slideLayout74.xml"/>
<Relationship Id="rId2" Type="http://schemas.openxmlformats.org/officeDocument/2006/relationships/image" Target="../media/image5.png"/>
<Relationship Id="rId7" Target="../media/image59.png" Type="http://schemas.openxmlformats.org/officeDocument/2006/relationships/image"/>
</Relationships>

</file>

<file path=ppt/slides/_rels/slide75.xml.rels><?xml version="1.0" encoding="UTF-8" standalone="yes"?>
<Relationships xmlns="http://schemas.openxmlformats.org/package/2006/relationships">
<Relationship Id="rId3" Type="http://schemas.openxmlformats.org/officeDocument/2006/relationships/hyperlink" Target="http://www.gnu.org/copyleft/fdl.html" TargetMode="External"/>
<Relationship Id="rId4" Type="http://schemas.openxmlformats.org/officeDocument/2006/relationships/hyperlink" Target="http://www.boundless.com/" TargetMode="External"/>
<Relationship Id="rId5" Type="http://schemas.openxmlformats.org/officeDocument/2006/relationships/hyperlink" Target="http://www.boundless.com/physics/textbooks/boundless-physics-textbook/waves-and-vibrations-15/hooke-s-law-122/elastic-potential-energy-426-6067/images/elastic-potential-energy/?campaign_content=book_624_chapter_15&amp;campaign_term=Physics&amp;utm_campaign=powerpoint&amp;utm_medium=direct&amp;utm_source=boundless" TargetMode="External"/>
<Relationship Id="rId6" Type="http://schemas.openxmlformats.org/officeDocument/2006/relationships/image" Target="../media/image14.jpg"/>
<Relationship Id="rId1" Type="http://schemas.openxmlformats.org/officeDocument/2006/relationships/slideLayout" Target="../slideLayouts/slideLayout75.xml"/>
<Relationship Id="rId2" Type="http://schemas.openxmlformats.org/officeDocument/2006/relationships/image" Target="../media/image5.png"/>
<Relationship Id="rId7" Target="../media/image60.png" Type="http://schemas.openxmlformats.org/officeDocument/2006/relationships/image"/>
</Relationships>

</file>

<file path=ppt/slides/_rels/slide76.xml.rels><?xml version="1.0" encoding="UTF-8" standalone="yes"?>
<Relationships xmlns="http://schemas.openxmlformats.org/package/2006/relationships">
<Relationship Id="rId3" Type="http://schemas.openxmlformats.org/officeDocument/2006/relationships/hyperlink" Target="https://en.wikipedia.org/wiki/Public_domain" TargetMode="External"/>
<Relationship Id="rId4" Type="http://schemas.openxmlformats.org/officeDocument/2006/relationships/hyperlink" Target="http://en.wikipedia.org/wiki/File:Sine_waves_different_frequencies.svg" TargetMode="External"/>
<Relationship Id="rId5" Type="http://schemas.openxmlformats.org/officeDocument/2006/relationships/hyperlink" Target="http://www.boundless.com/physics/textbooks/boundless-physics-textbook/waves-and-vibrations-15/waves-125/wavelength-freqency-in-relation-to-speed-441-500/images/frequencies-of-different-sine-waves/?campaign_content=book_624_chapter_15&amp;campaign_term=Physics&amp;utm_campaign=powerpoint&amp;utm_medium=direct&amp;utm_source=boundless" TargetMode="External"/>
<Relationship Id="rId6" Type="http://schemas.openxmlformats.org/officeDocument/2006/relationships/image" Target="../media/image14.jpg"/>
<Relationship Id="rId1" Type="http://schemas.openxmlformats.org/officeDocument/2006/relationships/slideLayout" Target="../slideLayouts/slideLayout76.xml"/>
<Relationship Id="rId2" Type="http://schemas.openxmlformats.org/officeDocument/2006/relationships/image" Target="../media/image5.png"/>
</Relationships>

</file>

<file path=ppt/slides/_rels/slide77.xml.rels><?xml version="1.0" encoding="UTF-8" standalone="yes"?>
<Relationships xmlns="http://schemas.openxmlformats.org/package/2006/relationships">
<Relationship Id="rId3" Type="http://schemas.openxmlformats.org/officeDocument/2006/relationships/hyperlink" Target="http://www.boundless.com/physics/textbooks/boundless-physics-textbook/waves-and-vibrations-15/waves-125/waves-437-737/images/the-wave-equation/?campaign_content=book_624_chapter_15&amp;campaign_term=Physics&amp;utm_campaign=powerpoint&amp;utm_medium=direct&amp;utm_source=boundless" TargetMode="External"/>
<Relationship Id="rId4" Type="http://schemas.openxmlformats.org/officeDocument/2006/relationships/image" Target="../media/image14.jpg"/>
<Relationship Id="rId1" Type="http://schemas.openxmlformats.org/officeDocument/2006/relationships/slideLayout" Target="../slideLayouts/slideLayout77.xml"/>
<Relationship Id="rId2" Type="http://schemas.openxmlformats.org/officeDocument/2006/relationships/image" Target="../media/image5.png"/>
<Relationship Id="rId5" Target="../media/image61.jpg" Type="http://schemas.openxmlformats.org/officeDocument/2006/relationships/image"/>
</Relationships>

</file>

<file path=ppt/slides/_rels/slide78.xml.rels><?xml version="1.0" encoding="UTF-8" standalone="yes"?>
<Relationships xmlns="http://schemas.openxmlformats.org/package/2006/relationships">
<Relationship Id="rId3" Type="http://schemas.openxmlformats.org/officeDocument/2006/relationships/hyperlink" Target="http://www.gnu.org/copyleft/fdl.html" TargetMode="External"/>
<Relationship Id="rId4" Type="http://schemas.openxmlformats.org/officeDocument/2006/relationships/hyperlink" Target="http://en.wikipedia.org/wiki/File:Elliptical_trajectory_on_ripples.svg" TargetMode="External"/>
<Relationship Id="rId5" Type="http://schemas.openxmlformats.org/officeDocument/2006/relationships/hyperlink" Target="http://www.boundless.com/physics/textbooks/boundless-physics-textbook/waves-and-vibrations-15/waves-125/water-waves-440-1120/images/water-waves/?campaign_content=book_624_chapter_15&amp;campaign_term=Physics&amp;utm_campaign=powerpoint&amp;utm_medium=direct&amp;utm_source=boundless" TargetMode="External"/>
<Relationship Id="rId6" Type="http://schemas.openxmlformats.org/officeDocument/2006/relationships/image" Target="../media/image14.jpg"/>
<Relationship Id="rId1" Type="http://schemas.openxmlformats.org/officeDocument/2006/relationships/slideLayout" Target="../slideLayouts/slideLayout78.xml"/>
<Relationship Id="rId2" Type="http://schemas.openxmlformats.org/officeDocument/2006/relationships/image" Target="../media/image5.png"/>
</Relationships>

</file>

<file path=ppt/slides/_rels/slide79.xml.rels><?xml version="1.0" encoding="UTF-8" standalone="yes"?>
<Relationships xmlns="http://schemas.openxmlformats.org/package/2006/relationships">
<Relationship Id="rId3" Type="http://schemas.openxmlformats.org/officeDocument/2006/relationships/hyperlink" Target="http://creativecommons.org/licenses/by/3.0/" TargetMode="External"/>
<Relationship Id="rId4" Type="http://schemas.openxmlformats.org/officeDocument/2006/relationships/hyperlink" Target="http://cnx.org/content/m15585/latest/" TargetMode="External"/>
<Relationship Id="rId5" Type="http://schemas.openxmlformats.org/officeDocument/2006/relationships/hyperlink" Target="http://www.boundless.com/physics/textbooks/boundless-physics-textbook/waves-and-vibrations-15/periodic-motion-123/the-physical-pendulum-432-1488/images/a-physical-pendulum/?campaign_content=book_624_chapter_15&amp;campaign_term=Physics&amp;utm_campaign=powerpoint&amp;utm_medium=direct&amp;utm_source=boundless" TargetMode="External"/>
<Relationship Id="rId6" Type="http://schemas.openxmlformats.org/officeDocument/2006/relationships/image" Target="../media/image14.jpg"/>
<Relationship Id="rId1" Type="http://schemas.openxmlformats.org/officeDocument/2006/relationships/slideLayout" Target="../slideLayouts/slideLayout79.xml"/>
<Relationship Id="rId2" Type="http://schemas.openxmlformats.org/officeDocument/2006/relationships/image" Target="../media/image5.png"/>
<Relationship Id="rId7" Target="../media/image62.gif" Type="http://schemas.openxmlformats.org/officeDocument/2006/relationships/image"/>
</Relationships>

</file>

<file path=ppt/slides/_rels/slide8.xml.rels><?xml version="1.0" encoding="UTF-8" standalone="yes"?>
<Relationships xmlns="http://schemas.openxmlformats.org/package/2006/relationships">
<Relationship Id="rId3" Type="http://schemas.openxmlformats.org/officeDocument/2006/relationships/image" Target="../media/image5.png"/>
<Relationship Id="rId4" Type="http://schemas.openxmlformats.org/officeDocument/2006/relationships/image" Target="../media/image2.png"/>
<Relationship Id="rId5" Type="http://schemas.openxmlformats.org/officeDocument/2006/relationships/hyperlink" Target="http://www.boundless.com/physics/textbooks/boundless-physics-textbook/waves-and-vibrations-15/periodic-motion-123/?campaign_content=book_624_chapter_15&amp;campaign_term=Physics&amp;utm_campaign=powerpoint&amp;utm_medium=direct&amp;utm_source=boundless" TargetMode="External"/>
<Relationship Id="rId1" Type="http://schemas.openxmlformats.org/officeDocument/2006/relationships/slideLayout" Target="../slideLayouts/slideLayout8.xml"/>
<Relationship Id="rId2" Type="http://schemas.openxmlformats.org/officeDocument/2006/relationships/image" Target="../media/image13.jpg"/>
</Relationships>

</file>

<file path=ppt/slides/_rels/slide80.xml.rels><?xml version="1.0" encoding="UTF-8" standalone="yes"?>
<Relationships xmlns="http://schemas.openxmlformats.org/package/2006/relationships">
<Relationship Id="rId3" Type="http://schemas.openxmlformats.org/officeDocument/2006/relationships/hyperlink" Target="http://www.boundless.com/physics/textbooks/boundless-physics-textbook/waves-and-vibrations-15/periodic-motion-123/the-physical-pendulum-432-1488/images/pendulums-physical-pendulum/?campaign_content=book_624_chapter_15&amp;campaign_term=Physics&amp;utm_campaign=powerpoint&amp;utm_medium=direct&amp;utm_source=boundless" TargetMode="External"/>
<Relationship Id="rId4" Type="http://schemas.openxmlformats.org/officeDocument/2006/relationships/image" Target="../media/image14.jpg"/>
<Relationship Id="rId1" Type="http://schemas.openxmlformats.org/officeDocument/2006/relationships/slideLayout" Target="../slideLayouts/slideLayout80.xml"/>
<Relationship Id="rId2" Type="http://schemas.openxmlformats.org/officeDocument/2006/relationships/image" Target="../media/image5.png"/>
<Relationship Id="rId5" Target="../media/image48.jpg" Type="http://schemas.openxmlformats.org/officeDocument/2006/relationships/image"/>
</Relationships>

</file>

<file path=ppt/slides/_rels/slide81.xml.rels><?xml version="1.0" encoding="UTF-8" standalone="yes"?>
<Relationships xmlns="http://schemas.openxmlformats.org/package/2006/relationships">
<Relationship Id="rId3" Type="http://schemas.openxmlformats.org/officeDocument/2006/relationships/hyperlink" Target="http://creativecommons.org/licenses/by/3.0/" TargetMode="External"/>
<Relationship Id="rId4" Type="http://schemas.openxmlformats.org/officeDocument/2006/relationships/hyperlink" Target="http://cnx.org/content/m15585/latest/" TargetMode="External"/>
<Relationship Id="rId5" Type="http://schemas.openxmlformats.org/officeDocument/2006/relationships/hyperlink" Target="http://www.boundless.com/physics/textbooks/boundless-physics-textbook/waves-and-vibrations-15/periodic-motion-123/the-physical-pendulum-432-1488/images/uniform-rigid-rod/?campaign_content=book_624_chapter_15&amp;campaign_term=Physics&amp;utm_campaign=powerpoint&amp;utm_medium=direct&amp;utm_source=boundless" TargetMode="External"/>
<Relationship Id="rId6" Type="http://schemas.openxmlformats.org/officeDocument/2006/relationships/image" Target="../media/image14.jpg"/>
<Relationship Id="rId1" Type="http://schemas.openxmlformats.org/officeDocument/2006/relationships/slideLayout" Target="../slideLayouts/slideLayout81.xml"/>
<Relationship Id="rId2" Type="http://schemas.openxmlformats.org/officeDocument/2006/relationships/image" Target="../media/image5.png"/>
<Relationship Id="rId7" Target="../media/image63.gif" Type="http://schemas.openxmlformats.org/officeDocument/2006/relationships/image"/>
</Relationships>

</file>

<file path=ppt/slides/_rels/slide82.xml.rels><?xml version="1.0" encoding="UTF-8" standalone="yes"?>
<Relationships xmlns="http://schemas.openxmlformats.org/package/2006/relationships">
<Relationship Id="rId3" Type="http://schemas.openxmlformats.org/officeDocument/2006/relationships/hyperlink" Target="http://creativecommons.org/licenses/by/3.0/" TargetMode="External"/>
<Relationship Id="rId4" Type="http://schemas.openxmlformats.org/officeDocument/2006/relationships/hyperlink" Target="http://cnx.org/content/m42246/latest/" TargetMode="External"/>
<Relationship Id="rId5" Type="http://schemas.openxmlformats.org/officeDocument/2006/relationships/hyperlink" Target="http://www.boundless.com/physics/textbooks/boundless-physics-textbook/waves-and-vibrations-15/damped-and-driven-oscillations-124/damped-harmonic-motion-435-5041/images/figure-1-damped-harmonic-motion/?campaign_content=book_624_chapter_15&amp;campaign_term=Physics&amp;utm_campaign=powerpoint&amp;utm_medium=direct&amp;utm_source=boundless" TargetMode="External"/>
<Relationship Id="rId6" Type="http://schemas.openxmlformats.org/officeDocument/2006/relationships/image" Target="../media/image14.jpg"/>
<Relationship Id="rId1" Type="http://schemas.openxmlformats.org/officeDocument/2006/relationships/slideLayout" Target="../slideLayouts/slideLayout82.xml"/>
<Relationship Id="rId2" Type="http://schemas.openxmlformats.org/officeDocument/2006/relationships/image" Target="../media/image5.png"/>
<Relationship Id="rId7" Target="../media/image9.jpg" Type="http://schemas.openxmlformats.org/officeDocument/2006/relationships/image"/>
</Relationships>

</file>

<file path=ppt/slides/_rels/slide83.xml.rels><?xml version="1.0" encoding="UTF-8" standalone="yes"?>
<Relationships xmlns="http://schemas.openxmlformats.org/package/2006/relationships">
<Relationship Id="rId3" Type="http://schemas.openxmlformats.org/officeDocument/2006/relationships/hyperlink" Target="http://creativecommons.org/licenses/by-sa/3.0/" TargetMode="External"/>
<Relationship Id="rId4" Type="http://schemas.openxmlformats.org/officeDocument/2006/relationships/hyperlink" Target="http://funwaves.wikispaces.com/5.+Longitudinal+wave" TargetMode="External"/>
<Relationship Id="rId5" Type="http://schemas.openxmlformats.org/officeDocument/2006/relationships/hyperlink" Target="http://www.boundless.com/physics/textbooks/boundless-physics-textbook/waves-and-vibrations-15/waves-125/longitudinal-waves-439-5596/images/longitudinal-waves/?campaign_content=book_624_chapter_15&amp;campaign_term=Physics&amp;utm_campaign=powerpoint&amp;utm_medium=direct&amp;utm_source=boundless" TargetMode="External"/>
<Relationship Id="rId6" Type="http://schemas.openxmlformats.org/officeDocument/2006/relationships/image" Target="../media/image14.jpg"/>
<Relationship Id="rId1" Type="http://schemas.openxmlformats.org/officeDocument/2006/relationships/slideLayout" Target="../slideLayouts/slideLayout83.xml"/>
<Relationship Id="rId2" Type="http://schemas.openxmlformats.org/officeDocument/2006/relationships/image" Target="../media/image5.png"/>
<Relationship Id="rId7" Target="../media/image64.jpg" Type="http://schemas.openxmlformats.org/officeDocument/2006/relationships/image"/>
</Relationships>

</file>

<file path=ppt/slides/_rels/slide84.xml.rels><?xml version="1.0" encoding="UTF-8" standalone="yes"?>
<Relationships xmlns="http://schemas.openxmlformats.org/package/2006/relationships">
<Relationship Id="rId3" Type="http://schemas.openxmlformats.org/officeDocument/2006/relationships/hyperlink" Target="http://www.boundless.com/physics/textbooks/boundless-physics-textbook/waves-and-vibrations-15/waves-125/longitudinal-waves-439-5596/images/two-types-of-waves-longitudinal-vs-transverse/?campaign_content=book_624_chapter_15&amp;campaign_term=Physics&amp;utm_campaign=powerpoint&amp;utm_medium=direct&amp;utm_source=boundless" TargetMode="External"/>
<Relationship Id="rId4" Type="http://schemas.openxmlformats.org/officeDocument/2006/relationships/image" Target="../media/image14.jpg"/>
<Relationship Id="rId1" Type="http://schemas.openxmlformats.org/officeDocument/2006/relationships/slideLayout" Target="../slideLayouts/slideLayout84.xml"/>
<Relationship Id="rId2" Type="http://schemas.openxmlformats.org/officeDocument/2006/relationships/image" Target="../media/image5.png"/>
<Relationship Id="rId5" Target="../media/image23.jpg" Type="http://schemas.openxmlformats.org/officeDocument/2006/relationships/image"/>
</Relationships>

</file>

<file path=ppt/slides/_rels/slide85.xml.rels><?xml version="1.0" encoding="UTF-8" standalone="yes"?>
<Relationships xmlns="http://schemas.openxmlformats.org/package/2006/relationships">
<Relationship Id="rId20" Type="http://schemas.openxmlformats.org/officeDocument/2006/relationships/hyperlink" Target="http://creativecommons.org/licenses/by-sa/3.0/" TargetMode="External"/>
<Relationship Id="rId21" Type="http://schemas.openxmlformats.org/officeDocument/2006/relationships/hyperlink" Target="http://en.wiktionary.org/wiki/force" TargetMode="External"/>
<Relationship Id="rId22" Type="http://schemas.openxmlformats.org/officeDocument/2006/relationships/hyperlink" Target="http://creativecommons.org/licenses/by-sa/3.0/" TargetMode="External"/>
<Relationship Id="rId23" Type="http://schemas.openxmlformats.org/officeDocument/2006/relationships/hyperlink" Target="http://en.wiktionary.org/wiki/equilibrium" TargetMode="External"/>
<Relationship Id="rId24" Type="http://schemas.openxmlformats.org/officeDocument/2006/relationships/hyperlink" Target="http://creativecommons.org/licenses/by-sa/3.0/" TargetMode="External"/>
<Relationship Id="rId25" Type="http://schemas.openxmlformats.org/officeDocument/2006/relationships/hyperlink" Target="http://en.wiktionary.org/wiki/oscillator" TargetMode="External"/>
<Relationship Id="rId26" Type="http://schemas.openxmlformats.org/officeDocument/2006/relationships/hyperlink" Target="http://creativecommons.org/licenses/by-sa/3.0/" TargetMode="External"/>
<Relationship Id="rId27" Type="http://schemas.openxmlformats.org/officeDocument/2006/relationships/hyperlink" Target="http://en.wikipedia.org/wiki/Driven_oscillations%23Driven_harmonic_oscillators" TargetMode="External"/>
<Relationship Id="rId28" Type="http://schemas.openxmlformats.org/officeDocument/2006/relationships/hyperlink" Target="http://creativecommons.org/licenses/by-sa/3.0/" TargetMode="External"/>
<Relationship Id="rId29" Type="http://schemas.openxmlformats.org/officeDocument/2006/relationships/hyperlink" Target="http://en.wiktionary.org/wiki/medium" TargetMode="External"/>
<Relationship Id="rId1" Type="http://schemas.openxmlformats.org/officeDocument/2006/relationships/slideLayout" Target="../slideLayouts/slideLayout85.xml"/>
<Relationship Id="rId2" Type="http://schemas.openxmlformats.org/officeDocument/2006/relationships/hyperlink" Target="http://creativecommons.org/licenses/by-sa/3.0/" TargetMode="External"/>
<Relationship Id="rId3" Type="http://schemas.openxmlformats.org/officeDocument/2006/relationships/hyperlink" Target="http://en.wikipedia.org/wiki/wave%20speed" TargetMode="External"/>
<Relationship Id="rId4" Type="http://schemas.openxmlformats.org/officeDocument/2006/relationships/hyperlink" Target="http://creativecommons.org/licenses/by-sa/3.0/" TargetMode="External"/>
<Relationship Id="rId5" Type="http://schemas.openxmlformats.org/officeDocument/2006/relationships/hyperlink" Target="http://en.wiktionary.org/wiki/frequency" TargetMode="External"/>
<Relationship Id="rId30" Type="http://schemas.openxmlformats.org/officeDocument/2006/relationships/hyperlink" Target="http://creativecommons.org/licenses/by-sa/3.0/" TargetMode="External"/>
<Relationship Id="rId31" Type="http://schemas.openxmlformats.org/officeDocument/2006/relationships/hyperlink" Target="http://en.wikipedia.org/wiki/direction%20of%20propagation" TargetMode="External"/>
<Relationship Id="rId32" Type="http://schemas.openxmlformats.org/officeDocument/2006/relationships/hyperlink" Target="http://en.wiktionary.org/wiki/wave" TargetMode="External"/>
<Relationship Id="rId9" Type="http://schemas.openxmlformats.org/officeDocument/2006/relationships/hyperlink" Target="http://en.wikipedia.org/wiki/Phase_velocity" TargetMode="External"/>
<Relationship Id="rId6" Type="http://schemas.openxmlformats.org/officeDocument/2006/relationships/hyperlink" Target="http://creativecommons.org/licenses/by-sa/3.0/" TargetMode="External"/>
<Relationship Id="rId7" Type="http://schemas.openxmlformats.org/officeDocument/2006/relationships/hyperlink" Target="http://en.wiktionary.org/wiki/wavelength" TargetMode="External"/>
<Relationship Id="rId8" Type="http://schemas.openxmlformats.org/officeDocument/2006/relationships/hyperlink" Target="http://creativecommons.org/licenses/by-sa/3.0/" TargetMode="External"/>
<Relationship Id="rId33" Type="http://schemas.openxmlformats.org/officeDocument/2006/relationships/hyperlink" Target="http://creativecommons.org/licenses/by-sa/3.0/" TargetMode="External"/>
<Relationship Id="rId34" Type="http://schemas.openxmlformats.org/officeDocument/2006/relationships/hyperlink" Target="http://en.wikipedia.org/wiki/Waves" TargetMode="External"/>
<Relationship Id="rId35" Type="http://schemas.openxmlformats.org/officeDocument/2006/relationships/image" Target="../media/image2.png"/>
<Relationship Id="rId36" Type="http://schemas.openxmlformats.org/officeDocument/2006/relationships/image" Target="../media/image5.png"/>
<Relationship Id="rId10" Type="http://schemas.openxmlformats.org/officeDocument/2006/relationships/hyperlink" Target="http://creativecommons.org/licenses/by-sa/3.0/" TargetMode="External"/>
<Relationship Id="rId11" Type="http://schemas.openxmlformats.org/officeDocument/2006/relationships/hyperlink" Target="http://en.wikipedia.org/wiki/Group_velocity" TargetMode="External"/>
<Relationship Id="rId12" Type="http://schemas.openxmlformats.org/officeDocument/2006/relationships/hyperlink" Target="http://creativecommons.org/licenses/by-sa/3.0/" TargetMode="External"/>
<Relationship Id="rId13" Type="http://schemas.openxmlformats.org/officeDocument/2006/relationships/hyperlink" Target="http://en.wikipedia.org/wiki/Frequency" TargetMode="External"/>
<Relationship Id="rId14" Type="http://schemas.openxmlformats.org/officeDocument/2006/relationships/hyperlink" Target="http://creativecommons.org/licenses/by-sa/3.0/" TargetMode="External"/>
<Relationship Id="rId15" Type="http://schemas.openxmlformats.org/officeDocument/2006/relationships/hyperlink" Target="http://en.wikipedia.org/wiki/Frequency" TargetMode="External"/>
<Relationship Id="rId16" Type="http://schemas.openxmlformats.org/officeDocument/2006/relationships/hyperlink" Target="http://creativecommons.org/licenses/by-sa/3.0/" TargetMode="External"/>
<Relationship Id="rId17" Type="http://schemas.openxmlformats.org/officeDocument/2006/relationships/hyperlink" Target="http://en.wikipedia.org/wiki/Frequency" TargetMode="External"/>
<Relationship Id="rId18" Type="http://schemas.openxmlformats.org/officeDocument/2006/relationships/hyperlink" Target="http://creativecommons.org/licenses/by-sa/3.0/" TargetMode="External"/>
<Relationship Id="rId19" Type="http://schemas.openxmlformats.org/officeDocument/2006/relationships/hyperlink" Target="http://en.wikipedia.org/wiki/Frequency" TargetMode="External"/>
</Relationships>

</file>

<file path=ppt/slides/_rels/slide86.xml.rels><?xml version="1.0" encoding="UTF-8" standalone="yes"?>
<Relationships xmlns="http://schemas.openxmlformats.org/package/2006/relationships">
<Relationship Id="rId20" Type="http://schemas.openxmlformats.org/officeDocument/2006/relationships/hyperlink" Target="http://creativecommons.org/licenses/by-sa/3.0/" TargetMode="External"/>
<Relationship Id="rId21" Type="http://schemas.openxmlformats.org/officeDocument/2006/relationships/hyperlink" Target="http://en.wikipedia.org/wiki/Wave_power" TargetMode="External"/>
<Relationship Id="rId22" Type="http://schemas.openxmlformats.org/officeDocument/2006/relationships/hyperlink" Target="http://creativecommons.org/licenses/by-sa/3.0/" TargetMode="External"/>
<Relationship Id="rId23" Type="http://schemas.openxmlformats.org/officeDocument/2006/relationships/hyperlink" Target="http://en.wikipedia.org/wiki/Restoring%20force" TargetMode="External"/>
<Relationship Id="rId24" Type="http://schemas.openxmlformats.org/officeDocument/2006/relationships/hyperlink" Target="http://creativecommons.org/licenses/by-sa/3.0/" TargetMode="External"/>
<Relationship Id="rId25" Type="http://schemas.openxmlformats.org/officeDocument/2006/relationships/hyperlink" Target="http://www.boundless.com//biology/definition/ultrasound" TargetMode="External"/>
<Relationship Id="rId26" Type="http://schemas.openxmlformats.org/officeDocument/2006/relationships/hyperlink" Target="http://creativecommons.org/licenses/by-sa/3.0/" TargetMode="External"/>
<Relationship Id="rId27" Type="http://schemas.openxmlformats.org/officeDocument/2006/relationships/hyperlink" Target="http://en.wikipedia.org/wiki/photoelectric%20effects" TargetMode="External"/>
<Relationship Id="rId28" Type="http://schemas.openxmlformats.org/officeDocument/2006/relationships/hyperlink" Target="http://creativecommons.org/licenses/by/3.0/" TargetMode="External"/>
<Relationship Id="rId29" Type="http://schemas.openxmlformats.org/officeDocument/2006/relationships/hyperlink" Target="http://cnx.org/content/m42250/latest/?collection=col11406/1.7" TargetMode="External"/>
<Relationship Id="rId1" Type="http://schemas.openxmlformats.org/officeDocument/2006/relationships/slideLayout" Target="../slideLayouts/slideLayout86.xml"/>
<Relationship Id="rId2" Type="http://schemas.openxmlformats.org/officeDocument/2006/relationships/hyperlink" Target="http://creativecommons.org/licenses/by-sa/3.0/" TargetMode="External"/>
<Relationship Id="rId3" Type="http://schemas.openxmlformats.org/officeDocument/2006/relationships/hyperlink" Target="http://en.wikipedia.org/wiki/Waves" TargetMode="External"/>
<Relationship Id="rId4" Type="http://schemas.openxmlformats.org/officeDocument/2006/relationships/hyperlink" Target="http://creativecommons.org/licenses/by-sa/3.0/" TargetMode="External"/>
<Relationship Id="rId5" Type="http://schemas.openxmlformats.org/officeDocument/2006/relationships/hyperlink" Target="http://en.wikipedia.org/wiki/Wave" TargetMode="External"/>
<Relationship Id="rId30" Type="http://schemas.openxmlformats.org/officeDocument/2006/relationships/hyperlink" Target="http://creativecommons.org/licenses/by-sa/3.0/" TargetMode="External"/>
<Relationship Id="rId31" Type="http://schemas.openxmlformats.org/officeDocument/2006/relationships/hyperlink" Target="http://en.wikipedia.org/wiki/mass%20distribution" TargetMode="External"/>
<Relationship Id="rId32" Type="http://schemas.openxmlformats.org/officeDocument/2006/relationships/hyperlink" Target="http://en.wikipedia.org/wiki/physical%20pendulum" TargetMode="External"/>
<Relationship Id="rId9" Type="http://schemas.openxmlformats.org/officeDocument/2006/relationships/hyperlink" Target="http://en.wiktionary.org/wiki/phase_velocity" TargetMode="External"/>
<Relationship Id="rId6" Type="http://schemas.openxmlformats.org/officeDocument/2006/relationships/hyperlink" Target="http://creativecommons.org/licenses/by-sa/3.0/" TargetMode="External"/>
<Relationship Id="rId7" Type="http://schemas.openxmlformats.org/officeDocument/2006/relationships/hyperlink" Target="http://en.wiktionary.org/wiki/group_velocity" TargetMode="External"/>
<Relationship Id="rId8" Type="http://schemas.openxmlformats.org/officeDocument/2006/relationships/hyperlink" Target="http://creativecommons.org/licenses/by-sa/3.0/" TargetMode="External"/>
<Relationship Id="rId33" Type="http://schemas.openxmlformats.org/officeDocument/2006/relationships/hyperlink" Target="http://creativecommons.org/licenses/by-sa/3.0/" TargetMode="External"/>
<Relationship Id="rId34" Type="http://schemas.openxmlformats.org/officeDocument/2006/relationships/hyperlink" Target="http://en.wikipedia.org/wiki/Physical_pendulum%23Compound_pendulum" TargetMode="External"/>
<Relationship Id="rId35" Type="http://schemas.openxmlformats.org/officeDocument/2006/relationships/hyperlink" Target="http://creativecommons.org/licenses/by/3.0/" TargetMode="External"/>
<Relationship Id="rId36" Type="http://schemas.openxmlformats.org/officeDocument/2006/relationships/hyperlink" Target="http://cnx.org/content/m15585/latest/" TargetMode="External"/>
<Relationship Id="rId10" Type="http://schemas.openxmlformats.org/officeDocument/2006/relationships/hyperlink" Target="http://creativecommons.org/licenses/by-sa/3.0/" TargetMode="External"/>
<Relationship Id="rId11" Type="http://schemas.openxmlformats.org/officeDocument/2006/relationships/hyperlink" Target="http://en.wikipedia.org/wiki/plane%20wave" TargetMode="External"/>
<Relationship Id="rId12" Type="http://schemas.openxmlformats.org/officeDocument/2006/relationships/hyperlink" Target="http://creativecommons.org/licenses/by-sa/3.0/" TargetMode="External"/>
<Relationship Id="rId13" Type="http://schemas.openxmlformats.org/officeDocument/2006/relationships/hyperlink" Target="http://en.wikipedia.org/wiki/Wave_power" TargetMode="External"/>
<Relationship Id="rId14" Type="http://schemas.openxmlformats.org/officeDocument/2006/relationships/hyperlink" Target="http://creativecommons.org/licenses/by-sa/3.0/" TargetMode="External"/>
<Relationship Id="rId15" Type="http://schemas.openxmlformats.org/officeDocument/2006/relationships/hyperlink" Target="http://en.wikipedia.org/wiki/Wave_power" TargetMode="External"/>
<Relationship Id="rId16" Type="http://schemas.openxmlformats.org/officeDocument/2006/relationships/hyperlink" Target="http://creativecommons.org/licenses/by-sa/3.0/" TargetMode="External"/>
<Relationship Id="rId17" Type="http://schemas.openxmlformats.org/officeDocument/2006/relationships/hyperlink" Target="http://en.wikipedia.org/wiki/Wind_wave" TargetMode="External"/>
<Relationship Id="rId18" Type="http://schemas.openxmlformats.org/officeDocument/2006/relationships/hyperlink" Target="http://creativecommons.org/licenses/by-sa/3.0/" TargetMode="External"/>
<Relationship Id="rId19" Type="http://schemas.openxmlformats.org/officeDocument/2006/relationships/hyperlink" Target="http://en.wikipedia.org/wiki/Wave_power" TargetMode="External"/>
<Relationship Id="rId37" Type="http://schemas.openxmlformats.org/officeDocument/2006/relationships/hyperlink" Target="http://creativecommons.org/licenses/by-sa/3.0/" TargetMode="External"/>
<Relationship Id="rId38" Type="http://schemas.openxmlformats.org/officeDocument/2006/relationships/hyperlink" Target="http://en.wikipedia.org/wiki/Fourier%20analysis" TargetMode="External"/>
<Relationship Id="rId39" Type="http://schemas.openxmlformats.org/officeDocument/2006/relationships/image" Target="../media/image2.png"/>
<Relationship Id="rId40" Type="http://schemas.openxmlformats.org/officeDocument/2006/relationships/image" Target="../media/image5.png"/>
</Relationships>

</file>

<file path=ppt/slides/_rels/slide87.xml.rels><?xml version="1.0" encoding="UTF-8" standalone="yes"?>
<Relationships xmlns="http://schemas.openxmlformats.org/package/2006/relationships">
<Relationship Id="rId20" Type="http://schemas.openxmlformats.org/officeDocument/2006/relationships/hyperlink" Target="http://creativecommons.org/licenses/by-sa/3.0/" TargetMode="External"/>
<Relationship Id="rId21" Type="http://schemas.openxmlformats.org/officeDocument/2006/relationships/hyperlink" Target="http://en.wikipedia.org/wiki/wave%20equation" TargetMode="External"/>
<Relationship Id="rId22" Type="http://schemas.openxmlformats.org/officeDocument/2006/relationships/hyperlink" Target="http://creativecommons.org/licenses/by-sa/3.0/" TargetMode="External"/>
<Relationship Id="rId23" Type="http://schemas.openxmlformats.org/officeDocument/2006/relationships/hyperlink" Target="http://en.wikipedia.org/wiki/boundary%20condition" TargetMode="External"/>
<Relationship Id="rId24" Type="http://schemas.openxmlformats.org/officeDocument/2006/relationships/hyperlink" Target="http://creativecommons.org/licenses/by-sa/3.0/" TargetMode="External"/>
<Relationship Id="rId25" Type="http://schemas.openxmlformats.org/officeDocument/2006/relationships/hyperlink" Target="http://en.wikipedia.org/wiki/Wave_equation" TargetMode="External"/>
<Relationship Id="rId26" Type="http://schemas.openxmlformats.org/officeDocument/2006/relationships/hyperlink" Target="http://creativecommons.org/licenses/by-sa/3.0/" TargetMode="External"/>
<Relationship Id="rId27" Type="http://schemas.openxmlformats.org/officeDocument/2006/relationships/hyperlink" Target="http://www.boundless.com//physics/definition/critically-damped" TargetMode="External"/>
<Relationship Id="rId28" Type="http://schemas.openxmlformats.org/officeDocument/2006/relationships/hyperlink" Target="http://creativecommons.org/licenses/by-sa/3.0/" TargetMode="External"/>
<Relationship Id="rId29" Type="http://schemas.openxmlformats.org/officeDocument/2006/relationships/hyperlink" Target="http://www.boundless.com//physics/definition/over-damped" TargetMode="External"/>
<Relationship Id="rId1" Type="http://schemas.openxmlformats.org/officeDocument/2006/relationships/slideLayout" Target="../slideLayouts/slideLayout87.xml"/>
<Relationship Id="rId2" Type="http://schemas.openxmlformats.org/officeDocument/2006/relationships/hyperlink" Target="http://creativecommons.org/licenses/by-sa/3.0/" TargetMode="External"/>
<Relationship Id="rId3" Type="http://schemas.openxmlformats.org/officeDocument/2006/relationships/hyperlink" Target="http://www.boundless.com//physics/definition/waveform" TargetMode="External"/>
<Relationship Id="rId4" Type="http://schemas.openxmlformats.org/officeDocument/2006/relationships/hyperlink" Target="http://creativecommons.org/licenses/by-sa/3.0/" TargetMode="External"/>
<Relationship Id="rId5" Type="http://schemas.openxmlformats.org/officeDocument/2006/relationships/hyperlink" Target="http://en.wikipedia.org/wiki/Sinusoidal_wave" TargetMode="External"/>
<Relationship Id="rId30" Type="http://schemas.openxmlformats.org/officeDocument/2006/relationships/hyperlink" Target="http://creativecommons.org/licenses/by-sa/3.0/" TargetMode="External"/>
<Relationship Id="rId31" Type="http://schemas.openxmlformats.org/officeDocument/2006/relationships/hyperlink" Target="http://www.boundless.com//physics/definition/under-damped" TargetMode="External"/>
<Relationship Id="rId32" Type="http://schemas.openxmlformats.org/officeDocument/2006/relationships/hyperlink" Target="http://en.wikipedia.org/wiki/angular%20frequency" TargetMode="External"/>
<Relationship Id="rId9" Type="http://schemas.openxmlformats.org/officeDocument/2006/relationships/hyperlink" Target="http://en.wikipedia.org/wiki/Wave" TargetMode="External"/>
<Relationship Id="rId6" Type="http://schemas.openxmlformats.org/officeDocument/2006/relationships/hyperlink" Target="http://creativecommons.org/licenses/by-sa/3.0/" TargetMode="External"/>
<Relationship Id="rId7" Type="http://schemas.openxmlformats.org/officeDocument/2006/relationships/hyperlink" Target="http://en.wikipedia.org/wiki/Wave_equation" TargetMode="External"/>
<Relationship Id="rId8" Type="http://schemas.openxmlformats.org/officeDocument/2006/relationships/hyperlink" Target="http://creativecommons.org/licenses/by-sa/3.0/" TargetMode="External"/>
<Relationship Id="rId33" Type="http://schemas.openxmlformats.org/officeDocument/2006/relationships/hyperlink" Target="http://creativecommons.org/licenses/by-sa/3.0/" TargetMode="External"/>
<Relationship Id="rId34" Type="http://schemas.openxmlformats.org/officeDocument/2006/relationships/hyperlink" Target="http://en.wiktionary.org/wiki/frequency" TargetMode="External"/>
<Relationship Id="rId35" Type="http://schemas.openxmlformats.org/officeDocument/2006/relationships/hyperlink" Target="http://creativecommons.org/licenses/by-sa/3.0/" TargetMode="External"/>
<Relationship Id="rId36" Type="http://schemas.openxmlformats.org/officeDocument/2006/relationships/hyperlink" Target="http://en.wikipedia.org/wiki/period" TargetMode="External"/>
<Relationship Id="rId10" Type="http://schemas.openxmlformats.org/officeDocument/2006/relationships/hyperlink" Target="http://creativecommons.org/licenses/by-sa/3.0/" TargetMode="External"/>
<Relationship Id="rId11" Type="http://schemas.openxmlformats.org/officeDocument/2006/relationships/hyperlink" Target="http://en.wiktionary.org/wiki/sinusoidal" TargetMode="External"/>
<Relationship Id="rId12" Type="http://schemas.openxmlformats.org/officeDocument/2006/relationships/hyperlink" Target="http://creativecommons.org/licenses/by/3.0/" TargetMode="External"/>
<Relationship Id="rId13" Type="http://schemas.openxmlformats.org/officeDocument/2006/relationships/hyperlink" Target="http://cnx.org/content/m42242/latest/?collection=col11406/1.7" TargetMode="External"/>
<Relationship Id="rId14" Type="http://schemas.openxmlformats.org/officeDocument/2006/relationships/hyperlink" Target="http://creativecommons.org/licenses/by-sa/3.0/" TargetMode="External"/>
<Relationship Id="rId15" Type="http://schemas.openxmlformats.org/officeDocument/2006/relationships/hyperlink" Target="http://lightandmatter.com/html_books/me/ch16/ch16.html" TargetMode="External"/>
<Relationship Id="rId16" Type="http://schemas.openxmlformats.org/officeDocument/2006/relationships/hyperlink" Target="http://creativecommons.org/licenses/by-sa/3.0/" TargetMode="External"/>
<Relationship Id="rId17" Type="http://schemas.openxmlformats.org/officeDocument/2006/relationships/hyperlink" Target="http://en.wikipedia.org/wiki/Harmonic_oscillator" TargetMode="External"/>
<Relationship Id="rId18" Type="http://schemas.openxmlformats.org/officeDocument/2006/relationships/hyperlink" Target="http://creativecommons.org/licenses/by-sa/3.0/" TargetMode="External"/>
<Relationship Id="rId19" Type="http://schemas.openxmlformats.org/officeDocument/2006/relationships/hyperlink" Target="http://en.wikipedia.org/wiki/Simple_harmonic_motion" TargetMode="External"/>
<Relationship Id="rId37" Type="http://schemas.openxmlformats.org/officeDocument/2006/relationships/hyperlink" Target="http://creativecommons.org/licenses/by-sa/3.0/" TargetMode="External"/>
<Relationship Id="rId38" Type="http://schemas.openxmlformats.org/officeDocument/2006/relationships/hyperlink" Target="http://lightandmatter.com/html_books/me/ch16/ch16.html" TargetMode="External"/>
<Relationship Id="rId39" Type="http://schemas.openxmlformats.org/officeDocument/2006/relationships/image" Target="../media/image2.png"/>
<Relationship Id="rId40" Type="http://schemas.openxmlformats.org/officeDocument/2006/relationships/image" Target="../media/image5.png"/>
</Relationships>

</file>

<file path=ppt/slides/_rels/slide88.xml.rels><?xml version="1.0" encoding="UTF-8" standalone="yes"?>
<Relationships xmlns="http://schemas.openxmlformats.org/package/2006/relationships">
<Relationship Id="rId20" Type="http://schemas.openxmlformats.org/officeDocument/2006/relationships/hyperlink" Target="http://creativecommons.org/licenses/by-sa/3.0/" TargetMode="External"/>
<Relationship Id="rId21" Type="http://schemas.openxmlformats.org/officeDocument/2006/relationships/hyperlink" Target="http://en.wikipedia.org/wiki/Refraction" TargetMode="External"/>
<Relationship Id="rId22" Type="http://schemas.openxmlformats.org/officeDocument/2006/relationships/hyperlink" Target="http://creativecommons.org/licenses/by-sa/3.0/" TargetMode="External"/>
<Relationship Id="rId23" Type="http://schemas.openxmlformats.org/officeDocument/2006/relationships/hyperlink" Target="http://en.wiktionary.org/wiki/elasticity" TargetMode="External"/>
<Relationship Id="rId24" Type="http://schemas.openxmlformats.org/officeDocument/2006/relationships/hyperlink" Target="http://creativecommons.org/licenses/by/3.0/" TargetMode="External"/>
<Relationship Id="rId25" Type="http://schemas.openxmlformats.org/officeDocument/2006/relationships/hyperlink" Target="http://cnx.org/content/m39533/latest/" TargetMode="External"/>
<Relationship Id="rId26" Type="http://schemas.openxmlformats.org/officeDocument/2006/relationships/hyperlink" Target="http://creativecommons.org/licenses/by-sa/3.0/" TargetMode="External"/>
<Relationship Id="rId27" Type="http://schemas.openxmlformats.org/officeDocument/2006/relationships/hyperlink" Target="http://en.wikipedia.org/wiki/Hooke's_law" TargetMode="External"/>
<Relationship Id="rId28" Type="http://schemas.openxmlformats.org/officeDocument/2006/relationships/hyperlink" Target="http://creativecommons.org/licenses/by-sa/3.0/" TargetMode="External"/>
<Relationship Id="rId29" Type="http://schemas.openxmlformats.org/officeDocument/2006/relationships/hyperlink" Target="http://www.boundless.com//physics/definition/uniform-circular-motion" TargetMode="External"/>
<Relationship Id="rId1" Type="http://schemas.openxmlformats.org/officeDocument/2006/relationships/slideLayout" Target="../slideLayouts/slideLayout88.xml"/>
<Relationship Id="rId2" Type="http://schemas.openxmlformats.org/officeDocument/2006/relationships/hyperlink" Target="http://creativecommons.org/licenses/by-sa/3.0/" TargetMode="External"/>
<Relationship Id="rId3" Type="http://schemas.openxmlformats.org/officeDocument/2006/relationships/hyperlink" Target="http://en.wikipedia.org/wiki/Period_(physics)" TargetMode="External"/>
<Relationship Id="rId4" Type="http://schemas.openxmlformats.org/officeDocument/2006/relationships/hyperlink" Target="http://creativecommons.org/licenses/by-sa/3.0/" TargetMode="External"/>
<Relationship Id="rId5" Type="http://schemas.openxmlformats.org/officeDocument/2006/relationships/hyperlink" Target="http://lightandmatter.com/html_books/me/ch16/ch16.html" TargetMode="External"/>
<Relationship Id="rId30" Type="http://schemas.openxmlformats.org/officeDocument/2006/relationships/hyperlink" Target="http://creativecommons.org/licenses/by-sa/3.0/" TargetMode="External"/>
<Relationship Id="rId31" Type="http://schemas.openxmlformats.org/officeDocument/2006/relationships/hyperlink" Target="http://www.boundless.com//physics/definition/centripetal-acceleration" TargetMode="External"/>
<Relationship Id="rId32" Type="http://schemas.openxmlformats.org/officeDocument/2006/relationships/hyperlink" Target="http://en.wikipedia.org/wiki/Simple_harmonic_motion%23Uniform_circular_motion" TargetMode="External"/>
<Relationship Id="rId9" Type="http://schemas.openxmlformats.org/officeDocument/2006/relationships/hyperlink" Target="http://en.wiktionary.org/wiki/compression" TargetMode="External"/>
<Relationship Id="rId6" Type="http://schemas.openxmlformats.org/officeDocument/2006/relationships/hyperlink" Target="http://creativecommons.org/licenses/by-sa/3.0/" TargetMode="External"/>
<Relationship Id="rId7" Type="http://schemas.openxmlformats.org/officeDocument/2006/relationships/hyperlink" Target="http://en.wiktionary.org/wiki/rarefaction" TargetMode="External"/>
<Relationship Id="rId8" Type="http://schemas.openxmlformats.org/officeDocument/2006/relationships/hyperlink" Target="http://creativecommons.org/licenses/by-sa/3.0/" TargetMode="External"/>
<Relationship Id="rId33" Type="http://schemas.openxmlformats.org/officeDocument/2006/relationships/hyperlink" Target="http://creativecommons.org/licenses/by-sa/3.0/" TargetMode="External"/>
<Relationship Id="rId34" Type="http://schemas.openxmlformats.org/officeDocument/2006/relationships/hyperlink" Target="http://en.wikipedia.org/wiki/Uniform_circular_motion" TargetMode="External"/>
<Relationship Id="rId35" Type="http://schemas.openxmlformats.org/officeDocument/2006/relationships/hyperlink" Target="http://creativecommons.org/licenses/by/3.0/" TargetMode="External"/>
<Relationship Id="rId36" Type="http://schemas.openxmlformats.org/officeDocument/2006/relationships/hyperlink" Target="http://cnx.org/content/m42245/latest/?collection=col11406/1.7" TargetMode="External"/>
<Relationship Id="rId10" Type="http://schemas.openxmlformats.org/officeDocument/2006/relationships/hyperlink" Target="http://creativecommons.org/licenses/by-sa/3.0/" TargetMode="External"/>
<Relationship Id="rId11" Type="http://schemas.openxmlformats.org/officeDocument/2006/relationships/hyperlink" Target="http://en.wiktionary.org/wiki/Longitudinal" TargetMode="External"/>
<Relationship Id="rId12" Type="http://schemas.openxmlformats.org/officeDocument/2006/relationships/hyperlink" Target="http://creativecommons.org/licenses/by-sa/3.0/" TargetMode="External"/>
<Relationship Id="rId13" Type="http://schemas.openxmlformats.org/officeDocument/2006/relationships/hyperlink" Target="http://en.wikipedia.org/wiki/Longitudinal_wave" TargetMode="External"/>
<Relationship Id="rId14" Type="http://schemas.openxmlformats.org/officeDocument/2006/relationships/hyperlink" Target="http://creativecommons.org/licenses/by-sa/3.0/" TargetMode="External"/>
<Relationship Id="rId15" Type="http://schemas.openxmlformats.org/officeDocument/2006/relationships/hyperlink" Target="http://en.wikipedia.org/wiki/Sound_waves%23Longitudinal_and_transverse_waves" TargetMode="External"/>
<Relationship Id="rId16" Type="http://schemas.openxmlformats.org/officeDocument/2006/relationships/hyperlink" Target="http://creativecommons.org/licenses/by-sa/3.0/" TargetMode="External"/>
<Relationship Id="rId17" Type="http://schemas.openxmlformats.org/officeDocument/2006/relationships/hyperlink" Target="http://en.wiktionary.org/wiki/refractive_index" TargetMode="External"/>
<Relationship Id="rId18" Type="http://schemas.openxmlformats.org/officeDocument/2006/relationships/hyperlink" Target="http://creativecommons.org/licenses/by-sa/3.0/" TargetMode="External"/>
<Relationship Id="rId19" Type="http://schemas.openxmlformats.org/officeDocument/2006/relationships/hyperlink" Target="http://en.wikipedia.org/wiki/Snell's%20law" TargetMode="External"/>
<Relationship Id="rId37" Type="http://schemas.openxmlformats.org/officeDocument/2006/relationships/hyperlink" Target="http://creativecommons.org/licenses/by-sa/3.0/" TargetMode="External"/>
<Relationship Id="rId38" Type="http://schemas.openxmlformats.org/officeDocument/2006/relationships/hyperlink" Target="http://en.wiktionary.org/wiki/oscillating" TargetMode="External"/>
<Relationship Id="rId39" Type="http://schemas.openxmlformats.org/officeDocument/2006/relationships/image" Target="../media/image2.png"/>
<Relationship Id="rId40" Type="http://schemas.openxmlformats.org/officeDocument/2006/relationships/image" Target="../media/image5.png"/>
</Relationships>

</file>

<file path=ppt/slides/_rels/slide89.xml.rels><?xml version="1.0" encoding="UTF-8" standalone="yes"?>
<Relationships xmlns="http://schemas.openxmlformats.org/package/2006/relationships">
<Relationship Id="rId20" Type="http://schemas.openxmlformats.org/officeDocument/2006/relationships/hyperlink" Target="http://creativecommons.org/licenses/by-sa/3.0/" TargetMode="External"/>
<Relationship Id="rId21" Type="http://schemas.openxmlformats.org/officeDocument/2006/relationships/hyperlink" Target="http://en.wikipedia.org/wiki/Electromagnetic_radiation" TargetMode="External"/>
<Relationship Id="rId22" Type="http://schemas.openxmlformats.org/officeDocument/2006/relationships/hyperlink" Target="http://creativecommons.org/licenses/by-sa/3.0/" TargetMode="External"/>
<Relationship Id="rId23" Type="http://schemas.openxmlformats.org/officeDocument/2006/relationships/hyperlink" Target="http://en.wikipedia.org/wiki/Electromagnetic_radiation" TargetMode="External"/>
<Relationship Id="rId24" Type="http://schemas.openxmlformats.org/officeDocument/2006/relationships/hyperlink" Target="http://creativecommons.org/licenses/by-sa/3.0/" TargetMode="External"/>
<Relationship Id="rId25" Type="http://schemas.openxmlformats.org/officeDocument/2006/relationships/hyperlink" Target="http://en.wiktionary.org/wiki/simple_harmonic_motion" TargetMode="External"/>
<Relationship Id="rId26" Type="http://schemas.openxmlformats.org/officeDocument/2006/relationships/hyperlink" Target="http://creativecommons.org/licenses/by/3.0/" TargetMode="External"/>
<Relationship Id="rId27" Type="http://schemas.openxmlformats.org/officeDocument/2006/relationships/hyperlink" Target="http://cnx.org/content/m15992/latest/" TargetMode="External"/>
<Relationship Id="rId28" Type="http://schemas.openxmlformats.org/officeDocument/2006/relationships/hyperlink" Target="http://creativecommons.org/licenses/by-sa/3.0/" TargetMode="External"/>
<Relationship Id="rId29" Type="http://schemas.openxmlformats.org/officeDocument/2006/relationships/hyperlink" Target="http://en.wiktionary.org/wiki/standing_wave" TargetMode="External"/>
<Relationship Id="rId1" Type="http://schemas.openxmlformats.org/officeDocument/2006/relationships/slideLayout" Target="../slideLayouts/slideLayout89.xml"/>
<Relationship Id="rId2" Type="http://schemas.openxmlformats.org/officeDocument/2006/relationships/hyperlink" Target="http://creativecommons.org/licenses/by-sa/3.0/" TargetMode="External"/>
<Relationship Id="rId3" Type="http://schemas.openxmlformats.org/officeDocument/2006/relationships/hyperlink" Target="http://en.wikipedia.org/wiki/kinetic%20energy" TargetMode="External"/>
<Relationship Id="rId4" Type="http://schemas.openxmlformats.org/officeDocument/2006/relationships/hyperlink" Target="http://creativecommons.org/licenses/by-sa/3.0/" TargetMode="External"/>
<Relationship Id="rId5" Type="http://schemas.openxmlformats.org/officeDocument/2006/relationships/hyperlink" Target="http://en.wiktionary.org/wiki/deformation" TargetMode="External"/>
<Relationship Id="rId30" Type="http://schemas.openxmlformats.org/officeDocument/2006/relationships/hyperlink" Target="http://creativecommons.org/licenses/by-sa/3.0/" TargetMode="External"/>
<Relationship Id="rId31" Type="http://schemas.openxmlformats.org/officeDocument/2006/relationships/hyperlink" Target="http://en.wiktionary.org/wiki/transverse_wave" TargetMode="External"/>
<Relationship Id="rId32" Type="http://schemas.openxmlformats.org/officeDocument/2006/relationships/hyperlink" Target="http://en.wiktionary.org/wiki/amplitude" TargetMode="External"/>
<Relationship Id="rId9" Type="http://schemas.openxmlformats.org/officeDocument/2006/relationships/hyperlink" Target="http://en.wikipedia.org/wiki/Elastic_potential_energy" TargetMode="External"/>
<Relationship Id="rId6" Type="http://schemas.openxmlformats.org/officeDocument/2006/relationships/hyperlink" Target="http://creativecommons.org/licenses/by-sa/3.0/" TargetMode="External"/>
<Relationship Id="rId7" Type="http://schemas.openxmlformats.org/officeDocument/2006/relationships/hyperlink" Target="http://en.wikipedia.org/wiki/Elastic_potential_energy" TargetMode="External"/>
<Relationship Id="rId8" Type="http://schemas.openxmlformats.org/officeDocument/2006/relationships/hyperlink" Target="http://creativecommons.org/licenses/by-sa/3.0/" TargetMode="External"/>
<Relationship Id="rId33" Type="http://schemas.openxmlformats.org/officeDocument/2006/relationships/hyperlink" Target="http://creativecommons.org/licenses/by/3.0/" TargetMode="External"/>
<Relationship Id="rId34" Type="http://schemas.openxmlformats.org/officeDocument/2006/relationships/hyperlink" Target="http://cnx.org/content/m32635/latest/" TargetMode="External"/>
<Relationship Id="rId35" Type="http://schemas.openxmlformats.org/officeDocument/2006/relationships/hyperlink" Target="http://creativecommons.org/licenses/by-sa/3.0/" TargetMode="External"/>
<Relationship Id="rId36" Type="http://schemas.openxmlformats.org/officeDocument/2006/relationships/hyperlink" Target="http://en.wikipedia.org/wiki/boundary%20condition" TargetMode="External"/>
<Relationship Id="rId10" Type="http://schemas.openxmlformats.org/officeDocument/2006/relationships/hyperlink" Target="http://creativecommons.org/licenses/by-sa/3.0/" TargetMode="External"/>
<Relationship Id="rId11" Type="http://schemas.openxmlformats.org/officeDocument/2006/relationships/hyperlink" Target="http://en.wikipedia.org/wiki/Elastic_potential_energy" TargetMode="External"/>
<Relationship Id="rId12" Type="http://schemas.openxmlformats.org/officeDocument/2006/relationships/hyperlink" Target="http://creativecommons.org/licenses/by/3.0/" TargetMode="External"/>
<Relationship Id="rId13" Type="http://schemas.openxmlformats.org/officeDocument/2006/relationships/hyperlink" Target="http://cnx.org/content/m42240/latest/?collection=col11406/1.7" TargetMode="External"/>
<Relationship Id="rId14" Type="http://schemas.openxmlformats.org/officeDocument/2006/relationships/hyperlink" Target="http://creativecommons.org/licenses/by-sa/3.0/" TargetMode="External"/>
<Relationship Id="rId15" Type="http://schemas.openxmlformats.org/officeDocument/2006/relationships/hyperlink" Target="http://www.boundless.com//sociology/definition/power" TargetMode="External"/>
<Relationship Id="rId16" Type="http://schemas.openxmlformats.org/officeDocument/2006/relationships/hyperlink" Target="http://creativecommons.org/licenses/by-sa/3.0/" TargetMode="External"/>
<Relationship Id="rId17" Type="http://schemas.openxmlformats.org/officeDocument/2006/relationships/hyperlink" Target="http://en.wiktionary.org/wiki/work" TargetMode="External"/>
<Relationship Id="rId18" Type="http://schemas.openxmlformats.org/officeDocument/2006/relationships/hyperlink" Target="http://creativecommons.org/licenses/by-sa/3.0/" TargetMode="External"/>
<Relationship Id="rId19" Type="http://schemas.openxmlformats.org/officeDocument/2006/relationships/hyperlink" Target="http://en.wiktionary.org/wiki/energy" TargetMode="External"/>
<Relationship Id="rId37" Type="http://schemas.openxmlformats.org/officeDocument/2006/relationships/hyperlink" Target="http://creativecommons.org/licenses/by/3.0/" TargetMode="External"/>
<Relationship Id="rId38" Type="http://schemas.openxmlformats.org/officeDocument/2006/relationships/hyperlink" Target="http://cnx.org/content/m12794/latest/" TargetMode="External"/>
<Relationship Id="rId39" Type="http://schemas.openxmlformats.org/officeDocument/2006/relationships/image" Target="../media/image2.png"/>
<Relationship Id="rId40" Type="http://schemas.openxmlformats.org/officeDocument/2006/relationships/image" Target="../media/image5.png"/>
</Relationships>

</file>

<file path=ppt/slides/_rels/slide9.xml.rels><?xml version="1.0" encoding="UTF-8" standalone="yes"?>
<Relationships xmlns="http://schemas.openxmlformats.org/package/2006/relationships">
<Relationship Id="rId3" Type="http://schemas.openxmlformats.org/officeDocument/2006/relationships/image" Target="../media/image5.png"/>
<Relationship Id="rId4" Type="http://schemas.openxmlformats.org/officeDocument/2006/relationships/image" Target="../media/image2.png"/>
<Relationship Id="rId5" Type="http://schemas.openxmlformats.org/officeDocument/2006/relationships/hyperlink" Target="http://www.boundless.com/physics/textbooks/boundless-physics-textbook/waves-and-vibrations-15/damped-and-driven-oscillations-124/?campaign_content=book_624_chapter_15&amp;campaign_term=Physics&amp;utm_campaign=powerpoint&amp;utm_medium=direct&amp;utm_source=boundless" TargetMode="External"/>
<Relationship Id="rId1" Type="http://schemas.openxmlformats.org/officeDocument/2006/relationships/slideLayout" Target="../slideLayouts/slideLayout9.xml"/>
<Relationship Id="rId2" Type="http://schemas.openxmlformats.org/officeDocument/2006/relationships/image" Target="../media/image13.jpg"/>
<Relationship Id="rId6" Target="../media/image9.jpg" Type="http://schemas.openxmlformats.org/officeDocument/2006/relationships/image"/>
</Relationships>

</file>

<file path=ppt/slides/_rels/slide90.xml.rels><?xml version="1.0" encoding="UTF-8" standalone="yes"?>
<Relationships xmlns="http://schemas.openxmlformats.org/package/2006/relationships">
<Relationship Id="rId20" Type="http://schemas.openxmlformats.org/officeDocument/2006/relationships/hyperlink" Target="http://creativecommons.org/licenses/by-sa/3.0/" TargetMode="External"/>
<Relationship Id="rId21" Type="http://schemas.openxmlformats.org/officeDocument/2006/relationships/hyperlink" Target="http://en.wiktionary.org/wiki/wavelength" TargetMode="External"/>
<Relationship Id="rId22" Type="http://schemas.openxmlformats.org/officeDocument/2006/relationships/hyperlink" Target="http://creativecommons.org/licenses/by-sa/3.0/" TargetMode="External"/>
<Relationship Id="rId23" Type="http://schemas.openxmlformats.org/officeDocument/2006/relationships/hyperlink" Target="http://www.boundless.com//physics/definition/speed-of-propagation" TargetMode="External"/>
<Relationship Id="rId24" Type="http://schemas.openxmlformats.org/officeDocument/2006/relationships/hyperlink" Target="http://creativecommons.org/licenses/by-sa/3.0/" TargetMode="External"/>
<Relationship Id="rId25" Type="http://schemas.openxmlformats.org/officeDocument/2006/relationships/hyperlink" Target="http://en.wikipedia.org/wiki/direction%20of%20propagation" TargetMode="External"/>
<Relationship Id="rId26" Type="http://schemas.openxmlformats.org/officeDocument/2006/relationships/hyperlink" Target="http://creativecommons.org/licenses/by-sa/3.0/" TargetMode="External"/>
<Relationship Id="rId27" Type="http://schemas.openxmlformats.org/officeDocument/2006/relationships/hyperlink" Target="http://en.wikipedia.org/wiki/Transverse_wave" TargetMode="External"/>
<Relationship Id="rId28" Type="http://schemas.openxmlformats.org/officeDocument/2006/relationships/hyperlink" Target="http://creativecommons.org/licenses/by-sa/3.0/" TargetMode="External"/>
<Relationship Id="rId29" Type="http://schemas.openxmlformats.org/officeDocument/2006/relationships/hyperlink" Target="http://en.wikipedia.org/wiki/Transverse_wave" TargetMode="External"/>
<Relationship Id="rId1" Type="http://schemas.openxmlformats.org/officeDocument/2006/relationships/slideLayout" Target="../slideLayouts/slideLayout90.xml"/>
<Relationship Id="rId2" Type="http://schemas.openxmlformats.org/officeDocument/2006/relationships/hyperlink" Target="http://creativecommons.org/licenses/by-sa/3.0/" TargetMode="External"/>
<Relationship Id="rId3" Type="http://schemas.openxmlformats.org/officeDocument/2006/relationships/hyperlink" Target="http://en.wiktionary.org/wiki/interference" TargetMode="External"/>
<Relationship Id="rId4" Type="http://schemas.openxmlformats.org/officeDocument/2006/relationships/hyperlink" Target="http://creativecommons.org/licenses/by-sa/3.0/" TargetMode="External"/>
<Relationship Id="rId5" Type="http://schemas.openxmlformats.org/officeDocument/2006/relationships/hyperlink" Target="http://www.boundless.com//physics/definition/superposition" TargetMode="External"/>
<Relationship Id="rId30" Type="http://schemas.openxmlformats.org/officeDocument/2006/relationships/hyperlink" Target="http://creativecommons.org/licenses/by-sa/3.0/" TargetMode="External"/>
<Relationship Id="rId31" Type="http://schemas.openxmlformats.org/officeDocument/2006/relationships/hyperlink" Target="http://en.wikipedia.org/wiki/Transverse_wave" TargetMode="External"/>
<Relationship Id="rId32" Type="http://schemas.openxmlformats.org/officeDocument/2006/relationships/hyperlink" Target="http://en.wiktionary.org/wiki/crest" TargetMode="External"/>
<Relationship Id="rId9" Type="http://schemas.openxmlformats.org/officeDocument/2006/relationships/hyperlink" Target="http://www.boundless.com//physics/definition/destructive-interference" TargetMode="External"/>
<Relationship Id="rId6" Type="http://schemas.openxmlformats.org/officeDocument/2006/relationships/hyperlink" Target="http://creativecommons.org/licenses/by/3.0/" TargetMode="External"/>
<Relationship Id="rId7" Type="http://schemas.openxmlformats.org/officeDocument/2006/relationships/hyperlink" Target="http://cnx.org/content/m42249/latest/" TargetMode="External"/>
<Relationship Id="rId8" Type="http://schemas.openxmlformats.org/officeDocument/2006/relationships/hyperlink" Target="http://creativecommons.org/licenses/by-sa/3.0/" TargetMode="External"/>
<Relationship Id="rId33" Type="http://schemas.openxmlformats.org/officeDocument/2006/relationships/hyperlink" Target="http://creativecommons.org/licenses/by-sa/3.0/" TargetMode="External"/>
<Relationship Id="rId34" Type="http://schemas.openxmlformats.org/officeDocument/2006/relationships/hyperlink" Target="http://en.wiktionary.org/wiki/interference" TargetMode="External"/>
<Relationship Id="rId35" Type="http://schemas.openxmlformats.org/officeDocument/2006/relationships/hyperlink" Target="http://creativecommons.org/licenses/by-sa/3.0/" TargetMode="External"/>
<Relationship Id="rId36" Type="http://schemas.openxmlformats.org/officeDocument/2006/relationships/hyperlink" Target="http://www.boundless.com//physics/definition/superposition" TargetMode="External"/>
<Relationship Id="rId10" Type="http://schemas.openxmlformats.org/officeDocument/2006/relationships/hyperlink" Target="http://creativecommons.org/licenses/by-sa/3.0/" TargetMode="External"/>
<Relationship Id="rId11" Type="http://schemas.openxmlformats.org/officeDocument/2006/relationships/hyperlink" Target="http://www.boundless.com//physics/definition/constructive-interference" TargetMode="External"/>
<Relationship Id="rId12" Type="http://schemas.openxmlformats.org/officeDocument/2006/relationships/hyperlink" Target="http://creativecommons.org/licenses/by-sa/3.0/" TargetMode="External"/>
<Relationship Id="rId13" Type="http://schemas.openxmlformats.org/officeDocument/2006/relationships/hyperlink" Target="http://en.wiktionary.org/wiki/resonance" TargetMode="External"/>
<Relationship Id="rId14" Type="http://schemas.openxmlformats.org/officeDocument/2006/relationships/hyperlink" Target="http://creativecommons.org/licenses/by/3.0/" TargetMode="External"/>
<Relationship Id="rId15" Type="http://schemas.openxmlformats.org/officeDocument/2006/relationships/hyperlink" Target="http://cnx.org/content/m42249/latest/" TargetMode="External"/>
<Relationship Id="rId16" Type="http://schemas.openxmlformats.org/officeDocument/2006/relationships/hyperlink" Target="http://creativecommons.org/licenses/by-sa/3.0/" TargetMode="External"/>
<Relationship Id="rId17" Type="http://schemas.openxmlformats.org/officeDocument/2006/relationships/hyperlink" Target="http://en.wiktionary.org/wiki/transverse_wave" TargetMode="External"/>
<Relationship Id="rId18" Type="http://schemas.openxmlformats.org/officeDocument/2006/relationships/hyperlink" Target="http://creativecommons.org/licenses/by-sa/3.0/" TargetMode="External"/>
<Relationship Id="rId19" Type="http://schemas.openxmlformats.org/officeDocument/2006/relationships/hyperlink" Target="http://en.wiktionary.org/wiki/trough" TargetMode="External"/>
<Relationship Id="rId37" Type="http://schemas.openxmlformats.org/officeDocument/2006/relationships/hyperlink" Target="http://creativecommons.org/licenses/by-sa/3.0/" TargetMode="External"/>
<Relationship Id="rId38" Type="http://schemas.openxmlformats.org/officeDocument/2006/relationships/hyperlink" Target="http://en.wikipedia.org/wiki/Diffraction" TargetMode="External"/>
<Relationship Id="rId39" Type="http://schemas.openxmlformats.org/officeDocument/2006/relationships/image" Target="../media/image2.png"/>
<Relationship Id="rId40" Type="http://schemas.openxmlformats.org/officeDocument/2006/relationships/image" Target="../media/image5.png"/>
</Relationships>

</file>

<file path=ppt/slides/_rels/slide91.xml.rels><?xml version="1.0" encoding="UTF-8" standalone="yes"?>
<Relationships xmlns="http://schemas.openxmlformats.org/package/2006/relationships">
<Relationship Id="rId20" Type="http://schemas.openxmlformats.org/officeDocument/2006/relationships/hyperlink" Target="http://creativecommons.org/licenses/by-sa/3.0/" TargetMode="External"/>
<Relationship Id="rId21" Type="http://schemas.openxmlformats.org/officeDocument/2006/relationships/hyperlink" Target="http://en.wiktionary.org/wiki/simple_pendulum" TargetMode="External"/>
<Relationship Id="rId22" Type="http://schemas.openxmlformats.org/officeDocument/2006/relationships/hyperlink" Target="http://creativecommons.org/licenses/by/3.0/" TargetMode="External"/>
<Relationship Id="rId23" Type="http://schemas.openxmlformats.org/officeDocument/2006/relationships/hyperlink" Target="http://cnx.org/content/m42243/latest/?collection=col11406/1.7" TargetMode="External"/>
<Relationship Id="rId24" Type="http://schemas.openxmlformats.org/officeDocument/2006/relationships/hyperlink" Target="http://creativecommons.org/licenses/by-sa/3.0/" TargetMode="External"/>
<Relationship Id="rId25" Type="http://schemas.openxmlformats.org/officeDocument/2006/relationships/hyperlink" Target="http://en.wikipedia.org/wiki/Simple_pendulum" TargetMode="External"/>
<Relationship Id="rId26" Type="http://schemas.openxmlformats.org/officeDocument/2006/relationships/hyperlink" Target="http://creativecommons.org/licenses/by-sa/3.0/" TargetMode="External"/>
<Relationship Id="rId27" Type="http://schemas.openxmlformats.org/officeDocument/2006/relationships/hyperlink" Target="http://en.wiktionary.org/wiki/amplitude" TargetMode="External"/>
<Relationship Id="rId28" Type="http://schemas.openxmlformats.org/officeDocument/2006/relationships/hyperlink" Target="http://creativecommons.org/licenses/by-sa/3.0/" TargetMode="External"/>
<Relationship Id="rId29" Type="http://schemas.openxmlformats.org/officeDocument/2006/relationships/hyperlink" Target="http://en.wikipedia.org/wiki/Restoring%20force" TargetMode="External"/>
<Relationship Id="rId1" Type="http://schemas.openxmlformats.org/officeDocument/2006/relationships/slideLayout" Target="../slideLayouts/slideLayout91.xml"/>
<Relationship Id="rId2" Type="http://schemas.openxmlformats.org/officeDocument/2006/relationships/hyperlink" Target="http://creativecommons.org/licenses/by-sa/3.0/" TargetMode="External"/>
<Relationship Id="rId3" Type="http://schemas.openxmlformats.org/officeDocument/2006/relationships/hyperlink" Target="http://www.boundless.com//physics/definition/dissipative-forces" TargetMode="External"/>
<Relationship Id="rId4" Type="http://schemas.openxmlformats.org/officeDocument/2006/relationships/hyperlink" Target="http://creativecommons.org/licenses/by-sa/3.0/" TargetMode="External"/>
<Relationship Id="rId5" Type="http://schemas.openxmlformats.org/officeDocument/2006/relationships/hyperlink" Target="http://www.boundless.com//physics/definition/elastic-potential-energy" TargetMode="External"/>
<Relationship Id="rId30" Type="http://schemas.openxmlformats.org/officeDocument/2006/relationships/hyperlink" Target="http://creativecommons.org/licenses/by-sa/3.0/" TargetMode="External"/>
<Relationship Id="rId31" Type="http://schemas.openxmlformats.org/officeDocument/2006/relationships/hyperlink" Target="http://en.wikipedia.org/wiki/Simple_harmonic_motion%23Mass_on_a_spring" TargetMode="External"/>
<Relationship Id="rId32" Type="http://schemas.openxmlformats.org/officeDocument/2006/relationships/hyperlink" Target="http://lightandmatter.com/html_books/me/ch16/ch16.html" TargetMode="External"/>
<Relationship Id="rId9" Type="http://schemas.openxmlformats.org/officeDocument/2006/relationships/hyperlink" Target="http://cnx.org/content/m42244/latest/?collection=col11406/1.7" TargetMode="External"/>
<Relationship Id="rId6" Type="http://schemas.openxmlformats.org/officeDocument/2006/relationships/hyperlink" Target="http://creativecommons.org/licenses/by-sa/3.0/" TargetMode="External"/>
<Relationship Id="rId7" Type="http://schemas.openxmlformats.org/officeDocument/2006/relationships/hyperlink" Target="http://en.wikipedia.org/wiki/Simple_harmonic_motion" TargetMode="External"/>
<Relationship Id="rId8" Type="http://schemas.openxmlformats.org/officeDocument/2006/relationships/hyperlink" Target="http://creativecommons.org/licenses/by/3.0/" TargetMode="External"/>
<Relationship Id="rId33" Type="http://schemas.openxmlformats.org/officeDocument/2006/relationships/hyperlink" Target="http://creativecommons.org/licenses/by/3.0/" TargetMode="External"/>
<Relationship Id="rId34" Type="http://schemas.openxmlformats.org/officeDocument/2006/relationships/hyperlink" Target="http://cnx.org/content/m42240/latest/?collection=col11406/1.7" TargetMode="External"/>
<Relationship Id="rId35" Type="http://schemas.openxmlformats.org/officeDocument/2006/relationships/hyperlink" Target="http://creativecommons.org/licenses/by/3.0/" TargetMode="External"/>
<Relationship Id="rId36" Type="http://schemas.openxmlformats.org/officeDocument/2006/relationships/hyperlink" Target="http://cnx.org/content/m42242/latest/?collection=col11406/1.7" TargetMode="External"/>
<Relationship Id="rId10" Type="http://schemas.openxmlformats.org/officeDocument/2006/relationships/hyperlink" Target="http://creativecommons.org/licenses/by/3.0/" TargetMode="External"/>
<Relationship Id="rId11" Type="http://schemas.openxmlformats.org/officeDocument/2006/relationships/hyperlink" Target="http://cnx.org/content/m42240/latest/?collection=col11406/1.7" TargetMode="External"/>
<Relationship Id="rId12" Type="http://schemas.openxmlformats.org/officeDocument/2006/relationships/hyperlink" Target="http://creativecommons.org/licenses/by-sa/3.0/" TargetMode="External"/>
<Relationship Id="rId13" Type="http://schemas.openxmlformats.org/officeDocument/2006/relationships/hyperlink" Target="http://en.wiktionary.org/wiki/oscillator" TargetMode="External"/>
<Relationship Id="rId14" Type="http://schemas.openxmlformats.org/officeDocument/2006/relationships/hyperlink" Target="http://creativecommons.org/licenses/by-sa/3.0/" TargetMode="External"/>
<Relationship Id="rId15" Type="http://schemas.openxmlformats.org/officeDocument/2006/relationships/hyperlink" Target="http://en.wiktionary.org/wiki/simple+harmonic+oscillator" TargetMode="External"/>
<Relationship Id="rId16" Type="http://schemas.openxmlformats.org/officeDocument/2006/relationships/hyperlink" Target="http://creativecommons.org/licenses/by/3.0/" TargetMode="External"/>
<Relationship Id="rId17" Type="http://schemas.openxmlformats.org/officeDocument/2006/relationships/hyperlink" Target="http://cnx.org/content/m42242/latest/?collection=col11406/1.7" TargetMode="External"/>
<Relationship Id="rId18" Type="http://schemas.openxmlformats.org/officeDocument/2006/relationships/hyperlink" Target="http://creativecommons.org/licenses/by-sa/3.0/" TargetMode="External"/>
<Relationship Id="rId19" Type="http://schemas.openxmlformats.org/officeDocument/2006/relationships/hyperlink" Target="http://en.wikipedia.org/wiki/Simple_harmonic_motion%23Mass_on_a_spring" TargetMode="External"/>
<Relationship Id="rId37" Type="http://schemas.openxmlformats.org/officeDocument/2006/relationships/hyperlink" Target="http://creativecommons.org/licenses/by-sa/3.0/" TargetMode="External"/>
<Relationship Id="rId38" Type="http://schemas.openxmlformats.org/officeDocument/2006/relationships/hyperlink" Target="http://en.wiktionary.org/wiki/transverse_wave" TargetMode="External"/>
<Relationship Id="rId39" Type="http://schemas.openxmlformats.org/officeDocument/2006/relationships/image" Target="../media/image2.png"/>
<Relationship Id="rId40" Type="http://schemas.openxmlformats.org/officeDocument/2006/relationships/image" Target="../media/image5.png"/>
</Relationships>

</file>

<file path=ppt/slides/_rels/slide92.xml.rels><?xml version="1.0" encoding="UTF-8" standalone="yes"?>
<Relationships xmlns="http://schemas.openxmlformats.org/package/2006/relationships">
<Relationship Id="rId20" Type="http://schemas.openxmlformats.org/officeDocument/2006/relationships/hyperlink" Target="http://attribution.license.10" TargetMode="External"/>
<Relationship Id="rId21" Type="http://schemas.openxmlformats.org/officeDocument/2006/relationships/hyperlink" Target="http://attribution.url.10" TargetMode="External"/>
<Relationship Id="rId22" Type="http://schemas.openxmlformats.org/officeDocument/2006/relationships/hyperlink" Target="http://attribution.license.11" TargetMode="External"/>
<Relationship Id="rId23" Type="http://schemas.openxmlformats.org/officeDocument/2006/relationships/hyperlink" Target="http://attribution.url.11" TargetMode="External"/>
<Relationship Id="rId24" Type="http://schemas.openxmlformats.org/officeDocument/2006/relationships/hyperlink" Target="http://attribution.license.12" TargetMode="External"/>
<Relationship Id="rId25" Type="http://schemas.openxmlformats.org/officeDocument/2006/relationships/hyperlink" Target="http://attribution.url.12" TargetMode="External"/>
<Relationship Id="rId26" Type="http://schemas.openxmlformats.org/officeDocument/2006/relationships/hyperlink" Target="http://attribution.license.13" TargetMode="External"/>
<Relationship Id="rId27" Type="http://schemas.openxmlformats.org/officeDocument/2006/relationships/hyperlink" Target="http://attribution.url.13" TargetMode="External"/>
<Relationship Id="rId28" Type="http://schemas.openxmlformats.org/officeDocument/2006/relationships/hyperlink" Target="http://attribution.license.14" TargetMode="External"/>
<Relationship Id="rId29" Type="http://schemas.openxmlformats.org/officeDocument/2006/relationships/hyperlink" Target="http://attribution.url.14" TargetMode="External"/>
<Relationship Id="rId1" Type="http://schemas.openxmlformats.org/officeDocument/2006/relationships/slideLayout" Target="../slideLayouts/slideLayout92.xml"/>
<Relationship Id="rId2" Type="http://schemas.openxmlformats.org/officeDocument/2006/relationships/hyperlink" Target="http://creativecommons.org/licenses/by-sa/3.0/" TargetMode="External"/>
<Relationship Id="rId3" Type="http://schemas.openxmlformats.org/officeDocument/2006/relationships/hyperlink" Target="http://en.wiktionary.org/wiki/oscillate" TargetMode="External"/>
<Relationship Id="rId4" Type="http://schemas.openxmlformats.org/officeDocument/2006/relationships/hyperlink" Target="http://creativecommons.org/licenses/by-sa/3.0/" TargetMode="External"/>
<Relationship Id="rId5" Type="http://schemas.openxmlformats.org/officeDocument/2006/relationships/hyperlink" Target="http://en.wikipedia.org/wiki/Wave%23Waves_on_strings" TargetMode="External"/>
<Relationship Id="rId30" Type="http://schemas.openxmlformats.org/officeDocument/2006/relationships/hyperlink" Target="http://attribution.license.16" TargetMode="External"/>
<Relationship Id="rId31" Type="http://schemas.openxmlformats.org/officeDocument/2006/relationships/hyperlink" Target="http://attribution.url.15" TargetMode="External"/>
<Relationship Id="rId32" Type="http://schemas.openxmlformats.org/officeDocument/2006/relationships/hyperlink" Target="http://attribution.url.16" TargetMode="External"/>
<Relationship Id="rId9" Type="http://schemas.openxmlformats.org/officeDocument/2006/relationships/hyperlink" Target="http://cnx.org/content/m32635/latest/" TargetMode="External"/>
<Relationship Id="rId6" Type="http://schemas.openxmlformats.org/officeDocument/2006/relationships/hyperlink" Target="http://creativecommons.org/licenses/by-sa/3.0/" TargetMode="External"/>
<Relationship Id="rId7" Type="http://schemas.openxmlformats.org/officeDocument/2006/relationships/hyperlink" Target="http://en.wikipedia.org/wiki/Vibrating_string" TargetMode="External"/>
<Relationship Id="rId8" Type="http://schemas.openxmlformats.org/officeDocument/2006/relationships/hyperlink" Target="http://creativecommons.org/licenses/by/3.0/" TargetMode="External"/>
<Relationship Id="rId33" Type="http://schemas.openxmlformats.org/officeDocument/2006/relationships/hyperlink" Target="http://attribution.license.17" TargetMode="External"/>
<Relationship Id="rId34" Type="http://schemas.openxmlformats.org/officeDocument/2006/relationships/hyperlink" Target="http://attribution.url.17" TargetMode="External"/>
<Relationship Id="rId35" Type="http://schemas.openxmlformats.org/officeDocument/2006/relationships/hyperlink" Target="http://attribution.license.18" TargetMode="External"/>
<Relationship Id="rId36" Type="http://schemas.openxmlformats.org/officeDocument/2006/relationships/hyperlink" Target="http://attribution.url.18" TargetMode="External"/>
<Relationship Id="rId10" Type="http://schemas.openxmlformats.org/officeDocument/2006/relationships/hyperlink" Target="http://attribution.license.5" TargetMode="External"/>
<Relationship Id="rId11" Type="http://schemas.openxmlformats.org/officeDocument/2006/relationships/hyperlink" Target="http://attribution.url.5" TargetMode="External"/>
<Relationship Id="rId12" Type="http://schemas.openxmlformats.org/officeDocument/2006/relationships/hyperlink" Target="http://attribution.license.6" TargetMode="External"/>
<Relationship Id="rId13" Type="http://schemas.openxmlformats.org/officeDocument/2006/relationships/hyperlink" Target="http://attribution.url.6" TargetMode="External"/>
<Relationship Id="rId14" Type="http://schemas.openxmlformats.org/officeDocument/2006/relationships/hyperlink" Target="http://attribution.license.7" TargetMode="External"/>
<Relationship Id="rId15" Type="http://schemas.openxmlformats.org/officeDocument/2006/relationships/hyperlink" Target="http://attribution.url.7" TargetMode="External"/>
<Relationship Id="rId16" Type="http://schemas.openxmlformats.org/officeDocument/2006/relationships/hyperlink" Target="http://attribution.license.8" TargetMode="External"/>
<Relationship Id="rId17" Type="http://schemas.openxmlformats.org/officeDocument/2006/relationships/hyperlink" Target="http://attribution.url.8" TargetMode="External"/>
<Relationship Id="rId18" Type="http://schemas.openxmlformats.org/officeDocument/2006/relationships/hyperlink" Target="http://attribution.license.9" TargetMode="External"/>
<Relationship Id="rId19" Type="http://schemas.openxmlformats.org/officeDocument/2006/relationships/hyperlink" Target="http://attribution.url.9" TargetMode="External"/>
<Relationship Id="rId37" Type="http://schemas.openxmlformats.org/officeDocument/2006/relationships/hyperlink" Target="http://attribution.license.19" TargetMode="External"/>
<Relationship Id="rId38" Type="http://schemas.openxmlformats.org/officeDocument/2006/relationships/hyperlink" Target="http://attribution.url.19" TargetMode="External"/>
<Relationship Id="rId39" Type="http://schemas.openxmlformats.org/officeDocument/2006/relationships/image" Target="../media/image2.png"/>
<Relationship Id="rId40" Type="http://schemas.openxmlformats.org/officeDocument/2006/relationships/image" Target="../media/image5.pn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219200" y="4800600"/>
            <a:ext cx="3581400" cy="381000"/>
          </a:xfrm>
        </p:spPr>
        <p:txBody>
          <a:bodyPr/>
          <a:lstStyle/>
          <a:p>
            <a:r>
              <a:rPr lang="en-US" dirty="0" smtClean="0"/>
              <a:t>Boundless Lecture Slides</a:t>
            </a:r>
            <a:endParaRPr lang="en-US" dirty="0"/>
          </a:p>
        </p:txBody>
      </p:sp>
      <p:sp>
        <p:nvSpPr>
          <p:cNvPr id="4" name="Rectangle 2"/>
          <p:cNvSpPr>
            <a:spLocks/>
          </p:cNvSpPr>
          <p:nvPr/>
        </p:nvSpPr>
        <p:spPr bwMode="auto">
          <a:xfrm>
            <a:off x="0" y="6400800"/>
            <a:ext cx="9144000" cy="469900"/>
          </a:xfrm>
          <a:prstGeom prst="rect">
            <a:avLst/>
          </a:prstGeom>
          <a:solidFill>
            <a:srgbClr val="F6F6F6"/>
          </a:solidFill>
          <a:ln>
            <a:noFill/>
          </a:ln>
          <a:extLst>
            <a:ext uri="{91240B29-F687-4f45-9708-019B960494DF}">
              <a14:hiddenLine xmlns:a14="http://schemas.microsoft.com/office/drawing/2010/main" w="3175">
                <a:solidFill>
                  <a:srgbClr val="D7D7D7"/>
                </a:solidFill>
                <a:miter lim="800000"/>
                <a:headEnd/>
                <a:tailEnd/>
              </a14:hiddenLine>
            </a:ext>
          </a:extLst>
        </p:spPr>
        <p:txBody>
          <a:bodyPr lIns="0" tIns="0" rIns="0" bIns="0"/>
          <a:lstStyle/>
          <a:p>
            <a:endParaRPr lang="en-US"/>
          </a:p>
        </p:txBody>
      </p:sp>
      <p:pic>
        <p:nvPicPr>
          <p:cNvPr id="5"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69300" y="6527800"/>
            <a:ext cx="625475"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6" name="Rectangle 8"/>
          <p:cNvSpPr>
            <a:spLocks/>
          </p:cNvSpPr>
          <p:nvPr/>
        </p:nvSpPr>
        <p:spPr bwMode="auto">
          <a:xfrm>
            <a:off x="4572000" y="6578600"/>
            <a:ext cx="3708400" cy="20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dirty="0">
                <a:solidFill>
                  <a:srgbClr val="828282"/>
                </a:solidFill>
                <a:latin typeface="Arial" charset="0"/>
                <a:ea typeface="ＭＳ Ｐゴシック" charset="0"/>
                <a:sym typeface="Helvetica Neue" charset="0"/>
              </a:rPr>
              <a:t>Free to share, print, make copies and changes. Get yours at </a:t>
            </a:r>
            <a:r>
              <a:rPr lang="en-US" sz="800" dirty="0" err="1">
                <a:solidFill>
                  <a:srgbClr val="828282"/>
                </a:solidFill>
                <a:latin typeface="Arial" charset="0"/>
                <a:ea typeface="ＭＳ Ｐゴシック" charset="0"/>
                <a:sym typeface="Helvetica Neue" charset="0"/>
              </a:rPr>
              <a:t>www.boundless.com</a:t>
            </a:r>
            <a:endParaRPr lang="en-US" sz="800" dirty="0">
              <a:solidFill>
                <a:srgbClr val="828282"/>
              </a:solidFill>
              <a:latin typeface="Arial" charset="0"/>
              <a:ea typeface="ＭＳ Ｐゴシック" charset="0"/>
              <a:sym typeface="Helvetica Neue" charset="0"/>
            </a:endParaRPr>
          </a:p>
        </p:txBody>
      </p:sp>
      <p:sp>
        <p:nvSpPr>
          <p:cNvPr id="7" name="Line 5"/>
          <p:cNvSpPr>
            <a:spLocks noChangeShapeType="1"/>
          </p:cNvSpPr>
          <p:nvPr/>
        </p:nvSpPr>
        <p:spPr bwMode="auto">
          <a:xfrm>
            <a:off x="3046413" y="11113"/>
            <a:ext cx="3049587" cy="0"/>
          </a:xfrm>
          <a:prstGeom prst="line">
            <a:avLst/>
          </a:prstGeom>
          <a:noFill/>
          <a:ln w="38100">
            <a:solidFill>
              <a:srgbClr val="228CBC"/>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8" name="Line 6"/>
          <p:cNvSpPr>
            <a:spLocks noChangeShapeType="1"/>
          </p:cNvSpPr>
          <p:nvPr/>
        </p:nvSpPr>
        <p:spPr bwMode="auto">
          <a:xfrm>
            <a:off x="0" y="11113"/>
            <a:ext cx="3048000" cy="0"/>
          </a:xfrm>
          <a:prstGeom prst="line">
            <a:avLst/>
          </a:prstGeom>
          <a:noFill/>
          <a:ln w="38100">
            <a:solidFill>
              <a:srgbClr val="FDB620"/>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9" name="Line 7"/>
          <p:cNvSpPr>
            <a:spLocks noChangeShapeType="1"/>
          </p:cNvSpPr>
          <p:nvPr/>
        </p:nvSpPr>
        <p:spPr bwMode="auto">
          <a:xfrm>
            <a:off x="6094413" y="11113"/>
            <a:ext cx="3049587" cy="0"/>
          </a:xfrm>
          <a:prstGeom prst="line">
            <a:avLst/>
          </a:prstGeom>
          <a:noFill/>
          <a:ln w="38100">
            <a:solidFill>
              <a:srgbClr val="7BBB45"/>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0" name="Rectangle 8"/>
          <p:cNvSpPr>
            <a:spLocks/>
          </p:cNvSpPr>
          <p:nvPr/>
        </p:nvSpPr>
        <p:spPr bwMode="auto">
          <a:xfrm>
            <a:off x="304800" y="6553200"/>
            <a:ext cx="4318000" cy="20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l"/>
            <a:r>
              <a:rPr lang="en-US" sz="1200" dirty="0" smtClean="0">
                <a:solidFill>
                  <a:srgbClr val="828282"/>
                </a:solidFill>
                <a:latin typeface="Arial" charset="0"/>
                <a:ea typeface="ＭＳ Ｐゴシック" charset="0"/>
                <a:sym typeface="Helvetica Neue" charset="0"/>
              </a:rPr>
              <a:t>Available on the Boundless Teaching Platform</a:t>
            </a:r>
            <a:endParaRPr lang="en-US" sz="1200" dirty="0">
              <a:solidFill>
                <a:srgbClr val="828282"/>
              </a:solidFill>
              <a:latin typeface="Arial" charset="0"/>
              <a:ea typeface="ＭＳ Ｐゴシック" charset="0"/>
              <a:sym typeface="Helvetica Neue" charset="0"/>
            </a:endParaRPr>
          </a:p>
        </p:txBody>
      </p:sp>
      <p:pic>
        <p:nvPicPr>
          <p:cNvPr id="11"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5106988"/>
            <a:ext cx="4648200" cy="67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extLst>
      <p:ext uri="{BB962C8B-B14F-4D97-AF65-F5344CB8AC3E}">
        <p14:creationId xmlns:p14="http://schemas.microsoft.com/office/powerpoint/2010/main" val="2425312893"/>
      </p:ext>
    </p:extLst>
  </p:cSld>
  <p:clrMapOvr>
    <a:masterClrMapping/>
  </p:clrMapOvr>
  <p:transition xmlns:p14="http://schemas.microsoft.com/office/powerpoint/2010/mai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ectionimage.jpg"/>
          <p:cNvPicPr>
            <a:picLocks noChangeAspect="1"/>
          </p:cNvPicPr>
          <p:nvPr/>
        </p:nvPicPr>
        <p:blipFill>
          <a:blip r:embed="rId6">
            <a:extLst>
              <a:ext uri="{2122cd39bfb486e56c79a4350be2f9cf}">
                <a14:useLocalDpi xmlns:a14="http://schemas.microsoft.com/office/drawing/2010/main" val="0"/>
              </a:ext>
            </a:extLst>
          </a:blip>
          <a:stretch>
            <a:fillRect/>
          </a:stretch>
        </p:blipFill>
        <p:spPr>
          <a:xfrm>
            <a:off x="152400" y="1447800"/>
            <a:ext cx="2768600" cy="1308596"/>
          </a:xfrm>
          <a:prstGeom prst="rect">
            <a:avLst/>
          </a:prstGeom>
        </p:spPr>
      </p:pic>
      <p:sp>
        <p:nvSpPr>
          <p:cNvPr id="22" name="Text Placeholder 21"/>
          <p:cNvSpPr>
            <a:spLocks noGrp="1"/>
          </p:cNvSpPr>
          <p:nvPr>
            <p:ph type="body" sz="quarter" idx="10"/>
          </p:nvPr>
        </p:nvSpPr>
        <p:spPr>
          <a:xfrm>
            <a:off x="3231005" y="1371600"/>
            <a:ext cx="5664901" cy="4800600"/>
          </a:xfrm>
        </p:spPr>
        <p:txBody>
          <a:bodyPr/>
          <a:lstStyle/>
          <a:p>
            <a:pPr marL="115888" indent="-115888"/>
            <a:r>
              <a:rPr lang="en-US" dirty="0" smtClean="0"/>
              <a:t>Waves</a:t>
            </a:r>
          </a:p>
          <a:p>
            <a:pPr marL="115888" indent="-115888"/>
            <a:r>
              <a:rPr lang="en-US" dirty="0" smtClean="0"/>
              <a:t>Transverse Waves</a:t>
            </a:r>
          </a:p>
          <a:p>
            <a:pPr marL="115888" indent="-115888"/>
            <a:r>
              <a:rPr lang="en-US" dirty="0"/>
              <a:t/>
            </a:r>
            <a:r>
              <a:rPr lang="en-US" dirty="0"/>
              <a:t>Longitudinal Waves</a:t>
            </a:r>
            <a:r>
              <a:rPr lang="en-US" dirty="0"/>
              <a:t> </a:t>
            </a:r>
            <a:endParaRPr lang="en-US" dirty="0" smtClean="0"/>
          </a:p>
          <a:p>
            <a:pPr marL="115888" indent="-115888"/>
            <a:r>
              <a:rPr lang="en-US" dirty="0"/>
              <a:t/>
            </a:r>
            <a:r>
              <a:rPr lang="en-US" dirty="0"/>
              <a:t>Water Waves</a:t>
            </a:r>
            <a:r>
              <a:rPr lang="en-US" dirty="0"/>
              <a:t> </a:t>
            </a:r>
            <a:endParaRPr lang="en-US" dirty="0" smtClean="0"/>
          </a:p>
          <a:p>
            <a:pPr marL="115888" indent="-115888"/>
            <a:r>
              <a:rPr lang="en-US" dirty="0"/>
              <a:t/>
            </a:r>
            <a:r>
              <a:rPr lang="en-US" dirty="0"/>
              <a:t>Wavelength, Freqency in Relation to Speed</a:t>
            </a:r>
            <a:r>
              <a:rPr lang="en-US" dirty="0"/>
              <a:t> </a:t>
            </a:r>
            <a:endParaRPr lang="en-US" dirty="0" smtClean="0"/>
          </a:p>
          <a:p>
            <a:pPr marL="115888" indent="-115888"/>
            <a:r>
              <a:rPr lang="en-US" dirty="0"/>
              <a:t/>
            </a:r>
            <a:r>
              <a:rPr lang="en-US" dirty="0"/>
              <a:t>Energy Transportation</a:t>
            </a:r>
            <a:r>
              <a:rPr lang="en-US" dirty="0"/>
              <a:t> </a:t>
            </a:r>
            <a:endParaRPr lang="en-US" dirty="0" smtClean="0"/>
          </a:p>
        </p:txBody>
      </p:sp>
      <p:sp>
        <p:nvSpPr>
          <p:cNvPr id="21" name="Title 20"/>
          <p:cNvSpPr>
            <a:spLocks noGrp="1"/>
          </p:cNvSpPr>
          <p:nvPr>
            <p:ph type="title"/>
          </p:nvPr>
        </p:nvSpPr>
        <p:spPr>
          <a:xfrm>
            <a:off x="152400" y="381000"/>
            <a:ext cx="8686800" cy="685800"/>
          </a:xfrm>
        </p:spPr>
        <p:txBody>
          <a:bodyPr/>
          <a:lstStyle/>
          <a:p>
            <a:r>
              <a:rPr lang="en-US" dirty="0" smtClean="0"/>
              <a:t>Waves</a:t>
            </a:r>
            <a:endParaRPr lang="en-US" dirty="0"/>
          </a:p>
        </p:txBody>
      </p:sp>
      <p:sp>
        <p:nvSpPr>
          <p:cNvPr id="5" name="Rectangle 2"/>
          <p:cNvSpPr>
            <a:spLocks/>
          </p:cNvSpPr>
          <p:nvPr/>
        </p:nvSpPr>
        <p:spPr bwMode="auto">
          <a:xfrm>
            <a:off x="0" y="6815"/>
            <a:ext cx="9144000" cy="317500"/>
          </a:xfrm>
          <a:prstGeom prst="rect">
            <a:avLst/>
          </a:prstGeom>
          <a:solidFill>
            <a:srgbClr val="F0F0F0"/>
          </a:solidFill>
          <a:ln>
            <a:noFill/>
          </a:ln>
          <a:extLst>
            <a:ext uri="{91240B29-F687-4f45-9708-019B960494DF}">
              <a14:hiddenLine xmlns:a14="http://schemas.microsoft.com/office/drawing/2010/main" w="12700" cap="flat">
                <a:solidFill>
                  <a:srgbClr val="D7D7D7"/>
                </a:solidFill>
                <a:miter lim="800000"/>
                <a:headEnd type="none" w="med" len="med"/>
                <a:tailEnd type="none" w="med" len="med"/>
              </a14:hiddenLine>
            </a:ext>
          </a:extLst>
        </p:spPr>
        <p:txBody>
          <a:bodyPr lIns="0" tIns="0" rIns="0" bIns="0"/>
          <a:lstStyle/>
          <a:p>
            <a:endParaRPr lang="en-US"/>
          </a:p>
        </p:txBody>
      </p:sp>
      <p:sp>
        <p:nvSpPr>
          <p:cNvPr id="6" name="Rectangle 11"/>
          <p:cNvSpPr>
            <a:spLocks/>
          </p:cNvSpPr>
          <p:nvPr/>
        </p:nvSpPr>
        <p:spPr bwMode="auto">
          <a:xfrm>
            <a:off x="190500" y="83015"/>
            <a:ext cx="8801100" cy="145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lstStyle/>
          <a:p>
            <a:pPr algn="l"/>
            <a:r>
              <a:rPr lang="en-US" sz="1000" dirty="0" smtClean="0">
                <a:solidFill>
                  <a:srgbClr val="828282"/>
                </a:solidFill>
                <a:latin typeface="Helvetica Neue Light" charset="0"/>
                <a:ea typeface="ＭＳ Ｐゴシック" charset="0"/>
                <a:cs typeface="Helvetica Neue Light" charset="0"/>
                <a:sym typeface="Helvetica Neue Light" charset="0"/>
              </a:rPr>
              <a:t/>
            </a:r>
            <a:r>
              <a:rPr lang="en-US" sz="1000" dirty="0" smtClean="0">
                <a:solidFill>
                  <a:srgbClr val="828282"/>
                </a:solidFill>
                <a:latin typeface="Helvetica Neue Light" charset="0"/>
                <a:ea typeface="ＭＳ Ｐゴシック" charset="0"/>
                <a:cs typeface="Helvetica Neue Light" charset="0"/>
                <a:sym typeface="Helvetica Neue Light" charset="0"/>
              </a:rPr>
              <a:t>Waves and Vibrations</a:t>
            </a:r>
            <a:r>
              <a:rPr lang="en-US" sz="1000" dirty="0" smtClean="0">
                <a:solidFill>
                  <a:srgbClr val="828282"/>
                </a:solidFill>
                <a:latin typeface="Helvetica Neue Light" charset="0"/>
                <a:ea typeface="ＭＳ Ｐゴシック" charset="0"/>
                <a:cs typeface="Helvetica Neue Light" charset="0"/>
                <a:sym typeface="Helvetica Neue Light" charset="0"/>
              </a:rPr>
              <a:t> &gt; </a:t>
            </a:r>
            <a:r>
              <a:rPr lang="en-US" sz="1000" dirty="0" smtClean="0">
                <a:solidFill>
                  <a:srgbClr val="828282"/>
                </a:solidFill>
                <a:latin typeface="Helvetica Neue Light" charset="0"/>
                <a:ea typeface="ＭＳ Ｐゴシック" charset="0"/>
                <a:cs typeface="Helvetica Neue Light" charset="0"/>
                <a:sym typeface="Helvetica Neue Light" charset="0"/>
              </a:rPr>
              <a:t>Waves</a:t>
            </a:r>
            <a:endParaRPr lang="en-US" sz="1000" dirty="0">
              <a:solidFill>
                <a:srgbClr val="828282"/>
              </a:solidFill>
              <a:latin typeface="Helvetica Neue Light" charset="0"/>
              <a:ea typeface="ＭＳ Ｐゴシック" charset="0"/>
              <a:cs typeface="Helvetica Neue Light" charset="0"/>
              <a:sym typeface="Helvetica Neue Light" charset="0"/>
            </a:endParaRPr>
          </a:p>
        </p:txBody>
      </p:sp>
      <p:sp>
        <p:nvSpPr>
          <p:cNvPr id="7" name="Line 6"/>
          <p:cNvSpPr>
            <a:spLocks noChangeShapeType="1"/>
          </p:cNvSpPr>
          <p:nvPr/>
        </p:nvSpPr>
        <p:spPr bwMode="auto">
          <a:xfrm>
            <a:off x="152400" y="1143000"/>
            <a:ext cx="8770937" cy="0"/>
          </a:xfrm>
          <a:prstGeom prst="line">
            <a:avLst/>
          </a:prstGeom>
          <a:noFill/>
          <a:ln w="12700" cap="flat">
            <a:solidFill>
              <a:srgbClr val="B2B2B2"/>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8" name="Line 5"/>
          <p:cNvSpPr>
            <a:spLocks noChangeShapeType="1"/>
          </p:cNvSpPr>
          <p:nvPr/>
        </p:nvSpPr>
        <p:spPr bwMode="auto">
          <a:xfrm>
            <a:off x="3046413" y="11113"/>
            <a:ext cx="3049587" cy="0"/>
          </a:xfrm>
          <a:prstGeom prst="line">
            <a:avLst/>
          </a:prstGeom>
          <a:noFill/>
          <a:ln w="38100">
            <a:solidFill>
              <a:srgbClr val="228CBC"/>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9" name="Line 6"/>
          <p:cNvSpPr>
            <a:spLocks noChangeShapeType="1"/>
          </p:cNvSpPr>
          <p:nvPr/>
        </p:nvSpPr>
        <p:spPr bwMode="auto">
          <a:xfrm>
            <a:off x="0" y="11113"/>
            <a:ext cx="3048000" cy="0"/>
          </a:xfrm>
          <a:prstGeom prst="line">
            <a:avLst/>
          </a:prstGeom>
          <a:noFill/>
          <a:ln w="38100">
            <a:solidFill>
              <a:srgbClr val="FDB620"/>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0" name="Line 7"/>
          <p:cNvSpPr>
            <a:spLocks noChangeShapeType="1"/>
          </p:cNvSpPr>
          <p:nvPr/>
        </p:nvSpPr>
        <p:spPr bwMode="auto">
          <a:xfrm>
            <a:off x="6094413" y="11113"/>
            <a:ext cx="3049587" cy="0"/>
          </a:xfrm>
          <a:prstGeom prst="line">
            <a:avLst/>
          </a:prstGeom>
          <a:noFill/>
          <a:ln w="38100">
            <a:solidFill>
              <a:srgbClr val="7BBB45"/>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1" name="Rectangle 2"/>
          <p:cNvSpPr>
            <a:spLocks/>
          </p:cNvSpPr>
          <p:nvPr/>
        </p:nvSpPr>
        <p:spPr bwMode="auto">
          <a:xfrm>
            <a:off x="0" y="6400800"/>
            <a:ext cx="9144000" cy="469900"/>
          </a:xfrm>
          <a:prstGeom prst="rect">
            <a:avLst/>
          </a:prstGeom>
          <a:solidFill>
            <a:srgbClr val="F6F6F6"/>
          </a:solidFill>
          <a:ln>
            <a:noFill/>
          </a:ln>
          <a:extLst>
            <a:ext uri="{91240B29-F687-4f45-9708-019B960494DF}">
              <a14:hiddenLine xmlns:a14="http://schemas.microsoft.com/office/drawing/2010/main" w="3175">
                <a:solidFill>
                  <a:srgbClr val="D7D7D7"/>
                </a:solidFill>
                <a:miter lim="800000"/>
                <a:headEnd/>
                <a:tailEnd/>
              </a14:hiddenLine>
            </a:ext>
          </a:extLst>
        </p:spPr>
        <p:txBody>
          <a:bodyPr lIns="0" tIns="0" rIns="0" bIns="0"/>
          <a:lstStyle/>
          <a:p>
            <a:endParaRPr lang="en-US"/>
          </a:p>
        </p:txBody>
      </p:sp>
      <p:pic>
        <p:nvPicPr>
          <p:cNvPr id="12"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00" y="6538913"/>
            <a:ext cx="1422400" cy="217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3" name="Rectangle 8"/>
          <p:cNvSpPr>
            <a:spLocks/>
          </p:cNvSpPr>
          <p:nvPr/>
        </p:nvSpPr>
        <p:spPr bwMode="auto">
          <a:xfrm>
            <a:off x="3962400" y="6477000"/>
            <a:ext cx="4318000" cy="20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dirty="0">
                <a:solidFill>
                  <a:srgbClr val="828282"/>
                </a:solidFill>
                <a:latin typeface="Arial" charset="0"/>
                <a:ea typeface="ＭＳ Ｐゴシック" charset="0"/>
                <a:sym typeface="Helvetica Neue" charset="0"/>
              </a:rPr>
              <a:t>Free to share, print, make copies and changes. Get yours at </a:t>
            </a:r>
            <a:r>
              <a:rPr lang="en-US" sz="800" dirty="0" err="1">
                <a:solidFill>
                  <a:srgbClr val="828282"/>
                </a:solidFill>
                <a:latin typeface="Arial" charset="0"/>
                <a:ea typeface="ＭＳ Ｐゴシック" charset="0"/>
                <a:sym typeface="Helvetica Neue" charset="0"/>
              </a:rPr>
              <a:t>www.boundless.com</a:t>
            </a:r>
            <a:endParaRPr lang="en-US" sz="800" dirty="0">
              <a:solidFill>
                <a:srgbClr val="828282"/>
              </a:solidFill>
              <a:latin typeface="Arial" charset="0"/>
              <a:ea typeface="ＭＳ Ｐゴシック" charset="0"/>
              <a:sym typeface="Helvetica Neue" charset="0"/>
            </a:endParaRPr>
          </a:p>
        </p:txBody>
      </p:sp>
      <p:pic>
        <p:nvPicPr>
          <p:cNvPr id="14"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69300" y="6527800"/>
            <a:ext cx="625475"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20" name="Rectangle 10"/>
          <p:cNvSpPr>
            <a:spLocks/>
          </p:cNvSpPr>
          <p:nvPr/>
        </p:nvSpPr>
        <p:spPr bwMode="auto">
          <a:xfrm>
            <a:off x="1676400" y="6629400"/>
            <a:ext cx="66167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u="sng" dirty="0" smtClean="0">
                <a:solidFill>
                  <a:srgbClr val="FFFFFF"/>
                </a:solidFill>
                <a:latin typeface="Arial"/>
                <a:ea typeface="ＭＳ Ｐゴシック" charset="0"/>
                <a:cs typeface="Arial"/>
                <a:sym typeface="Helvetica Neue" charset="0"/>
                <a:hlinkClick r:id="rId5"/>
              </a:rPr>
              <a:t>www.boundless.com/physics/textbooks/boundless-physics-textbook/waves-and-vibrations-15/waves-125/</a:t>
            </a:r>
            <a:endParaRPr lang="en-US" sz="800" u="sng" dirty="0">
              <a:solidFill>
                <a:srgbClr val="FFFFFF"/>
              </a:solidFill>
              <a:latin typeface="Arial"/>
              <a:ea typeface="ＭＳ Ｐゴシック" charset="0"/>
              <a:cs typeface="Arial"/>
              <a:sym typeface="Helvetica Neue" charset="0"/>
            </a:endParaRPr>
          </a:p>
        </p:txBody>
      </p:sp>
    </p:spTree>
    <p:extLst>
      <p:ext uri="{BB962C8B-B14F-4D97-AF65-F5344CB8AC3E}">
        <p14:creationId xmlns:p14="http://schemas.microsoft.com/office/powerpoint/2010/main" val="372285756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ectionimage.jpg"/>
          <p:cNvPicPr>
            <a:picLocks noChangeAspect="1"/>
          </p:cNvPicPr>
          <p:nvPr/>
        </p:nvPicPr>
        <p:blipFill>
          <a:blip r:embed="rId6">
            <a:extLst>
              <a:ext uri="{3de0c6aac2194de05b48e74039496958}">
                <a14:useLocalDpi xmlns:a14="http://schemas.microsoft.com/office/drawing/2010/main" val="0"/>
              </a:ext>
            </a:extLst>
          </a:blip>
          <a:stretch>
            <a:fillRect/>
          </a:stretch>
        </p:blipFill>
        <p:spPr>
          <a:xfrm>
            <a:off x="152400" y="1447800"/>
            <a:ext cx="2768600" cy="1214562"/>
          </a:xfrm>
          <a:prstGeom prst="rect">
            <a:avLst/>
          </a:prstGeom>
        </p:spPr>
      </p:pic>
      <p:sp>
        <p:nvSpPr>
          <p:cNvPr id="22" name="Text Placeholder 21"/>
          <p:cNvSpPr>
            <a:spLocks noGrp="1"/>
          </p:cNvSpPr>
          <p:nvPr>
            <p:ph type="body" sz="quarter" idx="10"/>
          </p:nvPr>
        </p:nvSpPr>
        <p:spPr>
          <a:xfrm>
            <a:off x="3231005" y="1371600"/>
            <a:ext cx="5664901" cy="4800600"/>
          </a:xfrm>
        </p:spPr>
        <p:txBody>
          <a:bodyPr/>
          <a:lstStyle/>
          <a:p>
            <a:pPr marL="115888" indent="-115888"/>
            <a:r>
              <a:rPr lang="en-US" dirty="0" smtClean="0"/>
              <a:t>Reflection and Transmission</a:t>
            </a:r>
          </a:p>
          <a:p>
            <a:pPr marL="115888" indent="-115888"/>
            <a:r>
              <a:rPr lang="en-US" dirty="0" smtClean="0"/>
              <a:t>Superposition and Interference</a:t>
            </a:r>
          </a:p>
          <a:p>
            <a:pPr marL="115888" indent="-115888"/>
            <a:r>
              <a:rPr lang="en-US" dirty="0"/>
              <a:t/>
            </a:r>
            <a:r>
              <a:rPr lang="en-US" dirty="0"/>
              <a:t>Standing Waves and Resonance</a:t>
            </a:r>
            <a:r>
              <a:rPr lang="en-US" dirty="0"/>
              <a:t> </a:t>
            </a:r>
            <a:endParaRPr lang="en-US" dirty="0" smtClean="0"/>
          </a:p>
          <a:p>
            <a:pPr marL="115888" indent="-115888"/>
            <a:r>
              <a:rPr lang="en-US" dirty="0"/>
              <a:t/>
            </a:r>
            <a:r>
              <a:rPr lang="en-US" dirty="0"/>
              <a:t>Harmonic Wave Functions</a:t>
            </a:r>
            <a:r>
              <a:rPr lang="en-US" dirty="0"/>
              <a:t> </a:t>
            </a:r>
            <a:endParaRPr lang="en-US" dirty="0" smtClean="0"/>
          </a:p>
          <a:p>
            <a:pPr marL="115888" indent="-115888"/>
            <a:r>
              <a:rPr lang="en-US" dirty="0"/>
              <a:t/>
            </a:r>
            <a:r>
              <a:rPr lang="en-US" dirty="0"/>
              <a:t>Refraction</a:t>
            </a:r>
            <a:r>
              <a:rPr lang="en-US" dirty="0"/>
              <a:t> </a:t>
            </a:r>
            <a:endParaRPr lang="en-US" dirty="0" smtClean="0"/>
          </a:p>
          <a:p>
            <a:pPr marL="115888" indent="-115888"/>
            <a:r>
              <a:rPr lang="en-US" dirty="0"/>
              <a:t/>
            </a:r>
            <a:r>
              <a:rPr lang="en-US" dirty="0"/>
              <a:t>Diffraction</a:t>
            </a:r>
            <a:r>
              <a:rPr lang="en-US" dirty="0"/>
              <a:t> </a:t>
            </a:r>
            <a:endParaRPr lang="en-US" dirty="0" smtClean="0"/>
          </a:p>
          <a:p>
            <a:pPr marL="115888" indent="-115888"/>
            <a:r>
              <a:rPr lang="en-US" dirty="0"/>
              <a:t/>
            </a:r>
            <a:r>
              <a:rPr lang="en-US" dirty="0"/>
              <a:t>Mathematical Represenation of a Traveling Wave</a:t>
            </a:r>
            <a:r>
              <a:rPr lang="en-US" dirty="0"/>
              <a:t> </a:t>
            </a:r>
            <a:endParaRPr lang="en-US" dirty="0" smtClean="0"/>
          </a:p>
          <a:p>
            <a:pPr marL="115888" indent="-115888"/>
            <a:r>
              <a:rPr lang="en-US" dirty="0"/>
              <a:t/>
            </a:r>
            <a:r>
              <a:rPr lang="en-US" dirty="0"/>
              <a:t>Energy, Intensity, Frequency, and Amplitude</a:t>
            </a:r>
            <a:r>
              <a:rPr lang="en-US" dirty="0"/>
              <a:t> </a:t>
            </a:r>
            <a:endParaRPr lang="en-US" dirty="0" smtClean="0"/>
          </a:p>
        </p:txBody>
      </p:sp>
      <p:sp>
        <p:nvSpPr>
          <p:cNvPr id="21" name="Title 20"/>
          <p:cNvSpPr>
            <a:spLocks noGrp="1"/>
          </p:cNvSpPr>
          <p:nvPr>
            <p:ph type="title"/>
          </p:nvPr>
        </p:nvSpPr>
        <p:spPr>
          <a:xfrm>
            <a:off x="152400" y="381000"/>
            <a:ext cx="8686800" cy="685800"/>
          </a:xfrm>
        </p:spPr>
        <p:txBody>
          <a:bodyPr/>
          <a:lstStyle/>
          <a:p>
            <a:r>
              <a:rPr lang="en-US" dirty="0" smtClean="0"/>
              <a:t>Wave Behavior and Interaction</a:t>
            </a:r>
            <a:endParaRPr lang="en-US" dirty="0"/>
          </a:p>
        </p:txBody>
      </p:sp>
      <p:sp>
        <p:nvSpPr>
          <p:cNvPr id="5" name="Rectangle 2"/>
          <p:cNvSpPr>
            <a:spLocks/>
          </p:cNvSpPr>
          <p:nvPr/>
        </p:nvSpPr>
        <p:spPr bwMode="auto">
          <a:xfrm>
            <a:off x="0" y="6815"/>
            <a:ext cx="9144000" cy="317500"/>
          </a:xfrm>
          <a:prstGeom prst="rect">
            <a:avLst/>
          </a:prstGeom>
          <a:solidFill>
            <a:srgbClr val="F0F0F0"/>
          </a:solidFill>
          <a:ln>
            <a:noFill/>
          </a:ln>
          <a:extLst>
            <a:ext uri="{91240B29-F687-4f45-9708-019B960494DF}">
              <a14:hiddenLine xmlns:a14="http://schemas.microsoft.com/office/drawing/2010/main" w="12700" cap="flat">
                <a:solidFill>
                  <a:srgbClr val="D7D7D7"/>
                </a:solidFill>
                <a:miter lim="800000"/>
                <a:headEnd type="none" w="med" len="med"/>
                <a:tailEnd type="none" w="med" len="med"/>
              </a14:hiddenLine>
            </a:ext>
          </a:extLst>
        </p:spPr>
        <p:txBody>
          <a:bodyPr lIns="0" tIns="0" rIns="0" bIns="0"/>
          <a:lstStyle/>
          <a:p>
            <a:endParaRPr lang="en-US"/>
          </a:p>
        </p:txBody>
      </p:sp>
      <p:sp>
        <p:nvSpPr>
          <p:cNvPr id="6" name="Rectangle 11"/>
          <p:cNvSpPr>
            <a:spLocks/>
          </p:cNvSpPr>
          <p:nvPr/>
        </p:nvSpPr>
        <p:spPr bwMode="auto">
          <a:xfrm>
            <a:off x="190500" y="83015"/>
            <a:ext cx="8801100" cy="145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lstStyle/>
          <a:p>
            <a:pPr algn="l"/>
            <a:r>
              <a:rPr lang="en-US" sz="1000" dirty="0" smtClean="0">
                <a:solidFill>
                  <a:srgbClr val="828282"/>
                </a:solidFill>
                <a:latin typeface="Helvetica Neue Light" charset="0"/>
                <a:ea typeface="ＭＳ Ｐゴシック" charset="0"/>
                <a:cs typeface="Helvetica Neue Light" charset="0"/>
                <a:sym typeface="Helvetica Neue Light" charset="0"/>
              </a:rPr>
              <a:t/>
            </a:r>
            <a:r>
              <a:rPr lang="en-US" sz="1000" dirty="0" smtClean="0">
                <a:solidFill>
                  <a:srgbClr val="828282"/>
                </a:solidFill>
                <a:latin typeface="Helvetica Neue Light" charset="0"/>
                <a:ea typeface="ＭＳ Ｐゴシック" charset="0"/>
                <a:cs typeface="Helvetica Neue Light" charset="0"/>
                <a:sym typeface="Helvetica Neue Light" charset="0"/>
              </a:rPr>
              <a:t>Waves and Vibrations</a:t>
            </a:r>
            <a:r>
              <a:rPr lang="en-US" sz="1000" dirty="0" smtClean="0">
                <a:solidFill>
                  <a:srgbClr val="828282"/>
                </a:solidFill>
                <a:latin typeface="Helvetica Neue Light" charset="0"/>
                <a:ea typeface="ＭＳ Ｐゴシック" charset="0"/>
                <a:cs typeface="Helvetica Neue Light" charset="0"/>
                <a:sym typeface="Helvetica Neue Light" charset="0"/>
              </a:rPr>
              <a:t> &gt; </a:t>
            </a:r>
            <a:r>
              <a:rPr lang="en-US" sz="1000" dirty="0" smtClean="0">
                <a:solidFill>
                  <a:srgbClr val="828282"/>
                </a:solidFill>
                <a:latin typeface="Helvetica Neue Light" charset="0"/>
                <a:ea typeface="ＭＳ Ｐゴシック" charset="0"/>
                <a:cs typeface="Helvetica Neue Light" charset="0"/>
                <a:sym typeface="Helvetica Neue Light" charset="0"/>
              </a:rPr>
              <a:t>Wave Behavior and Interaction</a:t>
            </a:r>
            <a:endParaRPr lang="en-US" sz="1000" dirty="0">
              <a:solidFill>
                <a:srgbClr val="828282"/>
              </a:solidFill>
              <a:latin typeface="Helvetica Neue Light" charset="0"/>
              <a:ea typeface="ＭＳ Ｐゴシック" charset="0"/>
              <a:cs typeface="Helvetica Neue Light" charset="0"/>
              <a:sym typeface="Helvetica Neue Light" charset="0"/>
            </a:endParaRPr>
          </a:p>
        </p:txBody>
      </p:sp>
      <p:sp>
        <p:nvSpPr>
          <p:cNvPr id="7" name="Line 6"/>
          <p:cNvSpPr>
            <a:spLocks noChangeShapeType="1"/>
          </p:cNvSpPr>
          <p:nvPr/>
        </p:nvSpPr>
        <p:spPr bwMode="auto">
          <a:xfrm>
            <a:off x="152400" y="1143000"/>
            <a:ext cx="8770937" cy="0"/>
          </a:xfrm>
          <a:prstGeom prst="line">
            <a:avLst/>
          </a:prstGeom>
          <a:noFill/>
          <a:ln w="12700" cap="flat">
            <a:solidFill>
              <a:srgbClr val="B2B2B2"/>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8" name="Line 5"/>
          <p:cNvSpPr>
            <a:spLocks noChangeShapeType="1"/>
          </p:cNvSpPr>
          <p:nvPr/>
        </p:nvSpPr>
        <p:spPr bwMode="auto">
          <a:xfrm>
            <a:off x="3046413" y="11113"/>
            <a:ext cx="3049587" cy="0"/>
          </a:xfrm>
          <a:prstGeom prst="line">
            <a:avLst/>
          </a:prstGeom>
          <a:noFill/>
          <a:ln w="38100">
            <a:solidFill>
              <a:srgbClr val="228CBC"/>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9" name="Line 6"/>
          <p:cNvSpPr>
            <a:spLocks noChangeShapeType="1"/>
          </p:cNvSpPr>
          <p:nvPr/>
        </p:nvSpPr>
        <p:spPr bwMode="auto">
          <a:xfrm>
            <a:off x="0" y="11113"/>
            <a:ext cx="3048000" cy="0"/>
          </a:xfrm>
          <a:prstGeom prst="line">
            <a:avLst/>
          </a:prstGeom>
          <a:noFill/>
          <a:ln w="38100">
            <a:solidFill>
              <a:srgbClr val="FDB620"/>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0" name="Line 7"/>
          <p:cNvSpPr>
            <a:spLocks noChangeShapeType="1"/>
          </p:cNvSpPr>
          <p:nvPr/>
        </p:nvSpPr>
        <p:spPr bwMode="auto">
          <a:xfrm>
            <a:off x="6094413" y="11113"/>
            <a:ext cx="3049587" cy="0"/>
          </a:xfrm>
          <a:prstGeom prst="line">
            <a:avLst/>
          </a:prstGeom>
          <a:noFill/>
          <a:ln w="38100">
            <a:solidFill>
              <a:srgbClr val="7BBB45"/>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1" name="Rectangle 2"/>
          <p:cNvSpPr>
            <a:spLocks/>
          </p:cNvSpPr>
          <p:nvPr/>
        </p:nvSpPr>
        <p:spPr bwMode="auto">
          <a:xfrm>
            <a:off x="0" y="6400800"/>
            <a:ext cx="9144000" cy="469900"/>
          </a:xfrm>
          <a:prstGeom prst="rect">
            <a:avLst/>
          </a:prstGeom>
          <a:solidFill>
            <a:srgbClr val="F6F6F6"/>
          </a:solidFill>
          <a:ln>
            <a:noFill/>
          </a:ln>
          <a:extLst>
            <a:ext uri="{91240B29-F687-4f45-9708-019B960494DF}">
              <a14:hiddenLine xmlns:a14="http://schemas.microsoft.com/office/drawing/2010/main" w="3175">
                <a:solidFill>
                  <a:srgbClr val="D7D7D7"/>
                </a:solidFill>
                <a:miter lim="800000"/>
                <a:headEnd/>
                <a:tailEnd/>
              </a14:hiddenLine>
            </a:ext>
          </a:extLst>
        </p:spPr>
        <p:txBody>
          <a:bodyPr lIns="0" tIns="0" rIns="0" bIns="0"/>
          <a:lstStyle/>
          <a:p>
            <a:endParaRPr lang="en-US"/>
          </a:p>
        </p:txBody>
      </p:sp>
      <p:pic>
        <p:nvPicPr>
          <p:cNvPr id="12"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00" y="6538913"/>
            <a:ext cx="1422400" cy="217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3" name="Rectangle 8"/>
          <p:cNvSpPr>
            <a:spLocks/>
          </p:cNvSpPr>
          <p:nvPr/>
        </p:nvSpPr>
        <p:spPr bwMode="auto">
          <a:xfrm>
            <a:off x="3962400" y="6477000"/>
            <a:ext cx="4318000" cy="20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dirty="0">
                <a:solidFill>
                  <a:srgbClr val="828282"/>
                </a:solidFill>
                <a:latin typeface="Arial" charset="0"/>
                <a:ea typeface="ＭＳ Ｐゴシック" charset="0"/>
                <a:sym typeface="Helvetica Neue" charset="0"/>
              </a:rPr>
              <a:t>Free to share, print, make copies and changes. Get yours at </a:t>
            </a:r>
            <a:r>
              <a:rPr lang="en-US" sz="800" dirty="0" err="1">
                <a:solidFill>
                  <a:srgbClr val="828282"/>
                </a:solidFill>
                <a:latin typeface="Arial" charset="0"/>
                <a:ea typeface="ＭＳ Ｐゴシック" charset="0"/>
                <a:sym typeface="Helvetica Neue" charset="0"/>
              </a:rPr>
              <a:t>www.boundless.com</a:t>
            </a:r>
            <a:endParaRPr lang="en-US" sz="800" dirty="0">
              <a:solidFill>
                <a:srgbClr val="828282"/>
              </a:solidFill>
              <a:latin typeface="Arial" charset="0"/>
              <a:ea typeface="ＭＳ Ｐゴシック" charset="0"/>
              <a:sym typeface="Helvetica Neue" charset="0"/>
            </a:endParaRPr>
          </a:p>
        </p:txBody>
      </p:sp>
      <p:pic>
        <p:nvPicPr>
          <p:cNvPr id="14"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69300" y="6527800"/>
            <a:ext cx="625475"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20" name="Rectangle 10"/>
          <p:cNvSpPr>
            <a:spLocks/>
          </p:cNvSpPr>
          <p:nvPr/>
        </p:nvSpPr>
        <p:spPr bwMode="auto">
          <a:xfrm>
            <a:off x="1676400" y="6629400"/>
            <a:ext cx="66167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u="sng" dirty="0" smtClean="0">
                <a:solidFill>
                  <a:srgbClr val="FFFFFF"/>
                </a:solidFill>
                <a:latin typeface="Arial"/>
                <a:ea typeface="ＭＳ Ｐゴシック" charset="0"/>
                <a:cs typeface="Arial"/>
                <a:sym typeface="Helvetica Neue" charset="0"/>
                <a:hlinkClick r:id="rId5"/>
              </a:rPr>
              <a:t>www.boundless.com/physics/textbooks/boundless-physics-textbook/waves-and-vibrations-15/wave-behavior-and-interaction-126/</a:t>
            </a:r>
            <a:endParaRPr lang="en-US" sz="800" u="sng" dirty="0">
              <a:solidFill>
                <a:srgbClr val="FFFFFF"/>
              </a:solidFill>
              <a:latin typeface="Arial"/>
              <a:ea typeface="ＭＳ Ｐゴシック" charset="0"/>
              <a:cs typeface="Arial"/>
              <a:sym typeface="Helvetica Neue" charset="0"/>
            </a:endParaRPr>
          </a:p>
        </p:txBody>
      </p:sp>
    </p:spTree>
    <p:extLst>
      <p:ext uri="{BB962C8B-B14F-4D97-AF65-F5344CB8AC3E}">
        <p14:creationId xmlns:p14="http://schemas.microsoft.com/office/powerpoint/2010/main" val="372285756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ectionimage.jpg"/>
          <p:cNvPicPr>
            <a:picLocks noChangeAspect="1"/>
          </p:cNvPicPr>
          <p:nvPr/>
        </p:nvPicPr>
        <p:blipFill>
          <a:blip r:embed="rId6">
            <a:extLst>
              <a:ext uri="{6cbae2221675e00d3ace61e893fec182}">
                <a14:useLocalDpi xmlns:a14="http://schemas.microsoft.com/office/drawing/2010/main" val="0"/>
              </a:ext>
            </a:extLst>
          </a:blip>
          <a:stretch>
            <a:fillRect/>
          </a:stretch>
        </p:blipFill>
        <p:spPr>
          <a:xfrm>
            <a:off x="152400" y="1447800"/>
            <a:ext cx="2768600" cy="819931"/>
          </a:xfrm>
          <a:prstGeom prst="rect">
            <a:avLst/>
          </a:prstGeom>
        </p:spPr>
      </p:pic>
      <p:sp>
        <p:nvSpPr>
          <p:cNvPr id="22" name="Text Placeholder 21"/>
          <p:cNvSpPr>
            <a:spLocks noGrp="1"/>
          </p:cNvSpPr>
          <p:nvPr>
            <p:ph type="body" sz="quarter" idx="10"/>
          </p:nvPr>
        </p:nvSpPr>
        <p:spPr>
          <a:xfrm>
            <a:off x="3231005" y="1371600"/>
            <a:ext cx="5664901" cy="4800600"/>
          </a:xfrm>
        </p:spPr>
        <p:txBody>
          <a:bodyPr/>
          <a:lstStyle/>
          <a:p>
            <a:pPr marL="115888" indent="-115888"/>
            <a:r>
              <a:rPr lang="en-US" dirty="0" smtClean="0"/>
              <a:t>The Speed of a Wave on a String</a:t>
            </a:r>
          </a:p>
          <a:p>
            <a:pPr marL="115888" indent="-115888"/>
            <a:r>
              <a:rPr lang="en-US" dirty="0" smtClean="0"/>
              <a:t>Reflections</a:t>
            </a:r>
          </a:p>
        </p:txBody>
      </p:sp>
      <p:sp>
        <p:nvSpPr>
          <p:cNvPr id="21" name="Title 20"/>
          <p:cNvSpPr>
            <a:spLocks noGrp="1"/>
          </p:cNvSpPr>
          <p:nvPr>
            <p:ph type="title"/>
          </p:nvPr>
        </p:nvSpPr>
        <p:spPr>
          <a:xfrm>
            <a:off x="152400" y="381000"/>
            <a:ext cx="8686800" cy="685800"/>
          </a:xfrm>
        </p:spPr>
        <p:txBody>
          <a:bodyPr/>
          <a:lstStyle/>
          <a:p>
            <a:r>
              <a:rPr lang="en-US" dirty="0" smtClean="0"/>
              <a:t>Waves on Strings</a:t>
            </a:r>
            <a:endParaRPr lang="en-US" dirty="0"/>
          </a:p>
        </p:txBody>
      </p:sp>
      <p:sp>
        <p:nvSpPr>
          <p:cNvPr id="5" name="Rectangle 2"/>
          <p:cNvSpPr>
            <a:spLocks/>
          </p:cNvSpPr>
          <p:nvPr/>
        </p:nvSpPr>
        <p:spPr bwMode="auto">
          <a:xfrm>
            <a:off x="0" y="6815"/>
            <a:ext cx="9144000" cy="317500"/>
          </a:xfrm>
          <a:prstGeom prst="rect">
            <a:avLst/>
          </a:prstGeom>
          <a:solidFill>
            <a:srgbClr val="F0F0F0"/>
          </a:solidFill>
          <a:ln>
            <a:noFill/>
          </a:ln>
          <a:extLst>
            <a:ext uri="{91240B29-F687-4f45-9708-019B960494DF}">
              <a14:hiddenLine xmlns:a14="http://schemas.microsoft.com/office/drawing/2010/main" w="12700" cap="flat">
                <a:solidFill>
                  <a:srgbClr val="D7D7D7"/>
                </a:solidFill>
                <a:miter lim="800000"/>
                <a:headEnd type="none" w="med" len="med"/>
                <a:tailEnd type="none" w="med" len="med"/>
              </a14:hiddenLine>
            </a:ext>
          </a:extLst>
        </p:spPr>
        <p:txBody>
          <a:bodyPr lIns="0" tIns="0" rIns="0" bIns="0"/>
          <a:lstStyle/>
          <a:p>
            <a:endParaRPr lang="en-US"/>
          </a:p>
        </p:txBody>
      </p:sp>
      <p:sp>
        <p:nvSpPr>
          <p:cNvPr id="6" name="Rectangle 11"/>
          <p:cNvSpPr>
            <a:spLocks/>
          </p:cNvSpPr>
          <p:nvPr/>
        </p:nvSpPr>
        <p:spPr bwMode="auto">
          <a:xfrm>
            <a:off x="190500" y="83015"/>
            <a:ext cx="8801100" cy="145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lstStyle/>
          <a:p>
            <a:pPr algn="l"/>
            <a:r>
              <a:rPr lang="en-US" sz="1000" dirty="0" smtClean="0">
                <a:solidFill>
                  <a:srgbClr val="828282"/>
                </a:solidFill>
                <a:latin typeface="Helvetica Neue Light" charset="0"/>
                <a:ea typeface="ＭＳ Ｐゴシック" charset="0"/>
                <a:cs typeface="Helvetica Neue Light" charset="0"/>
                <a:sym typeface="Helvetica Neue Light" charset="0"/>
              </a:rPr>
              <a:t/>
            </a:r>
            <a:r>
              <a:rPr lang="en-US" sz="1000" dirty="0" smtClean="0">
                <a:solidFill>
                  <a:srgbClr val="828282"/>
                </a:solidFill>
                <a:latin typeface="Helvetica Neue Light" charset="0"/>
                <a:ea typeface="ＭＳ Ｐゴシック" charset="0"/>
                <a:cs typeface="Helvetica Neue Light" charset="0"/>
                <a:sym typeface="Helvetica Neue Light" charset="0"/>
              </a:rPr>
              <a:t>Waves and Vibrations</a:t>
            </a:r>
            <a:r>
              <a:rPr lang="en-US" sz="1000" dirty="0" smtClean="0">
                <a:solidFill>
                  <a:srgbClr val="828282"/>
                </a:solidFill>
                <a:latin typeface="Helvetica Neue Light" charset="0"/>
                <a:ea typeface="ＭＳ Ｐゴシック" charset="0"/>
                <a:cs typeface="Helvetica Neue Light" charset="0"/>
                <a:sym typeface="Helvetica Neue Light" charset="0"/>
              </a:rPr>
              <a:t> &gt; </a:t>
            </a:r>
            <a:r>
              <a:rPr lang="en-US" sz="1000" dirty="0" smtClean="0">
                <a:solidFill>
                  <a:srgbClr val="828282"/>
                </a:solidFill>
                <a:latin typeface="Helvetica Neue Light" charset="0"/>
                <a:ea typeface="ＭＳ Ｐゴシック" charset="0"/>
                <a:cs typeface="Helvetica Neue Light" charset="0"/>
                <a:sym typeface="Helvetica Neue Light" charset="0"/>
              </a:rPr>
              <a:t>Waves on Strings</a:t>
            </a:r>
            <a:endParaRPr lang="en-US" sz="1000" dirty="0">
              <a:solidFill>
                <a:srgbClr val="828282"/>
              </a:solidFill>
              <a:latin typeface="Helvetica Neue Light" charset="0"/>
              <a:ea typeface="ＭＳ Ｐゴシック" charset="0"/>
              <a:cs typeface="Helvetica Neue Light" charset="0"/>
              <a:sym typeface="Helvetica Neue Light" charset="0"/>
            </a:endParaRPr>
          </a:p>
        </p:txBody>
      </p:sp>
      <p:sp>
        <p:nvSpPr>
          <p:cNvPr id="7" name="Line 6"/>
          <p:cNvSpPr>
            <a:spLocks noChangeShapeType="1"/>
          </p:cNvSpPr>
          <p:nvPr/>
        </p:nvSpPr>
        <p:spPr bwMode="auto">
          <a:xfrm>
            <a:off x="152400" y="1143000"/>
            <a:ext cx="8770937" cy="0"/>
          </a:xfrm>
          <a:prstGeom prst="line">
            <a:avLst/>
          </a:prstGeom>
          <a:noFill/>
          <a:ln w="12700" cap="flat">
            <a:solidFill>
              <a:srgbClr val="B2B2B2"/>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8" name="Line 5"/>
          <p:cNvSpPr>
            <a:spLocks noChangeShapeType="1"/>
          </p:cNvSpPr>
          <p:nvPr/>
        </p:nvSpPr>
        <p:spPr bwMode="auto">
          <a:xfrm>
            <a:off x="3046413" y="11113"/>
            <a:ext cx="3049587" cy="0"/>
          </a:xfrm>
          <a:prstGeom prst="line">
            <a:avLst/>
          </a:prstGeom>
          <a:noFill/>
          <a:ln w="38100">
            <a:solidFill>
              <a:srgbClr val="228CBC"/>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9" name="Line 6"/>
          <p:cNvSpPr>
            <a:spLocks noChangeShapeType="1"/>
          </p:cNvSpPr>
          <p:nvPr/>
        </p:nvSpPr>
        <p:spPr bwMode="auto">
          <a:xfrm>
            <a:off x="0" y="11113"/>
            <a:ext cx="3048000" cy="0"/>
          </a:xfrm>
          <a:prstGeom prst="line">
            <a:avLst/>
          </a:prstGeom>
          <a:noFill/>
          <a:ln w="38100">
            <a:solidFill>
              <a:srgbClr val="FDB620"/>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0" name="Line 7"/>
          <p:cNvSpPr>
            <a:spLocks noChangeShapeType="1"/>
          </p:cNvSpPr>
          <p:nvPr/>
        </p:nvSpPr>
        <p:spPr bwMode="auto">
          <a:xfrm>
            <a:off x="6094413" y="11113"/>
            <a:ext cx="3049587" cy="0"/>
          </a:xfrm>
          <a:prstGeom prst="line">
            <a:avLst/>
          </a:prstGeom>
          <a:noFill/>
          <a:ln w="38100">
            <a:solidFill>
              <a:srgbClr val="7BBB45"/>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1" name="Rectangle 2"/>
          <p:cNvSpPr>
            <a:spLocks/>
          </p:cNvSpPr>
          <p:nvPr/>
        </p:nvSpPr>
        <p:spPr bwMode="auto">
          <a:xfrm>
            <a:off x="0" y="6400800"/>
            <a:ext cx="9144000" cy="469900"/>
          </a:xfrm>
          <a:prstGeom prst="rect">
            <a:avLst/>
          </a:prstGeom>
          <a:solidFill>
            <a:srgbClr val="F6F6F6"/>
          </a:solidFill>
          <a:ln>
            <a:noFill/>
          </a:ln>
          <a:extLst>
            <a:ext uri="{91240B29-F687-4f45-9708-019B960494DF}">
              <a14:hiddenLine xmlns:a14="http://schemas.microsoft.com/office/drawing/2010/main" w="3175">
                <a:solidFill>
                  <a:srgbClr val="D7D7D7"/>
                </a:solidFill>
                <a:miter lim="800000"/>
                <a:headEnd/>
                <a:tailEnd/>
              </a14:hiddenLine>
            </a:ext>
          </a:extLst>
        </p:spPr>
        <p:txBody>
          <a:bodyPr lIns="0" tIns="0" rIns="0" bIns="0"/>
          <a:lstStyle/>
          <a:p>
            <a:endParaRPr lang="en-US"/>
          </a:p>
        </p:txBody>
      </p:sp>
      <p:pic>
        <p:nvPicPr>
          <p:cNvPr id="12"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00" y="6538913"/>
            <a:ext cx="1422400" cy="217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3" name="Rectangle 8"/>
          <p:cNvSpPr>
            <a:spLocks/>
          </p:cNvSpPr>
          <p:nvPr/>
        </p:nvSpPr>
        <p:spPr bwMode="auto">
          <a:xfrm>
            <a:off x="3962400" y="6477000"/>
            <a:ext cx="4318000" cy="20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dirty="0">
                <a:solidFill>
                  <a:srgbClr val="828282"/>
                </a:solidFill>
                <a:latin typeface="Arial" charset="0"/>
                <a:ea typeface="ＭＳ Ｐゴシック" charset="0"/>
                <a:sym typeface="Helvetica Neue" charset="0"/>
              </a:rPr>
              <a:t>Free to share, print, make copies and changes. Get yours at </a:t>
            </a:r>
            <a:r>
              <a:rPr lang="en-US" sz="800" dirty="0" err="1">
                <a:solidFill>
                  <a:srgbClr val="828282"/>
                </a:solidFill>
                <a:latin typeface="Arial" charset="0"/>
                <a:ea typeface="ＭＳ Ｐゴシック" charset="0"/>
                <a:sym typeface="Helvetica Neue" charset="0"/>
              </a:rPr>
              <a:t>www.boundless.com</a:t>
            </a:r>
            <a:endParaRPr lang="en-US" sz="800" dirty="0">
              <a:solidFill>
                <a:srgbClr val="828282"/>
              </a:solidFill>
              <a:latin typeface="Arial" charset="0"/>
              <a:ea typeface="ＭＳ Ｐゴシック" charset="0"/>
              <a:sym typeface="Helvetica Neue" charset="0"/>
            </a:endParaRPr>
          </a:p>
        </p:txBody>
      </p:sp>
      <p:pic>
        <p:nvPicPr>
          <p:cNvPr id="14"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69300" y="6527800"/>
            <a:ext cx="625475"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20" name="Rectangle 10"/>
          <p:cNvSpPr>
            <a:spLocks/>
          </p:cNvSpPr>
          <p:nvPr/>
        </p:nvSpPr>
        <p:spPr bwMode="auto">
          <a:xfrm>
            <a:off x="1676400" y="6629400"/>
            <a:ext cx="66167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u="sng" dirty="0" smtClean="0">
                <a:solidFill>
                  <a:srgbClr val="FFFFFF"/>
                </a:solidFill>
                <a:latin typeface="Arial"/>
                <a:ea typeface="ＭＳ Ｐゴシック" charset="0"/>
                <a:cs typeface="Arial"/>
                <a:sym typeface="Helvetica Neue" charset="0"/>
                <a:hlinkClick r:id="rId5"/>
              </a:rPr>
              <a:t>www.boundless.com/physics/textbooks/boundless-physics-textbook/waves-and-vibrations-15/waves-on-strings-127/</a:t>
            </a:r>
            <a:endParaRPr lang="en-US" sz="800" u="sng" dirty="0">
              <a:solidFill>
                <a:srgbClr val="FFFFFF"/>
              </a:solidFill>
              <a:latin typeface="Arial"/>
              <a:ea typeface="ＭＳ Ｐゴシック" charset="0"/>
              <a:cs typeface="Arial"/>
              <a:sym typeface="Helvetica Neue" charset="0"/>
            </a:endParaRPr>
          </a:p>
        </p:txBody>
      </p:sp>
    </p:spTree>
    <p:extLst>
      <p:ext uri="{BB962C8B-B14F-4D97-AF65-F5344CB8AC3E}">
        <p14:creationId xmlns:p14="http://schemas.microsoft.com/office/powerpoint/2010/main" val="372285756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a:spLocks/>
          </p:cNvSpPr>
          <p:nvPr/>
        </p:nvSpPr>
        <p:spPr bwMode="auto">
          <a:xfrm>
            <a:off x="0" y="6400800"/>
            <a:ext cx="9144000" cy="469900"/>
          </a:xfrm>
          <a:prstGeom prst="rect">
            <a:avLst/>
          </a:prstGeom>
          <a:solidFill>
            <a:srgbClr val="F6F6F6"/>
          </a:solidFill>
          <a:ln>
            <a:noFill/>
          </a:ln>
          <a:extLst>
            <a:ext uri="{91240B29-F687-4f45-9708-019B960494DF}">
              <a14:hiddenLine xmlns:a14="http://schemas.microsoft.com/office/drawing/2010/main" w="3175">
                <a:solidFill>
                  <a:srgbClr val="D7D7D7"/>
                </a:solidFill>
                <a:miter lim="800000"/>
                <a:headEnd/>
                <a:tailEnd/>
              </a14:hiddenLine>
            </a:ext>
          </a:extLst>
        </p:spPr>
        <p:txBody>
          <a:bodyPr lIns="0" tIns="0" rIns="0" bIns="0"/>
          <a:lstStyle/>
          <a:p>
            <a:endParaRPr lang="en-US"/>
          </a:p>
        </p:txBody>
      </p:sp>
      <p:pic>
        <p:nvPicPr>
          <p:cNvPr id="4"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69300" y="6527800"/>
            <a:ext cx="625475"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5"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00" y="6538913"/>
            <a:ext cx="1422400" cy="217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6" name="Rectangle 8"/>
          <p:cNvSpPr>
            <a:spLocks/>
          </p:cNvSpPr>
          <p:nvPr/>
        </p:nvSpPr>
        <p:spPr bwMode="auto">
          <a:xfrm>
            <a:off x="3962400" y="6578600"/>
            <a:ext cx="4318000" cy="20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dirty="0">
                <a:solidFill>
                  <a:srgbClr val="828282"/>
                </a:solidFill>
                <a:latin typeface="Arial" charset="0"/>
                <a:ea typeface="ＭＳ Ｐゴシック" charset="0"/>
                <a:sym typeface="Helvetica Neue" charset="0"/>
              </a:rPr>
              <a:t>Free to share, print, make copies and changes. Get yours at </a:t>
            </a:r>
            <a:r>
              <a:rPr lang="en-US" sz="800" dirty="0" err="1">
                <a:solidFill>
                  <a:srgbClr val="828282"/>
                </a:solidFill>
                <a:latin typeface="Arial" charset="0"/>
                <a:ea typeface="ＭＳ Ｐゴシック" charset="0"/>
                <a:sym typeface="Helvetica Neue" charset="0"/>
              </a:rPr>
              <a:t>www.boundless.com</a:t>
            </a:r>
            <a:endParaRPr lang="en-US" sz="800" dirty="0">
              <a:solidFill>
                <a:srgbClr val="828282"/>
              </a:solidFill>
              <a:latin typeface="Arial" charset="0"/>
              <a:ea typeface="ＭＳ Ｐゴシック" charset="0"/>
              <a:sym typeface="Helvetica Neue" charset="0"/>
            </a:endParaRPr>
          </a:p>
        </p:txBody>
      </p:sp>
      <p:sp>
        <p:nvSpPr>
          <p:cNvPr id="2" name="Title 1"/>
          <p:cNvSpPr>
            <a:spLocks noGrp="1"/>
          </p:cNvSpPr>
          <p:nvPr>
            <p:ph type="title"/>
          </p:nvPr>
        </p:nvSpPr>
        <p:spPr/>
        <p:txBody>
          <a:bodyPr/>
          <a:lstStyle/>
          <a:p>
            <a:r>
              <a:rPr lang="en-US" smtClean="0"/>
              <a:t>Appendix</a:t>
            </a:r>
            <a:endParaRPr lang="en-US" dirty="0"/>
          </a:p>
        </p:txBody>
      </p:sp>
    </p:spTree>
    <p:extLst>
      <p:ext uri="{BB962C8B-B14F-4D97-AF65-F5344CB8AC3E}">
        <p14:creationId xmlns:p14="http://schemas.microsoft.com/office/powerpoint/2010/main" val="1737923768"/>
      </p:ext>
    </p:extLst>
  </p:cSld>
  <p:clrMapOvr>
    <a:masterClrMapping/>
  </p:clrMapOvr>
  <p:transition xmlns:p14="http://schemas.microsoft.com/office/powerpoint/2010/mai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Key terms</a:t>
            </a:r>
            <a:endParaRPr lang="en-US" dirty="0"/>
          </a:p>
        </p:txBody>
      </p:sp>
      <p:sp>
        <p:nvSpPr>
          <p:cNvPr id="10" name="Text Placeholder 9"/>
          <p:cNvSpPr>
            <a:spLocks noGrp="1"/>
          </p:cNvSpPr>
          <p:nvPr>
            <p:ph type="body" sz="quarter" idx="10"/>
          </p:nvPr>
        </p:nvSpPr>
        <p:spPr/>
        <p:txBody>
          <a:bodyPr/>
          <a:lstStyle/>
          <a:p>
            <a:r>
              <a:rPr lang="en-US" sz="1200" dirty="0" smtClean="0"/>
              <a:t/>
            </a:r>
            <a:r>
              <a:rPr lang="en-US" sz="1200" dirty="0" smtClean="0"/>
              <a:t>amplitude</a:t>
            </a:r>
            <a:r>
              <a:rPr lang="en-US" sz="1200" dirty="0" smtClean="0"/>
              <a:t> </a:t>
            </a:r>
            <a:r>
              <a:rPr lang="en-US" sz="1200" dirty="0" smtClean="0">
                <a:solidFill>
                  <a:schemeClr val="bg2"/>
                </a:solidFill>
              </a:rPr>
              <a:t>The maximum absolute value of some quantity that varies.</a:t>
            </a:r>
          </a:p>
          <a:p>
            <a:r>
              <a:rPr lang="en-US" sz="1200" dirty="0" smtClean="0"/>
              <a:t/>
            </a:r>
            <a:r>
              <a:rPr lang="en-US" sz="1200" dirty="0" smtClean="0"/>
              <a:t>amplitude</a:t>
            </a:r>
            <a:r>
              <a:rPr lang="en-US" sz="1200" dirty="0" smtClean="0"/>
              <a:t> </a:t>
            </a:r>
            <a:r>
              <a:rPr lang="en-US" sz="1200" dirty="0" smtClean="0">
                <a:solidFill>
                  <a:schemeClr val="bg2"/>
                </a:solidFill>
              </a:rPr>
              <a:t>The maximum absolute value of some quantity that varies.</a:t>
            </a:r>
          </a:p>
          <a:p>
            <a:r>
              <a:rPr lang="en-US" sz="1200" dirty="0" smtClean="0"/>
              <a:t/>
            </a:r>
            <a:r>
              <a:rPr lang="en-US" sz="1200" dirty="0" smtClean="0"/>
              <a:t>angular frequency</a:t>
            </a:r>
            <a:r>
              <a:rPr lang="en-US" sz="1200" dirty="0" smtClean="0"/>
              <a:t> </a:t>
            </a:r>
            <a:r>
              <a:rPr lang="en-US" sz="1200" dirty="0">
                <a:solidFill>
                  <a:schemeClr val="bg2"/>
                </a:solidFill>
              </a:rPr>
              <a:t>The angular displacement per unit time.</a:t>
            </a:r>
          </a:p>
          <a:p>
            <a:r>
              <a:rPr lang="en-US" sz="1200" dirty="0"/>
              <a:t/>
            </a:r>
            <a:r>
              <a:rPr lang="en-US" sz="1200" dirty="0"/>
              <a:t>boundary condition</a:t>
            </a:r>
            <a:r>
              <a:rPr lang="en-US" sz="1200" dirty="0"/>
              <a:t> </a:t>
            </a:r>
            <a:r>
              <a:rPr lang="en-US" sz="1200" dirty="0">
                <a:solidFill>
                  <a:schemeClr val="bg2"/>
                </a:solidFill>
              </a:rPr>
              <a:t>A set of restraints at the boundaries, used to solve a differential equation.</a:t>
            </a:r>
          </a:p>
          <a:p>
            <a:r>
              <a:rPr lang="en-US" sz="1200" dirty="0"/>
              <a:t/>
            </a:r>
            <a:r>
              <a:rPr lang="en-US" sz="1200" dirty="0"/>
              <a:t>boundary condition</a:t>
            </a:r>
            <a:r>
              <a:rPr lang="en-US" sz="1200" dirty="0"/>
              <a:t> </a:t>
            </a:r>
            <a:r>
              <a:rPr lang="en-US" sz="1200" dirty="0">
                <a:solidFill>
                  <a:schemeClr val="bg2"/>
                </a:solidFill>
              </a:rPr>
              <a:t>A set of restraints at the boundaries, used to solve a differential equation.</a:t>
            </a:r>
          </a:p>
          <a:p>
            <a:r>
              <a:rPr lang="en-US" sz="1200" dirty="0"/>
              <a:t/>
            </a:r>
            <a:r>
              <a:rPr lang="en-US" sz="1200" dirty="0"/>
              <a:t>centripetal acceleration</a:t>
            </a:r>
            <a:r>
              <a:rPr lang="en-US" sz="1200" dirty="0"/>
              <a:t> </a:t>
            </a:r>
            <a:r>
              <a:rPr lang="en-US" sz="1200" dirty="0">
                <a:solidFill>
                  <a:schemeClr val="bg2"/>
                </a:solidFill>
              </a:rPr>
              <a:t>Acceleration that makes a body follow a curved path: it is always perpendicular to the velocity of a body and directed towards the center of curvature of the path.</a:t>
            </a:r>
          </a:p>
          <a:p>
            <a:r>
              <a:rPr lang="en-US" sz="1200" dirty="0"/>
              <a:t/>
            </a:r>
            <a:r>
              <a:rPr lang="en-US" sz="1200" dirty="0"/>
              <a:t>compression</a:t>
            </a:r>
            <a:r>
              <a:rPr lang="en-US" sz="1200" dirty="0"/>
              <a:t> </a:t>
            </a:r>
            <a:r>
              <a:rPr lang="en-US" sz="1200" dirty="0">
                <a:solidFill>
                  <a:schemeClr val="bg2"/>
                </a:solidFill>
              </a:rPr>
              <a:t>to increase in density; the act of compressing, or the state of being compressed; compaction</a:t>
            </a:r>
          </a:p>
          <a:p>
            <a:r>
              <a:rPr lang="en-US" sz="1200" dirty="0"/>
              <a:t/>
            </a:r>
            <a:r>
              <a:rPr lang="en-US" sz="1200" dirty="0"/>
              <a:t>constructive interference</a:t>
            </a:r>
            <a:r>
              <a:rPr lang="en-US" sz="1200" dirty="0"/>
              <a:t> </a:t>
            </a:r>
            <a:r>
              <a:rPr lang="en-US" sz="1200" dirty="0">
                <a:solidFill>
                  <a:schemeClr val="bg2"/>
                </a:solidFill>
              </a:rPr>
              <a:t>Occurs when waves interfere with each other crest to crest and the waves are exactly in phase with each other.</a:t>
            </a:r>
          </a:p>
          <a:p>
            <a:r>
              <a:rPr lang="en-US" sz="1200" dirty="0"/>
              <a:t/>
            </a:r>
            <a:r>
              <a:rPr lang="en-US" sz="1200" dirty="0"/>
              <a:t>crest</a:t>
            </a:r>
            <a:r>
              <a:rPr lang="en-US" sz="1200" dirty="0"/>
              <a:t> </a:t>
            </a:r>
            <a:r>
              <a:rPr lang="en-US" sz="1200" dirty="0">
                <a:solidFill>
                  <a:schemeClr val="bg2"/>
                </a:solidFill>
              </a:rPr>
              <a:t>The ridge or top of a wave.</a:t>
            </a:r>
          </a:p>
          <a:p>
            <a:r>
              <a:rPr lang="en-US" sz="1200" dirty="0"/>
              <a:t/>
            </a:r>
            <a:r>
              <a:rPr lang="en-US" sz="1200" dirty="0"/>
              <a:t>Critically Damped</a:t>
            </a:r>
            <a:r>
              <a:rPr lang="en-US" sz="1200" dirty="0"/>
              <a:t> </a:t>
            </a:r>
            <a:r>
              <a:rPr lang="en-US" sz="1200" dirty="0">
                <a:solidFill>
                  <a:schemeClr val="bg2"/>
                </a:solidFill>
              </a:rPr>
              <a:t>"The condition in which the damping of an oscillator causes it to return as quickly as possible to its equilibrium position without oscillating back and forth about this position. "</a:t>
            </a:r>
          </a:p>
          <a:p>
            <a:r>
              <a:rPr lang="en-US" sz="1200" dirty="0"/>
              <a:t/>
            </a:r>
            <a:r>
              <a:rPr lang="en-US" sz="1200" dirty="0"/>
              <a:t>deformation</a:t>
            </a:r>
            <a:r>
              <a:rPr lang="en-US" sz="1200" dirty="0"/>
              <a:t> </a:t>
            </a:r>
            <a:r>
              <a:rPr lang="en-US" sz="1200" dirty="0">
                <a:solidFill>
                  <a:schemeClr val="bg2"/>
                </a:solidFill>
              </a:rPr>
              <a:t>A transformation; change of shape.</a:t>
            </a:r>
          </a:p>
          <a:p>
            <a:r>
              <a:rPr lang="en-US" sz="1200" dirty="0"/>
              <a:t/>
            </a:r>
            <a:r>
              <a:rPr lang="en-US" sz="1200" dirty="0"/>
              <a:t>destructive interference</a:t>
            </a:r>
            <a:r>
              <a:rPr lang="en-US" sz="1200" dirty="0"/>
              <a:t> </a:t>
            </a:r>
            <a:r>
              <a:rPr lang="en-US" sz="1200" dirty="0" smtClean="0">
                <a:solidFill>
                  <a:schemeClr val="bg2"/>
                </a:solidFill>
              </a:rPr>
              <a:t>Occurs when waves interfere with each other crest to trough (peak to valley) and are exactly out of phase with each other.</a:t>
            </a:r>
            <a:endParaRPr lang="en-US" sz="1200" dirty="0">
              <a:solidFill>
                <a:schemeClr val="bg2"/>
              </a:solidFill>
            </a:endParaRPr>
          </a:p>
        </p:txBody>
      </p:sp>
      <p:sp>
        <p:nvSpPr>
          <p:cNvPr id="3" name="Rectangle 2"/>
          <p:cNvSpPr>
            <a:spLocks/>
          </p:cNvSpPr>
          <p:nvPr/>
        </p:nvSpPr>
        <p:spPr bwMode="auto">
          <a:xfrm>
            <a:off x="0" y="6815"/>
            <a:ext cx="9144000" cy="317500"/>
          </a:xfrm>
          <a:prstGeom prst="rect">
            <a:avLst/>
          </a:prstGeom>
          <a:solidFill>
            <a:srgbClr val="F0F0F0"/>
          </a:solidFill>
          <a:ln>
            <a:noFill/>
          </a:ln>
          <a:extLst>
            <a:ext uri="{91240B29-F687-4f45-9708-019B960494DF}">
              <a14:hiddenLine xmlns:a14="http://schemas.microsoft.com/office/drawing/2010/main" w="12700" cap="flat">
                <a:solidFill>
                  <a:srgbClr val="D7D7D7"/>
                </a:solidFill>
                <a:miter lim="800000"/>
                <a:headEnd type="none" w="med" len="med"/>
                <a:tailEnd type="none" w="med" len="med"/>
              </a14:hiddenLine>
            </a:ext>
          </a:extLst>
        </p:spPr>
        <p:txBody>
          <a:bodyPr lIns="0" tIns="0" rIns="0" bIns="0"/>
          <a:lstStyle/>
          <a:p>
            <a:endParaRPr lang="en-US"/>
          </a:p>
        </p:txBody>
      </p:sp>
      <p:sp>
        <p:nvSpPr>
          <p:cNvPr id="5" name="Line 5"/>
          <p:cNvSpPr>
            <a:spLocks noChangeShapeType="1"/>
          </p:cNvSpPr>
          <p:nvPr/>
        </p:nvSpPr>
        <p:spPr bwMode="auto">
          <a:xfrm>
            <a:off x="3046413" y="11113"/>
            <a:ext cx="3049587" cy="0"/>
          </a:xfrm>
          <a:prstGeom prst="line">
            <a:avLst/>
          </a:prstGeom>
          <a:noFill/>
          <a:ln w="38100">
            <a:solidFill>
              <a:srgbClr val="228CBC"/>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6" name="Line 6"/>
          <p:cNvSpPr>
            <a:spLocks noChangeShapeType="1"/>
          </p:cNvSpPr>
          <p:nvPr/>
        </p:nvSpPr>
        <p:spPr bwMode="auto">
          <a:xfrm>
            <a:off x="0" y="11113"/>
            <a:ext cx="3048000" cy="0"/>
          </a:xfrm>
          <a:prstGeom prst="line">
            <a:avLst/>
          </a:prstGeom>
          <a:noFill/>
          <a:ln w="38100">
            <a:solidFill>
              <a:srgbClr val="FDB620"/>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7" name="Line 7"/>
          <p:cNvSpPr>
            <a:spLocks noChangeShapeType="1"/>
          </p:cNvSpPr>
          <p:nvPr/>
        </p:nvSpPr>
        <p:spPr bwMode="auto">
          <a:xfrm>
            <a:off x="6094413" y="11113"/>
            <a:ext cx="3049587" cy="0"/>
          </a:xfrm>
          <a:prstGeom prst="line">
            <a:avLst/>
          </a:prstGeom>
          <a:noFill/>
          <a:ln w="38100">
            <a:solidFill>
              <a:srgbClr val="7BBB45"/>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8" name="Line 6"/>
          <p:cNvSpPr>
            <a:spLocks noChangeShapeType="1"/>
          </p:cNvSpPr>
          <p:nvPr/>
        </p:nvSpPr>
        <p:spPr bwMode="auto">
          <a:xfrm>
            <a:off x="228600" y="914400"/>
            <a:ext cx="8694737" cy="0"/>
          </a:xfrm>
          <a:prstGeom prst="line">
            <a:avLst/>
          </a:prstGeom>
          <a:noFill/>
          <a:ln w="12700" cap="flat">
            <a:solidFill>
              <a:srgbClr val="B2B2B2"/>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3" name="Rectangle 12"/>
          <p:cNvSpPr>
            <a:spLocks/>
          </p:cNvSpPr>
          <p:nvPr/>
        </p:nvSpPr>
        <p:spPr bwMode="auto">
          <a:xfrm>
            <a:off x="0" y="6400800"/>
            <a:ext cx="9144000" cy="469900"/>
          </a:xfrm>
          <a:prstGeom prst="rect">
            <a:avLst/>
          </a:prstGeom>
          <a:solidFill>
            <a:srgbClr val="F6F6F6"/>
          </a:solidFill>
          <a:ln>
            <a:noFill/>
          </a:ln>
          <a:extLst>
            <a:ext uri="{91240B29-F687-4f45-9708-019B960494DF}">
              <a14:hiddenLine xmlns:a14="http://schemas.microsoft.com/office/drawing/2010/main" w="3175">
                <a:solidFill>
                  <a:srgbClr val="D7D7D7"/>
                </a:solidFill>
                <a:miter lim="800000"/>
                <a:headEnd/>
                <a:tailEnd/>
              </a14:hiddenLine>
            </a:ext>
          </a:extLst>
        </p:spPr>
        <p:txBody>
          <a:bodyPr lIns="0" tIns="0" rIns="0" bIns="0"/>
          <a:lstStyle/>
          <a:p>
            <a:endParaRPr lang="en-US"/>
          </a:p>
        </p:txBody>
      </p:sp>
      <p:pic>
        <p:nvPicPr>
          <p:cNvPr id="14"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69300" y="6527800"/>
            <a:ext cx="625475"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5"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00" y="6538913"/>
            <a:ext cx="1422400" cy="217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6" name="Rectangle 8"/>
          <p:cNvSpPr>
            <a:spLocks/>
          </p:cNvSpPr>
          <p:nvPr/>
        </p:nvSpPr>
        <p:spPr bwMode="auto">
          <a:xfrm>
            <a:off x="3962400" y="6578600"/>
            <a:ext cx="4318000" cy="20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dirty="0">
                <a:solidFill>
                  <a:srgbClr val="828282"/>
                </a:solidFill>
                <a:latin typeface="Arial" charset="0"/>
                <a:ea typeface="ＭＳ Ｐゴシック" charset="0"/>
                <a:sym typeface="Helvetica Neue" charset="0"/>
              </a:rPr>
              <a:t>Free to share, print, make copies and changes. Get yours at </a:t>
            </a:r>
            <a:r>
              <a:rPr lang="en-US" sz="800" dirty="0" err="1">
                <a:solidFill>
                  <a:srgbClr val="828282"/>
                </a:solidFill>
                <a:latin typeface="Arial" charset="0"/>
                <a:ea typeface="ＭＳ Ｐゴシック" charset="0"/>
                <a:sym typeface="Helvetica Neue" charset="0"/>
              </a:rPr>
              <a:t>www.boundless.com</a:t>
            </a:r>
            <a:endParaRPr lang="en-US" sz="800" dirty="0">
              <a:solidFill>
                <a:srgbClr val="828282"/>
              </a:solidFill>
              <a:latin typeface="Arial" charset="0"/>
              <a:ea typeface="ＭＳ Ｐゴシック" charset="0"/>
              <a:sym typeface="Helvetica Neue" charset="0"/>
            </a:endParaRPr>
          </a:p>
        </p:txBody>
      </p:sp>
      <p:sp>
        <p:nvSpPr>
          <p:cNvPr id="17" name="Rectangle 11"/>
          <p:cNvSpPr>
            <a:spLocks/>
          </p:cNvSpPr>
          <p:nvPr/>
        </p:nvSpPr>
        <p:spPr bwMode="auto">
          <a:xfrm>
            <a:off x="190500" y="83015"/>
            <a:ext cx="8801100" cy="145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lstStyle/>
          <a:p>
            <a:pPr algn="l"/>
            <a:r>
              <a:rPr lang="en-US" sz="1000" dirty="0" smtClean="0">
                <a:solidFill>
                  <a:srgbClr val="828282"/>
                </a:solidFill>
                <a:latin typeface="Helvetica Neue Light" charset="0"/>
                <a:ea typeface="ＭＳ Ｐゴシック" charset="0"/>
                <a:cs typeface="Helvetica Neue Light" charset="0"/>
                <a:sym typeface="Helvetica Neue Light" charset="0"/>
              </a:rPr>
              <a:t>Waves and Vibrations</a:t>
            </a:r>
            <a:endParaRPr lang="en-US" sz="1000" dirty="0">
              <a:solidFill>
                <a:srgbClr val="828282"/>
              </a:solidFill>
              <a:latin typeface="Helvetica Neue Light" charset="0"/>
              <a:ea typeface="ＭＳ Ｐゴシック" charset="0"/>
              <a:cs typeface="Helvetica Neue Light" charset="0"/>
              <a:sym typeface="Helvetica Neue Light" charset="0"/>
            </a:endParaRPr>
          </a:p>
        </p:txBody>
      </p:sp>
    </p:spTree>
    <p:extLst>
      <p:ext uri="{BB962C8B-B14F-4D97-AF65-F5344CB8AC3E}">
        <p14:creationId xmlns:p14="http://schemas.microsoft.com/office/powerpoint/2010/main" val="1732068689"/>
      </p:ext>
    </p:extLst>
  </p:cSld>
  <p:clrMapOvr>
    <a:masterClrMapping/>
  </p:clrMapOvr>
  <p:transition xmlns:p14="http://schemas.microsoft.com/office/powerpoint/2010/mai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p:cNvSpPr>
            <a:spLocks noGrp="1"/>
          </p:cNvSpPr>
          <p:nvPr>
            <p:ph type="body" sz="quarter" idx="10"/>
          </p:nvPr>
        </p:nvSpPr>
        <p:spPr/>
        <p:txBody>
          <a:bodyPr/>
          <a:lstStyle/>
          <a:p>
            <a:r>
              <a:rPr lang="en-US" sz="1200" dirty="0" smtClean="0"/>
              <a:t/>
            </a:r>
            <a:r>
              <a:rPr lang="en-US" sz="1200" dirty="0" smtClean="0"/>
              <a:t>direction of propagation</a:t>
            </a:r>
            <a:r>
              <a:rPr lang="en-US" sz="1200" dirty="0" smtClean="0"/>
              <a:t> </a:t>
            </a:r>
            <a:r>
              <a:rPr lang="en-US" sz="1200" dirty="0" smtClean="0">
                <a:solidFill>
                  <a:schemeClr val="bg2"/>
                </a:solidFill>
              </a:rPr>
              <a:t>The axis along which the wave travels.</a:t>
            </a:r>
          </a:p>
          <a:p>
            <a:r>
              <a:rPr lang="en-US" sz="1200" dirty="0"/>
              <a:t/>
            </a:r>
            <a:r>
              <a:rPr lang="en-US" sz="1200" dirty="0"/>
              <a:t>direction of propagation</a:t>
            </a:r>
            <a:r>
              <a:rPr lang="en-US" sz="1200" dirty="0"/>
              <a:t> </a:t>
            </a:r>
            <a:r>
              <a:rPr lang="en-US" sz="1200" dirty="0">
                <a:solidFill>
                  <a:schemeClr val="bg2"/>
                </a:solidFill>
              </a:rPr>
              <a:t>The axis along which the wave travels.</a:t>
            </a:r>
          </a:p>
          <a:p>
            <a:r>
              <a:rPr lang="en-US" sz="1200" dirty="0"/>
              <a:t/>
            </a:r>
            <a:r>
              <a:rPr lang="en-US" sz="1200" dirty="0"/>
              <a:t>dissipative forces</a:t>
            </a:r>
            <a:r>
              <a:rPr lang="en-US" sz="1200" dirty="0"/>
              <a:t> </a:t>
            </a:r>
            <a:r>
              <a:rPr lang="en-US" sz="1200" dirty="0">
                <a:solidFill>
                  <a:schemeClr val="bg2"/>
                </a:solidFill>
              </a:rPr>
              <a:t>Forces that cause energy to be lost in a system undergoing motion.</a:t>
            </a:r>
          </a:p>
          <a:p>
            <a:r>
              <a:rPr lang="en-US" sz="1200" dirty="0"/>
              <a:t/>
            </a:r>
            <a:r>
              <a:rPr lang="en-US" sz="1200" dirty="0"/>
              <a:t>elastic potential energy</a:t>
            </a:r>
            <a:r>
              <a:rPr lang="en-US" sz="1200" dirty="0"/>
              <a:t> </a:t>
            </a:r>
            <a:r>
              <a:rPr lang="en-US" sz="1200" dirty="0">
                <a:solidFill>
                  <a:schemeClr val="bg2"/>
                </a:solidFill>
              </a:rPr>
              <a:t>The energy stored in a deformable object, such as a spring.</a:t>
            </a:r>
          </a:p>
          <a:p>
            <a:r>
              <a:rPr lang="en-US" sz="1200" dirty="0"/>
              <a:t/>
            </a:r>
            <a:r>
              <a:rPr lang="en-US" sz="1200" dirty="0"/>
              <a:t>elasticity</a:t>
            </a:r>
            <a:r>
              <a:rPr lang="en-US" sz="1200" dirty="0"/>
              <a:t> </a:t>
            </a:r>
            <a:r>
              <a:rPr lang="en-US" sz="1200" dirty="0">
                <a:solidFill>
                  <a:schemeClr val="bg2"/>
                </a:solidFill>
              </a:rPr>
              <a:t>The property by virtue of which a material deformed under the load can regain its original dimensions when unloaded</a:t>
            </a:r>
          </a:p>
          <a:p>
            <a:r>
              <a:rPr lang="en-US" sz="1200" dirty="0"/>
              <a:t/>
            </a:r>
            <a:r>
              <a:rPr lang="en-US" sz="1200" dirty="0"/>
              <a:t>energy</a:t>
            </a:r>
            <a:r>
              <a:rPr lang="en-US" sz="1200" dirty="0"/>
              <a:t> </a:t>
            </a:r>
            <a:r>
              <a:rPr lang="en-US" sz="1200" dirty="0">
                <a:solidFill>
                  <a:schemeClr val="bg2"/>
                </a:solidFill>
              </a:rPr>
              <a:t>A quantity that denotes the ability to do work and is measured in a unit dimensioned in mass × distance²/time² (ML²/T²) or the equivalent.</a:t>
            </a:r>
          </a:p>
          <a:p>
            <a:r>
              <a:rPr lang="en-US" sz="1200" dirty="0"/>
              <a:t/>
            </a:r>
            <a:r>
              <a:rPr lang="en-US" sz="1200" dirty="0"/>
              <a:t>equilibrium</a:t>
            </a:r>
            <a:r>
              <a:rPr lang="en-US" sz="1200" dirty="0"/>
              <a:t> </a:t>
            </a:r>
            <a:r>
              <a:rPr lang="en-US" sz="1200" dirty="0">
                <a:solidFill>
                  <a:schemeClr val="bg2"/>
                </a:solidFill>
              </a:rPr>
              <a:t>The state of a body at rest or in uniform motion, the resultant of all forces on which is zero.</a:t>
            </a:r>
          </a:p>
          <a:p>
            <a:r>
              <a:rPr lang="en-US" sz="1200" dirty="0"/>
              <a:t/>
            </a:r>
            <a:r>
              <a:rPr lang="en-US" sz="1200" dirty="0"/>
              <a:t>force</a:t>
            </a:r>
            <a:r>
              <a:rPr lang="en-US" sz="1200" dirty="0"/>
              <a:t> </a:t>
            </a:r>
            <a:r>
              <a:rPr lang="en-US" sz="1200" dirty="0">
                <a:solidFill>
                  <a:schemeClr val="bg2"/>
                </a:solidFill>
              </a:rPr>
              <a:t>A physical quantity that denotes ability to push, pull, twist or accelerate a body which is measured in a unit dimensioned in mass × distance/time² (ML/T²): SI: newton (N); CGS: dyne (dyn)</a:t>
            </a:r>
          </a:p>
          <a:p>
            <a:r>
              <a:rPr lang="en-US" sz="1200" dirty="0"/>
              <a:t/>
            </a:r>
            <a:r>
              <a:rPr lang="en-US" sz="1200" dirty="0"/>
              <a:t>Fourier analysis</a:t>
            </a:r>
            <a:r>
              <a:rPr lang="en-US" sz="1200" dirty="0"/>
              <a:t> </a:t>
            </a:r>
            <a:r>
              <a:rPr lang="en-US" sz="1200" dirty="0">
                <a:solidFill>
                  <a:schemeClr val="bg2"/>
                </a:solidFill>
              </a:rPr>
              <a:t>The study of the way general functions may be represented or approximated by sums of simpler trigonometric functions.</a:t>
            </a:r>
          </a:p>
          <a:p>
            <a:r>
              <a:rPr lang="en-US" sz="1200" dirty="0"/>
              <a:t/>
            </a:r>
            <a:r>
              <a:rPr lang="en-US" sz="1200" dirty="0"/>
              <a:t>frequency</a:t>
            </a:r>
            <a:r>
              <a:rPr lang="en-US" sz="1200" dirty="0"/>
              <a:t> </a:t>
            </a:r>
            <a:r>
              <a:rPr lang="en-US" sz="1200" dirty="0">
                <a:solidFill>
                  <a:schemeClr val="bg2"/>
                </a:solidFill>
              </a:rPr>
              <a:t>The quotient of the number of times n a periodic phenomenon occurs over the time t in which it occurs: f = n / t.</a:t>
            </a:r>
          </a:p>
          <a:p>
            <a:r>
              <a:rPr lang="en-US" sz="1200" dirty="0"/>
              <a:t/>
            </a:r>
            <a:r>
              <a:rPr lang="en-US" sz="1200" dirty="0"/>
              <a:t>frequency</a:t>
            </a:r>
            <a:r>
              <a:rPr lang="en-US" sz="1200" dirty="0"/>
              <a:t> </a:t>
            </a:r>
            <a:r>
              <a:rPr lang="en-US" sz="1200" dirty="0">
                <a:solidFill>
                  <a:schemeClr val="bg2"/>
                </a:solidFill>
              </a:rPr>
              <a:t>The quotient of the number of times n a periodic phenomenon occurs over the time t in which it occurs: f = n / t.</a:t>
            </a:r>
          </a:p>
          <a:p>
            <a:r>
              <a:rPr lang="en-US" sz="1200" dirty="0"/>
              <a:t/>
            </a:r>
            <a:r>
              <a:rPr lang="en-US" sz="1200" dirty="0"/>
              <a:t>group velocity</a:t>
            </a:r>
            <a:r>
              <a:rPr lang="en-US" sz="1200" dirty="0"/>
              <a:t> </a:t>
            </a:r>
            <a:r>
              <a:rPr lang="en-US" sz="1200" dirty="0" smtClean="0">
                <a:solidFill>
                  <a:schemeClr val="bg2"/>
                </a:solidFill>
              </a:rPr>
              <a:t>The propagation velocity of the envelope of a modulated travelling wave, which is considered as the propagation velocity of information or energy contained in it.</a:t>
            </a:r>
            <a:endParaRPr lang="en-US" sz="1200" dirty="0" smtClean="0">
              <a:solidFill>
                <a:schemeClr val="bg2"/>
              </a:solidFill>
            </a:endParaRPr>
          </a:p>
        </p:txBody>
      </p:sp>
      <p:sp>
        <p:nvSpPr>
          <p:cNvPr id="3" name="Rectangle 2"/>
          <p:cNvSpPr>
            <a:spLocks/>
          </p:cNvSpPr>
          <p:nvPr/>
        </p:nvSpPr>
        <p:spPr bwMode="auto">
          <a:xfrm>
            <a:off x="0" y="6815"/>
            <a:ext cx="9144000" cy="317500"/>
          </a:xfrm>
          <a:prstGeom prst="rect">
            <a:avLst/>
          </a:prstGeom>
          <a:solidFill>
            <a:srgbClr val="F0F0F0"/>
          </a:solidFill>
          <a:ln>
            <a:noFill/>
          </a:ln>
          <a:extLst>
            <a:ext uri="{91240B29-F687-4f45-9708-019B960494DF}">
              <a14:hiddenLine xmlns:a14="http://schemas.microsoft.com/office/drawing/2010/main" w="12700" cap="flat">
                <a:solidFill>
                  <a:srgbClr val="D7D7D7"/>
                </a:solidFill>
                <a:miter lim="800000"/>
                <a:headEnd type="none" w="med" len="med"/>
                <a:tailEnd type="none" w="med" len="med"/>
              </a14:hiddenLine>
            </a:ext>
          </a:extLst>
        </p:spPr>
        <p:txBody>
          <a:bodyPr lIns="0" tIns="0" rIns="0" bIns="0"/>
          <a:lstStyle/>
          <a:p>
            <a:endParaRPr lang="en-US"/>
          </a:p>
        </p:txBody>
      </p:sp>
      <p:sp>
        <p:nvSpPr>
          <p:cNvPr id="5" name="Line 5"/>
          <p:cNvSpPr>
            <a:spLocks noChangeShapeType="1"/>
          </p:cNvSpPr>
          <p:nvPr/>
        </p:nvSpPr>
        <p:spPr bwMode="auto">
          <a:xfrm>
            <a:off x="3046413" y="11113"/>
            <a:ext cx="3049587" cy="0"/>
          </a:xfrm>
          <a:prstGeom prst="line">
            <a:avLst/>
          </a:prstGeom>
          <a:noFill/>
          <a:ln w="38100">
            <a:solidFill>
              <a:srgbClr val="228CBC"/>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6" name="Line 6"/>
          <p:cNvSpPr>
            <a:spLocks noChangeShapeType="1"/>
          </p:cNvSpPr>
          <p:nvPr/>
        </p:nvSpPr>
        <p:spPr bwMode="auto">
          <a:xfrm>
            <a:off x="0" y="11113"/>
            <a:ext cx="3048000" cy="0"/>
          </a:xfrm>
          <a:prstGeom prst="line">
            <a:avLst/>
          </a:prstGeom>
          <a:noFill/>
          <a:ln w="38100">
            <a:solidFill>
              <a:srgbClr val="FDB620"/>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7" name="Line 7"/>
          <p:cNvSpPr>
            <a:spLocks noChangeShapeType="1"/>
          </p:cNvSpPr>
          <p:nvPr/>
        </p:nvSpPr>
        <p:spPr bwMode="auto">
          <a:xfrm>
            <a:off x="6094413" y="11113"/>
            <a:ext cx="3049587" cy="0"/>
          </a:xfrm>
          <a:prstGeom prst="line">
            <a:avLst/>
          </a:prstGeom>
          <a:noFill/>
          <a:ln w="38100">
            <a:solidFill>
              <a:srgbClr val="7BBB45"/>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3" name="Rectangle 12"/>
          <p:cNvSpPr>
            <a:spLocks/>
          </p:cNvSpPr>
          <p:nvPr/>
        </p:nvSpPr>
        <p:spPr bwMode="auto">
          <a:xfrm>
            <a:off x="0" y="6400800"/>
            <a:ext cx="9144000" cy="469900"/>
          </a:xfrm>
          <a:prstGeom prst="rect">
            <a:avLst/>
          </a:prstGeom>
          <a:solidFill>
            <a:srgbClr val="F6F6F6"/>
          </a:solidFill>
          <a:ln>
            <a:noFill/>
          </a:ln>
          <a:extLst>
            <a:ext uri="{91240B29-F687-4f45-9708-019B960494DF}">
              <a14:hiddenLine xmlns:a14="http://schemas.microsoft.com/office/drawing/2010/main" w="3175">
                <a:solidFill>
                  <a:srgbClr val="D7D7D7"/>
                </a:solidFill>
                <a:miter lim="800000"/>
                <a:headEnd/>
                <a:tailEnd/>
              </a14:hiddenLine>
            </a:ext>
          </a:extLst>
        </p:spPr>
        <p:txBody>
          <a:bodyPr lIns="0" tIns="0" rIns="0" bIns="0"/>
          <a:lstStyle/>
          <a:p>
            <a:endParaRPr lang="en-US"/>
          </a:p>
        </p:txBody>
      </p:sp>
      <p:pic>
        <p:nvPicPr>
          <p:cNvPr id="14"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69300" y="6527800"/>
            <a:ext cx="625475"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5"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00" y="6538913"/>
            <a:ext cx="1422400" cy="217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6" name="Rectangle 8"/>
          <p:cNvSpPr>
            <a:spLocks/>
          </p:cNvSpPr>
          <p:nvPr/>
        </p:nvSpPr>
        <p:spPr bwMode="auto">
          <a:xfrm>
            <a:off x="3962400" y="6578600"/>
            <a:ext cx="4318000" cy="20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dirty="0">
                <a:solidFill>
                  <a:srgbClr val="828282"/>
                </a:solidFill>
                <a:latin typeface="Arial" charset="0"/>
                <a:ea typeface="ＭＳ Ｐゴシック" charset="0"/>
                <a:sym typeface="Helvetica Neue" charset="0"/>
              </a:rPr>
              <a:t>Free to share, print, make copies and changes. Get yours at </a:t>
            </a:r>
            <a:r>
              <a:rPr lang="en-US" sz="800" dirty="0" err="1">
                <a:solidFill>
                  <a:srgbClr val="828282"/>
                </a:solidFill>
                <a:latin typeface="Arial" charset="0"/>
                <a:ea typeface="ＭＳ Ｐゴシック" charset="0"/>
                <a:sym typeface="Helvetica Neue" charset="0"/>
              </a:rPr>
              <a:t>www.boundless.com</a:t>
            </a:r>
            <a:endParaRPr lang="en-US" sz="800" dirty="0">
              <a:solidFill>
                <a:srgbClr val="828282"/>
              </a:solidFill>
              <a:latin typeface="Arial" charset="0"/>
              <a:ea typeface="ＭＳ Ｐゴシック" charset="0"/>
              <a:sym typeface="Helvetica Neue" charset="0"/>
            </a:endParaRPr>
          </a:p>
        </p:txBody>
      </p:sp>
      <p:sp>
        <p:nvSpPr>
          <p:cNvPr id="12" name="Rectangle 11"/>
          <p:cNvSpPr>
            <a:spLocks/>
          </p:cNvSpPr>
          <p:nvPr/>
        </p:nvSpPr>
        <p:spPr bwMode="auto">
          <a:xfrm>
            <a:off x="190500" y="83015"/>
            <a:ext cx="8801100" cy="145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lstStyle/>
          <a:p>
            <a:pPr algn="l"/>
            <a:r>
              <a:rPr lang="en-US" sz="1000" dirty="0" smtClean="0">
                <a:solidFill>
                  <a:srgbClr val="828282"/>
                </a:solidFill>
                <a:latin typeface="Helvetica Neue Light" charset="0"/>
                <a:ea typeface="ＭＳ Ｐゴシック" charset="0"/>
                <a:cs typeface="Helvetica Neue Light" charset="0"/>
                <a:sym typeface="Helvetica Neue Light" charset="0"/>
              </a:rPr>
              <a:t>Waves and Vibrations</a:t>
            </a:r>
            <a:endParaRPr lang="en-US" sz="1000" dirty="0">
              <a:solidFill>
                <a:srgbClr val="828282"/>
              </a:solidFill>
              <a:latin typeface="Helvetica Neue Light" charset="0"/>
              <a:ea typeface="ＭＳ Ｐゴシック" charset="0"/>
              <a:cs typeface="Helvetica Neue Light" charset="0"/>
              <a:sym typeface="Helvetica Neue Light" charset="0"/>
            </a:endParaRPr>
          </a:p>
        </p:txBody>
      </p:sp>
    </p:spTree>
    <p:extLst>
      <p:ext uri="{BB962C8B-B14F-4D97-AF65-F5344CB8AC3E}">
        <p14:creationId xmlns:p14="http://schemas.microsoft.com/office/powerpoint/2010/main" val="1826592692"/>
      </p:ext>
    </p:extLst>
  </p:cSld>
  <p:clrMapOvr>
    <a:masterClrMapping/>
  </p:clrMapOvr>
  <p:transition xmlns:p14="http://schemas.microsoft.com/office/powerpoint/2010/mai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p:cNvSpPr>
            <a:spLocks noGrp="1"/>
          </p:cNvSpPr>
          <p:nvPr>
            <p:ph type="body" sz="quarter" idx="10"/>
          </p:nvPr>
        </p:nvSpPr>
        <p:spPr/>
        <p:txBody>
          <a:bodyPr/>
          <a:lstStyle/>
          <a:p>
            <a:r>
              <a:rPr lang="en-US" sz="1200" dirty="0" smtClean="0"/>
              <a:t/>
            </a:r>
            <a:r>
              <a:rPr lang="en-US" sz="1200" dirty="0" smtClean="0"/>
              <a:t>interference</a:t>
            </a:r>
            <a:r>
              <a:rPr lang="en-US" sz="1200" dirty="0" smtClean="0"/>
              <a:t> </a:t>
            </a:r>
            <a:r>
              <a:rPr lang="en-US" sz="1200" dirty="0" smtClean="0">
                <a:solidFill>
                  <a:schemeClr val="bg2"/>
                </a:solidFill>
              </a:rPr>
              <a:t>An effect caused by the superposition of two systems of waves, such as a distortion on a broadcast signal due to atmospheric or other effects.</a:t>
            </a:r>
          </a:p>
          <a:p>
            <a:r>
              <a:rPr lang="en-US" sz="1200" dirty="0"/>
              <a:t/>
            </a:r>
            <a:r>
              <a:rPr lang="en-US" sz="1200" dirty="0"/>
              <a:t>interference</a:t>
            </a:r>
            <a:r>
              <a:rPr lang="en-US" sz="1200" dirty="0"/>
              <a:t> </a:t>
            </a:r>
            <a:r>
              <a:rPr lang="en-US" sz="1200" dirty="0">
                <a:solidFill>
                  <a:schemeClr val="bg2"/>
                </a:solidFill>
              </a:rPr>
              <a:t>An effect caused by the superposition of two systems of waves, such as a distortion on a broadcast signal due to atmospheric or other effects.</a:t>
            </a:r>
          </a:p>
          <a:p>
            <a:r>
              <a:rPr lang="en-US" sz="1200" dirty="0"/>
              <a:t/>
            </a:r>
            <a:r>
              <a:rPr lang="en-US" sz="1200" dirty="0"/>
              <a:t>kinetic energy</a:t>
            </a:r>
            <a:r>
              <a:rPr lang="en-US" sz="1200" dirty="0"/>
              <a:t> </a:t>
            </a:r>
            <a:r>
              <a:rPr lang="en-US" sz="1200" dirty="0">
                <a:solidFill>
                  <a:schemeClr val="bg2"/>
                </a:solidFill>
              </a:rPr>
              <a:t>The energy possessed by an object because of its motion, equal to one half the mass of the body times the square of its velocity.</a:t>
            </a:r>
          </a:p>
          <a:p>
            <a:r>
              <a:rPr lang="en-US" sz="1200" dirty="0"/>
              <a:t/>
            </a:r>
            <a:r>
              <a:rPr lang="en-US" sz="1200" dirty="0"/>
              <a:t>Longitudinal</a:t>
            </a:r>
            <a:r>
              <a:rPr lang="en-US" sz="1200" dirty="0"/>
              <a:t> </a:t>
            </a:r>
            <a:r>
              <a:rPr lang="en-US" sz="1200" dirty="0">
                <a:solidFill>
                  <a:schemeClr val="bg2"/>
                </a:solidFill>
              </a:rPr>
              <a:t>Running in the direction of the long axis of a body.</a:t>
            </a:r>
          </a:p>
          <a:p>
            <a:r>
              <a:rPr lang="en-US" sz="1200" dirty="0"/>
              <a:t/>
            </a:r>
            <a:r>
              <a:rPr lang="en-US" sz="1200" dirty="0"/>
              <a:t>mass distribution</a:t>
            </a:r>
            <a:r>
              <a:rPr lang="en-US" sz="1200" dirty="0"/>
              <a:t> </a:t>
            </a:r>
            <a:r>
              <a:rPr lang="en-US" sz="1200" dirty="0">
                <a:solidFill>
                  <a:schemeClr val="bg2"/>
                </a:solidFill>
              </a:rPr>
              <a:t>Describes the spatial distribution, and defines the center, of mass in an object.</a:t>
            </a:r>
          </a:p>
          <a:p>
            <a:r>
              <a:rPr lang="en-US" sz="1200" dirty="0"/>
              <a:t/>
            </a:r>
            <a:r>
              <a:rPr lang="en-US" sz="1200" dirty="0"/>
              <a:t>medium</a:t>
            </a:r>
            <a:r>
              <a:rPr lang="en-US" sz="1200" dirty="0"/>
              <a:t> </a:t>
            </a:r>
            <a:r>
              <a:rPr lang="en-US" sz="1200" dirty="0">
                <a:solidFill>
                  <a:schemeClr val="bg2"/>
                </a:solidFill>
              </a:rPr>
              <a:t>The material or empty space through which signals, waves or forces pass.</a:t>
            </a:r>
          </a:p>
          <a:p>
            <a:r>
              <a:rPr lang="en-US" sz="1200" dirty="0"/>
              <a:t/>
            </a:r>
            <a:r>
              <a:rPr lang="en-US" sz="1200" dirty="0"/>
              <a:t>oscillate</a:t>
            </a:r>
            <a:r>
              <a:rPr lang="en-US" sz="1200" dirty="0"/>
              <a:t> </a:t>
            </a:r>
            <a:r>
              <a:rPr lang="en-US" sz="1200" dirty="0">
                <a:solidFill>
                  <a:schemeClr val="bg2"/>
                </a:solidFill>
              </a:rPr>
              <a:t>To swing back and forth, especially if with a regular rhythm.</a:t>
            </a:r>
          </a:p>
          <a:p>
            <a:r>
              <a:rPr lang="en-US" sz="1200" dirty="0"/>
              <a:t/>
            </a:r>
            <a:r>
              <a:rPr lang="en-US" sz="1200" dirty="0"/>
              <a:t>oscillating</a:t>
            </a:r>
            <a:r>
              <a:rPr lang="en-US" sz="1200" dirty="0"/>
              <a:t> </a:t>
            </a:r>
            <a:r>
              <a:rPr lang="en-US" sz="1200" dirty="0">
                <a:solidFill>
                  <a:schemeClr val="bg2"/>
                </a:solidFill>
              </a:rPr>
              <a:t>Moving in a repeated back-and-forth motion.</a:t>
            </a:r>
          </a:p>
          <a:p>
            <a:r>
              <a:rPr lang="en-US" sz="1200" dirty="0"/>
              <a:t/>
            </a:r>
            <a:r>
              <a:rPr lang="en-US" sz="1200" dirty="0"/>
              <a:t>oscillator</a:t>
            </a:r>
            <a:r>
              <a:rPr lang="en-US" sz="1200" dirty="0"/>
              <a:t> </a:t>
            </a:r>
            <a:r>
              <a:rPr lang="en-US" sz="1200" dirty="0">
                <a:solidFill>
                  <a:schemeClr val="bg2"/>
                </a:solidFill>
              </a:rPr>
              <a:t>A pattern that returns to its original state, in the same orientation and position, after a finite number of generations.</a:t>
            </a:r>
          </a:p>
          <a:p>
            <a:r>
              <a:rPr lang="en-US" sz="1200" dirty="0"/>
              <a:t/>
            </a:r>
            <a:r>
              <a:rPr lang="en-US" sz="1200" dirty="0"/>
              <a:t>oscillator</a:t>
            </a:r>
            <a:r>
              <a:rPr lang="en-US" sz="1200" dirty="0"/>
              <a:t> </a:t>
            </a:r>
            <a:r>
              <a:rPr lang="en-US" sz="1200" dirty="0">
                <a:solidFill>
                  <a:schemeClr val="bg2"/>
                </a:solidFill>
              </a:rPr>
              <a:t>A pattern that returns to its original state, in the same orientation and position, after a finite number of generations.</a:t>
            </a:r>
          </a:p>
          <a:p>
            <a:r>
              <a:rPr lang="en-US" sz="1200" dirty="0"/>
              <a:t/>
            </a:r>
            <a:r>
              <a:rPr lang="en-US" sz="1200" dirty="0"/>
              <a:t>Over Damped</a:t>
            </a:r>
            <a:r>
              <a:rPr lang="en-US" sz="1200" dirty="0"/>
              <a:t> </a:t>
            </a:r>
            <a:r>
              <a:rPr lang="en-US" sz="1200" dirty="0">
                <a:solidFill>
                  <a:schemeClr val="bg2"/>
                </a:solidFill>
              </a:rPr>
              <a:t>"The condition in which damping of an oscillator causes it to return to equilibrium without oscillating; oscillator moves more slowly toward equilibrium than in the critically damped system. "</a:t>
            </a:r>
          </a:p>
          <a:p>
            <a:r>
              <a:rPr lang="en-US" sz="1200" dirty="0"/>
              <a:t/>
            </a:r>
            <a:r>
              <a:rPr lang="en-US" sz="1200" dirty="0"/>
              <a:t>period</a:t>
            </a:r>
            <a:r>
              <a:rPr lang="en-US" sz="1200" dirty="0"/>
              <a:t> </a:t>
            </a:r>
            <a:r>
              <a:rPr lang="en-US" sz="1200" dirty="0" smtClean="0">
                <a:solidFill>
                  <a:schemeClr val="bg2"/>
                </a:solidFill>
              </a:rPr>
              <a:t>The duration of one cycle in a repeating event.</a:t>
            </a:r>
            <a:endParaRPr lang="en-US" sz="1200" dirty="0" smtClean="0">
              <a:solidFill>
                <a:schemeClr val="bg2"/>
              </a:solidFill>
            </a:endParaRPr>
          </a:p>
        </p:txBody>
      </p:sp>
      <p:sp>
        <p:nvSpPr>
          <p:cNvPr id="3" name="Rectangle 2"/>
          <p:cNvSpPr>
            <a:spLocks/>
          </p:cNvSpPr>
          <p:nvPr/>
        </p:nvSpPr>
        <p:spPr bwMode="auto">
          <a:xfrm>
            <a:off x="0" y="6815"/>
            <a:ext cx="9144000" cy="317500"/>
          </a:xfrm>
          <a:prstGeom prst="rect">
            <a:avLst/>
          </a:prstGeom>
          <a:solidFill>
            <a:srgbClr val="F0F0F0"/>
          </a:solidFill>
          <a:ln>
            <a:noFill/>
          </a:ln>
          <a:extLst>
            <a:ext uri="{91240B29-F687-4f45-9708-019B960494DF}">
              <a14:hiddenLine xmlns:a14="http://schemas.microsoft.com/office/drawing/2010/main" w="12700" cap="flat">
                <a:solidFill>
                  <a:srgbClr val="D7D7D7"/>
                </a:solidFill>
                <a:miter lim="800000"/>
                <a:headEnd type="none" w="med" len="med"/>
                <a:tailEnd type="none" w="med" len="med"/>
              </a14:hiddenLine>
            </a:ext>
          </a:extLst>
        </p:spPr>
        <p:txBody>
          <a:bodyPr lIns="0" tIns="0" rIns="0" bIns="0"/>
          <a:lstStyle/>
          <a:p>
            <a:endParaRPr lang="en-US"/>
          </a:p>
        </p:txBody>
      </p:sp>
      <p:sp>
        <p:nvSpPr>
          <p:cNvPr id="5" name="Line 5"/>
          <p:cNvSpPr>
            <a:spLocks noChangeShapeType="1"/>
          </p:cNvSpPr>
          <p:nvPr/>
        </p:nvSpPr>
        <p:spPr bwMode="auto">
          <a:xfrm>
            <a:off x="3046413" y="11113"/>
            <a:ext cx="3049587" cy="0"/>
          </a:xfrm>
          <a:prstGeom prst="line">
            <a:avLst/>
          </a:prstGeom>
          <a:noFill/>
          <a:ln w="38100">
            <a:solidFill>
              <a:srgbClr val="228CBC"/>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6" name="Line 6"/>
          <p:cNvSpPr>
            <a:spLocks noChangeShapeType="1"/>
          </p:cNvSpPr>
          <p:nvPr/>
        </p:nvSpPr>
        <p:spPr bwMode="auto">
          <a:xfrm>
            <a:off x="0" y="11113"/>
            <a:ext cx="3048000" cy="0"/>
          </a:xfrm>
          <a:prstGeom prst="line">
            <a:avLst/>
          </a:prstGeom>
          <a:noFill/>
          <a:ln w="38100">
            <a:solidFill>
              <a:srgbClr val="FDB620"/>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7" name="Line 7"/>
          <p:cNvSpPr>
            <a:spLocks noChangeShapeType="1"/>
          </p:cNvSpPr>
          <p:nvPr/>
        </p:nvSpPr>
        <p:spPr bwMode="auto">
          <a:xfrm>
            <a:off x="6094413" y="11113"/>
            <a:ext cx="3049587" cy="0"/>
          </a:xfrm>
          <a:prstGeom prst="line">
            <a:avLst/>
          </a:prstGeom>
          <a:noFill/>
          <a:ln w="38100">
            <a:solidFill>
              <a:srgbClr val="7BBB45"/>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3" name="Rectangle 12"/>
          <p:cNvSpPr>
            <a:spLocks/>
          </p:cNvSpPr>
          <p:nvPr/>
        </p:nvSpPr>
        <p:spPr bwMode="auto">
          <a:xfrm>
            <a:off x="0" y="6400800"/>
            <a:ext cx="9144000" cy="469900"/>
          </a:xfrm>
          <a:prstGeom prst="rect">
            <a:avLst/>
          </a:prstGeom>
          <a:solidFill>
            <a:srgbClr val="F6F6F6"/>
          </a:solidFill>
          <a:ln>
            <a:noFill/>
          </a:ln>
          <a:extLst>
            <a:ext uri="{91240B29-F687-4f45-9708-019B960494DF}">
              <a14:hiddenLine xmlns:a14="http://schemas.microsoft.com/office/drawing/2010/main" w="3175">
                <a:solidFill>
                  <a:srgbClr val="D7D7D7"/>
                </a:solidFill>
                <a:miter lim="800000"/>
                <a:headEnd/>
                <a:tailEnd/>
              </a14:hiddenLine>
            </a:ext>
          </a:extLst>
        </p:spPr>
        <p:txBody>
          <a:bodyPr lIns="0" tIns="0" rIns="0" bIns="0"/>
          <a:lstStyle/>
          <a:p>
            <a:endParaRPr lang="en-US"/>
          </a:p>
        </p:txBody>
      </p:sp>
      <p:pic>
        <p:nvPicPr>
          <p:cNvPr id="14"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69300" y="6527800"/>
            <a:ext cx="625475"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5"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00" y="6538913"/>
            <a:ext cx="1422400" cy="217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6" name="Rectangle 8"/>
          <p:cNvSpPr>
            <a:spLocks/>
          </p:cNvSpPr>
          <p:nvPr/>
        </p:nvSpPr>
        <p:spPr bwMode="auto">
          <a:xfrm>
            <a:off x="3962400" y="6578600"/>
            <a:ext cx="4318000" cy="20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dirty="0">
                <a:solidFill>
                  <a:srgbClr val="828282"/>
                </a:solidFill>
                <a:latin typeface="Arial" charset="0"/>
                <a:ea typeface="ＭＳ Ｐゴシック" charset="0"/>
                <a:sym typeface="Helvetica Neue" charset="0"/>
              </a:rPr>
              <a:t>Free to share, print, make copies and changes. Get yours at </a:t>
            </a:r>
            <a:r>
              <a:rPr lang="en-US" sz="800" dirty="0" err="1">
                <a:solidFill>
                  <a:srgbClr val="828282"/>
                </a:solidFill>
                <a:latin typeface="Arial" charset="0"/>
                <a:ea typeface="ＭＳ Ｐゴシック" charset="0"/>
                <a:sym typeface="Helvetica Neue" charset="0"/>
              </a:rPr>
              <a:t>www.boundless.com</a:t>
            </a:r>
            <a:endParaRPr lang="en-US" sz="800" dirty="0">
              <a:solidFill>
                <a:srgbClr val="828282"/>
              </a:solidFill>
              <a:latin typeface="Arial" charset="0"/>
              <a:ea typeface="ＭＳ Ｐゴシック" charset="0"/>
              <a:sym typeface="Helvetica Neue" charset="0"/>
            </a:endParaRPr>
          </a:p>
        </p:txBody>
      </p:sp>
      <p:sp>
        <p:nvSpPr>
          <p:cNvPr id="12" name="Rectangle 11"/>
          <p:cNvSpPr>
            <a:spLocks/>
          </p:cNvSpPr>
          <p:nvPr/>
        </p:nvSpPr>
        <p:spPr bwMode="auto">
          <a:xfrm>
            <a:off x="190500" y="83015"/>
            <a:ext cx="8801100" cy="145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lstStyle/>
          <a:p>
            <a:pPr algn="l"/>
            <a:r>
              <a:rPr lang="en-US" sz="1000" dirty="0" smtClean="0">
                <a:solidFill>
                  <a:srgbClr val="828282"/>
                </a:solidFill>
                <a:latin typeface="Helvetica Neue Light" charset="0"/>
                <a:ea typeface="ＭＳ Ｐゴシック" charset="0"/>
                <a:cs typeface="Helvetica Neue Light" charset="0"/>
                <a:sym typeface="Helvetica Neue Light" charset="0"/>
              </a:rPr>
              <a:t>Waves and Vibrations</a:t>
            </a:r>
            <a:endParaRPr lang="en-US" sz="1000" dirty="0">
              <a:solidFill>
                <a:srgbClr val="828282"/>
              </a:solidFill>
              <a:latin typeface="Helvetica Neue Light" charset="0"/>
              <a:ea typeface="ＭＳ Ｐゴシック" charset="0"/>
              <a:cs typeface="Helvetica Neue Light" charset="0"/>
              <a:sym typeface="Helvetica Neue Light" charset="0"/>
            </a:endParaRPr>
          </a:p>
        </p:txBody>
      </p:sp>
    </p:spTree>
    <p:extLst>
      <p:ext uri="{BB962C8B-B14F-4D97-AF65-F5344CB8AC3E}">
        <p14:creationId xmlns:p14="http://schemas.microsoft.com/office/powerpoint/2010/main" val="1826592692"/>
      </p:ext>
    </p:extLst>
  </p:cSld>
  <p:clrMapOvr>
    <a:masterClrMapping/>
  </p:clrMapOvr>
  <p:transition xmlns:p14="http://schemas.microsoft.com/office/powerpoint/2010/mai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p:cNvSpPr>
            <a:spLocks noGrp="1"/>
          </p:cNvSpPr>
          <p:nvPr>
            <p:ph type="body" sz="quarter" idx="10"/>
          </p:nvPr>
        </p:nvSpPr>
        <p:spPr/>
        <p:txBody>
          <a:bodyPr/>
          <a:lstStyle/>
          <a:p>
            <a:r>
              <a:rPr lang="en-US" sz="1200" dirty="0" smtClean="0"/>
              <a:t/>
            </a:r>
            <a:r>
              <a:rPr lang="en-US" sz="1200" dirty="0" smtClean="0"/>
              <a:t>phase velocity</a:t>
            </a:r>
            <a:r>
              <a:rPr lang="en-US" sz="1200" dirty="0" smtClean="0"/>
              <a:t> </a:t>
            </a:r>
            <a:r>
              <a:rPr lang="en-US" sz="1200" dirty="0" smtClean="0">
                <a:solidFill>
                  <a:schemeClr val="bg2"/>
                </a:solidFill>
              </a:rPr>
              <a:t>The velocity of propagation of a pure sine wave of infinite extent and infinitesimal amplitude.</a:t>
            </a:r>
          </a:p>
          <a:p>
            <a:r>
              <a:rPr lang="en-US" sz="1200" dirty="0"/>
              <a:t/>
            </a:r>
            <a:r>
              <a:rPr lang="en-US" sz="1200" dirty="0"/>
              <a:t>photoelectric effects</a:t>
            </a:r>
            <a:r>
              <a:rPr lang="en-US" sz="1200" dirty="0"/>
              <a:t> </a:t>
            </a:r>
            <a:r>
              <a:rPr lang="en-US" sz="1200" dirty="0">
                <a:solidFill>
                  <a:schemeClr val="bg2"/>
                </a:solidFill>
              </a:rPr>
              <a:t>In photoelectric effects, electrons are emitted from matter (metals and non-metallic solids, liquids or gases) as a consequence of their absorption of energy from electromagnetic radiation.</a:t>
            </a:r>
          </a:p>
          <a:p>
            <a:r>
              <a:rPr lang="en-US" sz="1200" dirty="0"/>
              <a:t/>
            </a:r>
            <a:r>
              <a:rPr lang="en-US" sz="1200" dirty="0"/>
              <a:t>physical pendulum</a:t>
            </a:r>
            <a:r>
              <a:rPr lang="en-US" sz="1200" dirty="0"/>
              <a:t> </a:t>
            </a:r>
            <a:r>
              <a:rPr lang="en-US" sz="1200" dirty="0">
                <a:solidFill>
                  <a:schemeClr val="bg2"/>
                </a:solidFill>
              </a:rPr>
              <a:t>A pendulum where the rod or string is not massless, and may have extended size; that is, an arbitrarily-shaped, rigid body swinging by a pivot. In this case, the pendulum's period depends on its moment of inertia around the pivot point.</a:t>
            </a:r>
          </a:p>
          <a:p>
            <a:r>
              <a:rPr lang="en-US" sz="1200" dirty="0"/>
              <a:t/>
            </a:r>
            <a:r>
              <a:rPr lang="en-US" sz="1200" dirty="0"/>
              <a:t>plane wave</a:t>
            </a:r>
            <a:r>
              <a:rPr lang="en-US" sz="1200" dirty="0"/>
              <a:t> </a:t>
            </a:r>
            <a:r>
              <a:rPr lang="en-US" sz="1200" dirty="0">
                <a:solidFill>
                  <a:schemeClr val="bg2"/>
                </a:solidFill>
              </a:rPr>
              <a:t>A constant-frequency wave whose wavefronts (surfaces of constant phase) are infinite parallel planes of constant peak-to-peak amplitude normal to the phase velocity vector.</a:t>
            </a:r>
          </a:p>
          <a:p>
            <a:r>
              <a:rPr lang="en-US" sz="1200" dirty="0"/>
              <a:t/>
            </a:r>
            <a:r>
              <a:rPr lang="en-US" sz="1200" dirty="0"/>
              <a:t>power</a:t>
            </a:r>
            <a:r>
              <a:rPr lang="en-US" sz="1200" dirty="0"/>
              <a:t> </a:t>
            </a:r>
            <a:r>
              <a:rPr lang="en-US" sz="1200" dirty="0">
                <a:solidFill>
                  <a:schemeClr val="bg2"/>
                </a:solidFill>
              </a:rPr>
              <a:t>A measure of the rate of doing work or transferring energy.</a:t>
            </a:r>
          </a:p>
          <a:p>
            <a:r>
              <a:rPr lang="en-US" sz="1200" dirty="0"/>
              <a:t/>
            </a:r>
            <a:r>
              <a:rPr lang="en-US" sz="1200" dirty="0"/>
              <a:t>rarefaction</a:t>
            </a:r>
            <a:r>
              <a:rPr lang="en-US" sz="1200" dirty="0"/>
              <a:t> </a:t>
            </a:r>
            <a:r>
              <a:rPr lang="en-US" sz="1200" dirty="0">
                <a:solidFill>
                  <a:schemeClr val="bg2"/>
                </a:solidFill>
              </a:rPr>
              <a:t>a reduction in the density of a material, especially that of a fluid</a:t>
            </a:r>
          </a:p>
          <a:p>
            <a:r>
              <a:rPr lang="en-US" sz="1200" dirty="0"/>
              <a:t/>
            </a:r>
            <a:r>
              <a:rPr lang="en-US" sz="1200" dirty="0"/>
              <a:t>refractive index</a:t>
            </a:r>
            <a:r>
              <a:rPr lang="en-US" sz="1200" dirty="0"/>
              <a:t> </a:t>
            </a:r>
            <a:r>
              <a:rPr lang="en-US" sz="1200" dirty="0">
                <a:solidFill>
                  <a:schemeClr val="bg2"/>
                </a:solidFill>
              </a:rPr>
              <a:t>The ratio of the speed of light in air or vacuum to that in another medium.</a:t>
            </a:r>
          </a:p>
          <a:p>
            <a:r>
              <a:rPr lang="en-US" sz="1200" dirty="0"/>
              <a:t/>
            </a:r>
            <a:r>
              <a:rPr lang="en-US" sz="1200" dirty="0"/>
              <a:t>resonance</a:t>
            </a:r>
            <a:r>
              <a:rPr lang="en-US" sz="1200" dirty="0"/>
              <a:t> </a:t>
            </a:r>
            <a:r>
              <a:rPr lang="en-US" sz="1200" dirty="0">
                <a:solidFill>
                  <a:schemeClr val="bg2"/>
                </a:solidFill>
              </a:rPr>
              <a:t>The increase in the amplitude of an oscillation of a system under the influence of a periodic force whose frequency is close to that of the system's natural frequency.</a:t>
            </a:r>
          </a:p>
          <a:p>
            <a:r>
              <a:rPr lang="en-US" sz="1200" dirty="0"/>
              <a:t/>
            </a:r>
            <a:r>
              <a:rPr lang="en-US" sz="1200" dirty="0"/>
              <a:t>Restoring force</a:t>
            </a:r>
            <a:r>
              <a:rPr lang="en-US" sz="1200" dirty="0"/>
              <a:t> </a:t>
            </a:r>
            <a:r>
              <a:rPr lang="en-US" sz="1200" dirty="0">
                <a:solidFill>
                  <a:schemeClr val="bg2"/>
                </a:solidFill>
              </a:rPr>
              <a:t>A variable force that gives rise to an equilibrium in a physical system. If the system is perturbed away from the equilibrium, the restoring force will tend to bring the system back toward equilibrium. The restoring force is a function only of position of the mass or particle. It is always directed back toward the equilibrium position of the system</a:t>
            </a:r>
          </a:p>
          <a:p>
            <a:r>
              <a:rPr lang="en-US" sz="1200" dirty="0"/>
              <a:t/>
            </a:r>
            <a:r>
              <a:rPr lang="en-US" sz="1200" dirty="0"/>
              <a:t>Restoring force</a:t>
            </a:r>
            <a:r>
              <a:rPr lang="en-US" sz="1200" dirty="0"/>
              <a:t> </a:t>
            </a:r>
            <a:r>
              <a:rPr lang="en-US" sz="1200" dirty="0">
                <a:solidFill>
                  <a:schemeClr val="bg2"/>
                </a:solidFill>
              </a:rPr>
              <a:t>If the system is perturbed away from the equilibrium, the restoring force will tend to bring the system back toward equilibrium. The restoring force is a function only of position of the mass or particle. It is always directed back toward the equilibrium position of the system.An example is the action of a spring. An idealized spring exerts a force that is proportional to the amount of deformation of the spring from its equilibrium length, exerted in a direction to oppose the deformation. Pulling the spring to a greater length causes it to exert a force that brings the spring back toward its equilibrium length. The amount of force can be determined by multiplying the spring constant of the spring by the amount of stretch.</a:t>
            </a:r>
          </a:p>
          <a:p>
            <a:r>
              <a:rPr lang="en-US" sz="1200" dirty="0"/>
              <a:t/>
            </a:r>
            <a:r>
              <a:rPr lang="en-US" sz="1200" dirty="0"/>
              <a:t>simple harmonic motion</a:t>
            </a:r>
            <a:r>
              <a:rPr lang="en-US" sz="1200" dirty="0"/>
              <a:t> </a:t>
            </a:r>
            <a:r>
              <a:rPr lang="en-US" sz="1200" dirty="0">
                <a:solidFill>
                  <a:schemeClr val="bg2"/>
                </a:solidFill>
              </a:rPr>
              <a:t>(SHM) — Oscillating motion (as of a pendulum) in which the acceleration of the oscillator has an equal magnitude but opposite direction to the displacement of it from the equilibrium position.</a:t>
            </a:r>
          </a:p>
          <a:p>
            <a:r>
              <a:rPr lang="en-US" sz="1200" dirty="0"/>
              <a:t/>
            </a:r>
            <a:r>
              <a:rPr lang="en-US" sz="1200" dirty="0"/>
              <a:t>simple harmonic oscillator</a:t>
            </a:r>
            <a:r>
              <a:rPr lang="en-US" sz="1200" dirty="0"/>
              <a:t> </a:t>
            </a:r>
            <a:r>
              <a:rPr lang="en-US" sz="1200" dirty="0" smtClean="0">
                <a:solidFill>
                  <a:schemeClr val="bg2"/>
                </a:solidFill>
              </a:rPr>
              <a:t>A device that implements Hooke's law, such as a mass that is attached to a spring, with the other end of the spring being connected to a rigid support, such as a wall.</a:t>
            </a:r>
            <a:endParaRPr lang="en-US" sz="1200" dirty="0" smtClean="0">
              <a:solidFill>
                <a:schemeClr val="bg2"/>
              </a:solidFill>
            </a:endParaRPr>
          </a:p>
        </p:txBody>
      </p:sp>
      <p:sp>
        <p:nvSpPr>
          <p:cNvPr id="3" name="Rectangle 2"/>
          <p:cNvSpPr>
            <a:spLocks/>
          </p:cNvSpPr>
          <p:nvPr/>
        </p:nvSpPr>
        <p:spPr bwMode="auto">
          <a:xfrm>
            <a:off x="0" y="6815"/>
            <a:ext cx="9144000" cy="317500"/>
          </a:xfrm>
          <a:prstGeom prst="rect">
            <a:avLst/>
          </a:prstGeom>
          <a:solidFill>
            <a:srgbClr val="F0F0F0"/>
          </a:solidFill>
          <a:ln>
            <a:noFill/>
          </a:ln>
          <a:extLst>
            <a:ext uri="{91240B29-F687-4f45-9708-019B960494DF}">
              <a14:hiddenLine xmlns:a14="http://schemas.microsoft.com/office/drawing/2010/main" w="12700" cap="flat">
                <a:solidFill>
                  <a:srgbClr val="D7D7D7"/>
                </a:solidFill>
                <a:miter lim="800000"/>
                <a:headEnd type="none" w="med" len="med"/>
                <a:tailEnd type="none" w="med" len="med"/>
              </a14:hiddenLine>
            </a:ext>
          </a:extLst>
        </p:spPr>
        <p:txBody>
          <a:bodyPr lIns="0" tIns="0" rIns="0" bIns="0"/>
          <a:lstStyle/>
          <a:p>
            <a:endParaRPr lang="en-US"/>
          </a:p>
        </p:txBody>
      </p:sp>
      <p:sp>
        <p:nvSpPr>
          <p:cNvPr id="5" name="Line 5"/>
          <p:cNvSpPr>
            <a:spLocks noChangeShapeType="1"/>
          </p:cNvSpPr>
          <p:nvPr/>
        </p:nvSpPr>
        <p:spPr bwMode="auto">
          <a:xfrm>
            <a:off x="3046413" y="11113"/>
            <a:ext cx="3049587" cy="0"/>
          </a:xfrm>
          <a:prstGeom prst="line">
            <a:avLst/>
          </a:prstGeom>
          <a:noFill/>
          <a:ln w="38100">
            <a:solidFill>
              <a:srgbClr val="228CBC"/>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6" name="Line 6"/>
          <p:cNvSpPr>
            <a:spLocks noChangeShapeType="1"/>
          </p:cNvSpPr>
          <p:nvPr/>
        </p:nvSpPr>
        <p:spPr bwMode="auto">
          <a:xfrm>
            <a:off x="0" y="11113"/>
            <a:ext cx="3048000" cy="0"/>
          </a:xfrm>
          <a:prstGeom prst="line">
            <a:avLst/>
          </a:prstGeom>
          <a:noFill/>
          <a:ln w="38100">
            <a:solidFill>
              <a:srgbClr val="FDB620"/>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7" name="Line 7"/>
          <p:cNvSpPr>
            <a:spLocks noChangeShapeType="1"/>
          </p:cNvSpPr>
          <p:nvPr/>
        </p:nvSpPr>
        <p:spPr bwMode="auto">
          <a:xfrm>
            <a:off x="6094413" y="11113"/>
            <a:ext cx="3049587" cy="0"/>
          </a:xfrm>
          <a:prstGeom prst="line">
            <a:avLst/>
          </a:prstGeom>
          <a:noFill/>
          <a:ln w="38100">
            <a:solidFill>
              <a:srgbClr val="7BBB45"/>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3" name="Rectangle 12"/>
          <p:cNvSpPr>
            <a:spLocks/>
          </p:cNvSpPr>
          <p:nvPr/>
        </p:nvSpPr>
        <p:spPr bwMode="auto">
          <a:xfrm>
            <a:off x="0" y="6400800"/>
            <a:ext cx="9144000" cy="469900"/>
          </a:xfrm>
          <a:prstGeom prst="rect">
            <a:avLst/>
          </a:prstGeom>
          <a:solidFill>
            <a:srgbClr val="F6F6F6"/>
          </a:solidFill>
          <a:ln>
            <a:noFill/>
          </a:ln>
          <a:extLst>
            <a:ext uri="{91240B29-F687-4f45-9708-019B960494DF}">
              <a14:hiddenLine xmlns:a14="http://schemas.microsoft.com/office/drawing/2010/main" w="3175">
                <a:solidFill>
                  <a:srgbClr val="D7D7D7"/>
                </a:solidFill>
                <a:miter lim="800000"/>
                <a:headEnd/>
                <a:tailEnd/>
              </a14:hiddenLine>
            </a:ext>
          </a:extLst>
        </p:spPr>
        <p:txBody>
          <a:bodyPr lIns="0" tIns="0" rIns="0" bIns="0"/>
          <a:lstStyle/>
          <a:p>
            <a:endParaRPr lang="en-US"/>
          </a:p>
        </p:txBody>
      </p:sp>
      <p:pic>
        <p:nvPicPr>
          <p:cNvPr id="14"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69300" y="6527800"/>
            <a:ext cx="625475"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5"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00" y="6538913"/>
            <a:ext cx="1422400" cy="217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6" name="Rectangle 8"/>
          <p:cNvSpPr>
            <a:spLocks/>
          </p:cNvSpPr>
          <p:nvPr/>
        </p:nvSpPr>
        <p:spPr bwMode="auto">
          <a:xfrm>
            <a:off x="3962400" y="6578600"/>
            <a:ext cx="4318000" cy="20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dirty="0">
                <a:solidFill>
                  <a:srgbClr val="828282"/>
                </a:solidFill>
                <a:latin typeface="Arial" charset="0"/>
                <a:ea typeface="ＭＳ Ｐゴシック" charset="0"/>
                <a:sym typeface="Helvetica Neue" charset="0"/>
              </a:rPr>
              <a:t>Free to share, print, make copies and changes. Get yours at </a:t>
            </a:r>
            <a:r>
              <a:rPr lang="en-US" sz="800" dirty="0" err="1">
                <a:solidFill>
                  <a:srgbClr val="828282"/>
                </a:solidFill>
                <a:latin typeface="Arial" charset="0"/>
                <a:ea typeface="ＭＳ Ｐゴシック" charset="0"/>
                <a:sym typeface="Helvetica Neue" charset="0"/>
              </a:rPr>
              <a:t>www.boundless.com</a:t>
            </a:r>
            <a:endParaRPr lang="en-US" sz="800" dirty="0">
              <a:solidFill>
                <a:srgbClr val="828282"/>
              </a:solidFill>
              <a:latin typeface="Arial" charset="0"/>
              <a:ea typeface="ＭＳ Ｐゴシック" charset="0"/>
              <a:sym typeface="Helvetica Neue" charset="0"/>
            </a:endParaRPr>
          </a:p>
        </p:txBody>
      </p:sp>
      <p:sp>
        <p:nvSpPr>
          <p:cNvPr id="12" name="Rectangle 11"/>
          <p:cNvSpPr>
            <a:spLocks/>
          </p:cNvSpPr>
          <p:nvPr/>
        </p:nvSpPr>
        <p:spPr bwMode="auto">
          <a:xfrm>
            <a:off x="190500" y="83015"/>
            <a:ext cx="8801100" cy="145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lstStyle/>
          <a:p>
            <a:pPr algn="l"/>
            <a:r>
              <a:rPr lang="en-US" sz="1000" dirty="0" smtClean="0">
                <a:solidFill>
                  <a:srgbClr val="828282"/>
                </a:solidFill>
                <a:latin typeface="Helvetica Neue Light" charset="0"/>
                <a:ea typeface="ＭＳ Ｐゴシック" charset="0"/>
                <a:cs typeface="Helvetica Neue Light" charset="0"/>
                <a:sym typeface="Helvetica Neue Light" charset="0"/>
              </a:rPr>
              <a:t>Waves and Vibrations</a:t>
            </a:r>
            <a:endParaRPr lang="en-US" sz="1000" dirty="0">
              <a:solidFill>
                <a:srgbClr val="828282"/>
              </a:solidFill>
              <a:latin typeface="Helvetica Neue Light" charset="0"/>
              <a:ea typeface="ＭＳ Ｐゴシック" charset="0"/>
              <a:cs typeface="Helvetica Neue Light" charset="0"/>
              <a:sym typeface="Helvetica Neue Light" charset="0"/>
            </a:endParaRPr>
          </a:p>
        </p:txBody>
      </p:sp>
    </p:spTree>
    <p:extLst>
      <p:ext uri="{BB962C8B-B14F-4D97-AF65-F5344CB8AC3E}">
        <p14:creationId xmlns:p14="http://schemas.microsoft.com/office/powerpoint/2010/main" val="1826592692"/>
      </p:ext>
    </p:extLst>
  </p:cSld>
  <p:clrMapOvr>
    <a:masterClrMapping/>
  </p:clrMapOvr>
  <p:transition xmlns:p14="http://schemas.microsoft.com/office/powerpoint/2010/mai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p:cNvSpPr>
            <a:spLocks noGrp="1"/>
          </p:cNvSpPr>
          <p:nvPr>
            <p:ph type="body" sz="quarter" idx="10"/>
          </p:nvPr>
        </p:nvSpPr>
        <p:spPr/>
        <p:txBody>
          <a:bodyPr/>
          <a:lstStyle/>
          <a:p>
            <a:r>
              <a:rPr lang="en-US" sz="1200" dirty="0" smtClean="0"/>
              <a:t/>
            </a:r>
            <a:r>
              <a:rPr lang="en-US" sz="1200" dirty="0" smtClean="0"/>
              <a:t>simple pendulum</a:t>
            </a:r>
            <a:r>
              <a:rPr lang="en-US" sz="1200" dirty="0" smtClean="0"/>
              <a:t> </a:t>
            </a:r>
            <a:r>
              <a:rPr lang="en-US" sz="1200" dirty="0" smtClean="0">
                <a:solidFill>
                  <a:schemeClr val="bg2"/>
                </a:solidFill>
              </a:rPr>
              <a:t>A hypothetical pendulum consisting of a weight suspended by a weightless string.</a:t>
            </a:r>
          </a:p>
          <a:p>
            <a:r>
              <a:rPr lang="en-US" sz="1200" dirty="0"/>
              <a:t/>
            </a:r>
            <a:r>
              <a:rPr lang="en-US" sz="1200" dirty="0"/>
              <a:t>sinusoidal</a:t>
            </a:r>
            <a:r>
              <a:rPr lang="en-US" sz="1200" dirty="0"/>
              <a:t> </a:t>
            </a:r>
            <a:r>
              <a:rPr lang="en-US" sz="1200" dirty="0">
                <a:solidFill>
                  <a:schemeClr val="bg2"/>
                </a:solidFill>
              </a:rPr>
              <a:t>In the form of a wave, especially one whose amplitude varies in proportion to the sine of some variable (such as time).</a:t>
            </a:r>
          </a:p>
          <a:p>
            <a:r>
              <a:rPr lang="en-US" sz="1200" dirty="0"/>
              <a:t/>
            </a:r>
            <a:r>
              <a:rPr lang="en-US" sz="1200" dirty="0"/>
              <a:t>Snell's law</a:t>
            </a:r>
            <a:r>
              <a:rPr lang="en-US" sz="1200" dirty="0"/>
              <a:t> </a:t>
            </a:r>
            <a:r>
              <a:rPr lang="en-US" sz="1200" dirty="0">
                <a:solidFill>
                  <a:schemeClr val="bg2"/>
                </a:solidFill>
              </a:rPr>
              <a:t>A formula used to describe the relationship between the angles of incidence and refraction.</a:t>
            </a:r>
          </a:p>
          <a:p>
            <a:r>
              <a:rPr lang="en-US" sz="1200" dirty="0"/>
              <a:t/>
            </a:r>
            <a:r>
              <a:rPr lang="en-US" sz="1200" dirty="0"/>
              <a:t>speed of propagation</a:t>
            </a:r>
            <a:r>
              <a:rPr lang="en-US" sz="1200" dirty="0"/>
              <a:t> </a:t>
            </a:r>
            <a:r>
              <a:rPr lang="en-US" sz="1200" dirty="0">
                <a:solidFill>
                  <a:schemeClr val="bg2"/>
                </a:solidFill>
              </a:rPr>
              <a:t>The speed at which a wave moves through a medium.</a:t>
            </a:r>
          </a:p>
          <a:p>
            <a:r>
              <a:rPr lang="en-US" sz="1200" dirty="0"/>
              <a:t/>
            </a:r>
            <a:r>
              <a:rPr lang="en-US" sz="1200" dirty="0"/>
              <a:t>standing wave</a:t>
            </a:r>
            <a:r>
              <a:rPr lang="en-US" sz="1200" dirty="0"/>
              <a:t> </a:t>
            </a:r>
            <a:r>
              <a:rPr lang="en-US" sz="1200" dirty="0">
                <a:solidFill>
                  <a:schemeClr val="bg2"/>
                </a:solidFill>
              </a:rPr>
              <a:t>A wave form which occurs in a limited, fixed medium in such a way that the reflected wave coincides with the produced wave. A common example is the vibration of the strings on a musical stringed instrument.</a:t>
            </a:r>
          </a:p>
          <a:p>
            <a:r>
              <a:rPr lang="en-US" sz="1200" dirty="0"/>
              <a:t/>
            </a:r>
            <a:r>
              <a:rPr lang="en-US" sz="1200" dirty="0"/>
              <a:t>superposition</a:t>
            </a:r>
            <a:r>
              <a:rPr lang="en-US" sz="1200" dirty="0"/>
              <a:t> </a:t>
            </a:r>
            <a:r>
              <a:rPr lang="en-US" sz="1200" dirty="0">
                <a:solidFill>
                  <a:schemeClr val="bg2"/>
                </a:solidFill>
              </a:rPr>
              <a:t>The summing of two or more field contributions occupying the same space.</a:t>
            </a:r>
          </a:p>
          <a:p>
            <a:r>
              <a:rPr lang="en-US" sz="1200" dirty="0"/>
              <a:t/>
            </a:r>
            <a:r>
              <a:rPr lang="en-US" sz="1200" dirty="0"/>
              <a:t>superposition</a:t>
            </a:r>
            <a:r>
              <a:rPr lang="en-US" sz="1200" dirty="0"/>
              <a:t> </a:t>
            </a:r>
            <a:r>
              <a:rPr lang="en-US" sz="1200" dirty="0">
                <a:solidFill>
                  <a:schemeClr val="bg2"/>
                </a:solidFill>
              </a:rPr>
              <a:t>The summing of two or more field contributions occupying the same space.</a:t>
            </a:r>
          </a:p>
          <a:p>
            <a:r>
              <a:rPr lang="en-US" sz="1200" dirty="0"/>
              <a:t/>
            </a:r>
            <a:r>
              <a:rPr lang="en-US" sz="1200" dirty="0"/>
              <a:t>transverse wave</a:t>
            </a:r>
            <a:r>
              <a:rPr lang="en-US" sz="1200" dirty="0"/>
              <a:t> </a:t>
            </a:r>
            <a:r>
              <a:rPr lang="en-US" sz="1200" dirty="0">
                <a:solidFill>
                  <a:schemeClr val="bg2"/>
                </a:solidFill>
              </a:rPr>
              <a:t>Any wave in which the direction of disturbance is perpendicular to the direction of travel.</a:t>
            </a:r>
          </a:p>
          <a:p>
            <a:r>
              <a:rPr lang="en-US" sz="1200" dirty="0"/>
              <a:t/>
            </a:r>
            <a:r>
              <a:rPr lang="en-US" sz="1200" dirty="0"/>
              <a:t>transverse wave</a:t>
            </a:r>
            <a:r>
              <a:rPr lang="en-US" sz="1200" dirty="0"/>
              <a:t> </a:t>
            </a:r>
            <a:r>
              <a:rPr lang="en-US" sz="1200" dirty="0">
                <a:solidFill>
                  <a:schemeClr val="bg2"/>
                </a:solidFill>
              </a:rPr>
              <a:t>Any wave in which the direction of disturbance is perpendicular to the direction of travel.</a:t>
            </a:r>
          </a:p>
          <a:p>
            <a:r>
              <a:rPr lang="en-US" sz="1200" dirty="0"/>
              <a:t/>
            </a:r>
            <a:r>
              <a:rPr lang="en-US" sz="1200" dirty="0"/>
              <a:t>transverse wave</a:t>
            </a:r>
            <a:r>
              <a:rPr lang="en-US" sz="1200" dirty="0"/>
              <a:t> </a:t>
            </a:r>
            <a:r>
              <a:rPr lang="en-US" sz="1200" dirty="0">
                <a:solidFill>
                  <a:schemeClr val="bg2"/>
                </a:solidFill>
              </a:rPr>
              <a:t>Any wave in which the direction of disturbance is perpendicular to the direction of travel.</a:t>
            </a:r>
          </a:p>
          <a:p>
            <a:r>
              <a:rPr lang="en-US" sz="1200" dirty="0"/>
              <a:t/>
            </a:r>
            <a:r>
              <a:rPr lang="en-US" sz="1200" dirty="0"/>
              <a:t>trough</a:t>
            </a:r>
            <a:r>
              <a:rPr lang="en-US" sz="1200" dirty="0"/>
              <a:t> </a:t>
            </a:r>
            <a:r>
              <a:rPr lang="en-US" sz="1200" dirty="0">
                <a:solidFill>
                  <a:schemeClr val="bg2"/>
                </a:solidFill>
              </a:rPr>
              <a:t>A long, narrow depression between waves or ridges.</a:t>
            </a:r>
          </a:p>
          <a:p>
            <a:r>
              <a:rPr lang="en-US" sz="1200" dirty="0"/>
              <a:t/>
            </a:r>
            <a:r>
              <a:rPr lang="en-US" sz="1200" dirty="0"/>
              <a:t>ultrasound</a:t>
            </a:r>
            <a:r>
              <a:rPr lang="en-US" sz="1200" dirty="0"/>
              <a:t> </a:t>
            </a:r>
            <a:r>
              <a:rPr lang="en-US" sz="1200" dirty="0" smtClean="0">
                <a:solidFill>
                  <a:schemeClr val="bg2"/>
                </a:solidFill>
              </a:rPr>
              <a:t>Sound with a frequency greater than the upper limit of human hearing; approximately 20 kilohertz.</a:t>
            </a:r>
            <a:endParaRPr lang="en-US" sz="1200" dirty="0" smtClean="0">
              <a:solidFill>
                <a:schemeClr val="bg2"/>
              </a:solidFill>
            </a:endParaRPr>
          </a:p>
        </p:txBody>
      </p:sp>
      <p:sp>
        <p:nvSpPr>
          <p:cNvPr id="3" name="Rectangle 2"/>
          <p:cNvSpPr>
            <a:spLocks/>
          </p:cNvSpPr>
          <p:nvPr/>
        </p:nvSpPr>
        <p:spPr bwMode="auto">
          <a:xfrm>
            <a:off x="0" y="6815"/>
            <a:ext cx="9144000" cy="317500"/>
          </a:xfrm>
          <a:prstGeom prst="rect">
            <a:avLst/>
          </a:prstGeom>
          <a:solidFill>
            <a:srgbClr val="F0F0F0"/>
          </a:solidFill>
          <a:ln>
            <a:noFill/>
          </a:ln>
          <a:extLst>
            <a:ext uri="{91240B29-F687-4f45-9708-019B960494DF}">
              <a14:hiddenLine xmlns:a14="http://schemas.microsoft.com/office/drawing/2010/main" w="12700" cap="flat">
                <a:solidFill>
                  <a:srgbClr val="D7D7D7"/>
                </a:solidFill>
                <a:miter lim="800000"/>
                <a:headEnd type="none" w="med" len="med"/>
                <a:tailEnd type="none" w="med" len="med"/>
              </a14:hiddenLine>
            </a:ext>
          </a:extLst>
        </p:spPr>
        <p:txBody>
          <a:bodyPr lIns="0" tIns="0" rIns="0" bIns="0"/>
          <a:lstStyle/>
          <a:p>
            <a:endParaRPr lang="en-US"/>
          </a:p>
        </p:txBody>
      </p:sp>
      <p:sp>
        <p:nvSpPr>
          <p:cNvPr id="5" name="Line 5"/>
          <p:cNvSpPr>
            <a:spLocks noChangeShapeType="1"/>
          </p:cNvSpPr>
          <p:nvPr/>
        </p:nvSpPr>
        <p:spPr bwMode="auto">
          <a:xfrm>
            <a:off x="3046413" y="11113"/>
            <a:ext cx="3049587" cy="0"/>
          </a:xfrm>
          <a:prstGeom prst="line">
            <a:avLst/>
          </a:prstGeom>
          <a:noFill/>
          <a:ln w="38100">
            <a:solidFill>
              <a:srgbClr val="228CBC"/>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6" name="Line 6"/>
          <p:cNvSpPr>
            <a:spLocks noChangeShapeType="1"/>
          </p:cNvSpPr>
          <p:nvPr/>
        </p:nvSpPr>
        <p:spPr bwMode="auto">
          <a:xfrm>
            <a:off x="0" y="11113"/>
            <a:ext cx="3048000" cy="0"/>
          </a:xfrm>
          <a:prstGeom prst="line">
            <a:avLst/>
          </a:prstGeom>
          <a:noFill/>
          <a:ln w="38100">
            <a:solidFill>
              <a:srgbClr val="FDB620"/>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7" name="Line 7"/>
          <p:cNvSpPr>
            <a:spLocks noChangeShapeType="1"/>
          </p:cNvSpPr>
          <p:nvPr/>
        </p:nvSpPr>
        <p:spPr bwMode="auto">
          <a:xfrm>
            <a:off x="6094413" y="11113"/>
            <a:ext cx="3049587" cy="0"/>
          </a:xfrm>
          <a:prstGeom prst="line">
            <a:avLst/>
          </a:prstGeom>
          <a:noFill/>
          <a:ln w="38100">
            <a:solidFill>
              <a:srgbClr val="7BBB45"/>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3" name="Rectangle 12"/>
          <p:cNvSpPr>
            <a:spLocks/>
          </p:cNvSpPr>
          <p:nvPr/>
        </p:nvSpPr>
        <p:spPr bwMode="auto">
          <a:xfrm>
            <a:off x="0" y="6400800"/>
            <a:ext cx="9144000" cy="469900"/>
          </a:xfrm>
          <a:prstGeom prst="rect">
            <a:avLst/>
          </a:prstGeom>
          <a:solidFill>
            <a:srgbClr val="F6F6F6"/>
          </a:solidFill>
          <a:ln>
            <a:noFill/>
          </a:ln>
          <a:extLst>
            <a:ext uri="{91240B29-F687-4f45-9708-019B960494DF}">
              <a14:hiddenLine xmlns:a14="http://schemas.microsoft.com/office/drawing/2010/main" w="3175">
                <a:solidFill>
                  <a:srgbClr val="D7D7D7"/>
                </a:solidFill>
                <a:miter lim="800000"/>
                <a:headEnd/>
                <a:tailEnd/>
              </a14:hiddenLine>
            </a:ext>
          </a:extLst>
        </p:spPr>
        <p:txBody>
          <a:bodyPr lIns="0" tIns="0" rIns="0" bIns="0"/>
          <a:lstStyle/>
          <a:p>
            <a:endParaRPr lang="en-US"/>
          </a:p>
        </p:txBody>
      </p:sp>
      <p:pic>
        <p:nvPicPr>
          <p:cNvPr id="14"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69300" y="6527800"/>
            <a:ext cx="625475"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5"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00" y="6538913"/>
            <a:ext cx="1422400" cy="217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6" name="Rectangle 8"/>
          <p:cNvSpPr>
            <a:spLocks/>
          </p:cNvSpPr>
          <p:nvPr/>
        </p:nvSpPr>
        <p:spPr bwMode="auto">
          <a:xfrm>
            <a:off x="3962400" y="6578600"/>
            <a:ext cx="4318000" cy="20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dirty="0">
                <a:solidFill>
                  <a:srgbClr val="828282"/>
                </a:solidFill>
                <a:latin typeface="Arial" charset="0"/>
                <a:ea typeface="ＭＳ Ｐゴシック" charset="0"/>
                <a:sym typeface="Helvetica Neue" charset="0"/>
              </a:rPr>
              <a:t>Free to share, print, make copies and changes. Get yours at </a:t>
            </a:r>
            <a:r>
              <a:rPr lang="en-US" sz="800" dirty="0" err="1">
                <a:solidFill>
                  <a:srgbClr val="828282"/>
                </a:solidFill>
                <a:latin typeface="Arial" charset="0"/>
                <a:ea typeface="ＭＳ Ｐゴシック" charset="0"/>
                <a:sym typeface="Helvetica Neue" charset="0"/>
              </a:rPr>
              <a:t>www.boundless.com</a:t>
            </a:r>
            <a:endParaRPr lang="en-US" sz="800" dirty="0">
              <a:solidFill>
                <a:srgbClr val="828282"/>
              </a:solidFill>
              <a:latin typeface="Arial" charset="0"/>
              <a:ea typeface="ＭＳ Ｐゴシック" charset="0"/>
              <a:sym typeface="Helvetica Neue" charset="0"/>
            </a:endParaRPr>
          </a:p>
        </p:txBody>
      </p:sp>
      <p:sp>
        <p:nvSpPr>
          <p:cNvPr id="12" name="Rectangle 11"/>
          <p:cNvSpPr>
            <a:spLocks/>
          </p:cNvSpPr>
          <p:nvPr/>
        </p:nvSpPr>
        <p:spPr bwMode="auto">
          <a:xfrm>
            <a:off x="190500" y="83015"/>
            <a:ext cx="8801100" cy="145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lstStyle/>
          <a:p>
            <a:pPr algn="l"/>
            <a:r>
              <a:rPr lang="en-US" sz="1000" dirty="0" smtClean="0">
                <a:solidFill>
                  <a:srgbClr val="828282"/>
                </a:solidFill>
                <a:latin typeface="Helvetica Neue Light" charset="0"/>
                <a:ea typeface="ＭＳ Ｐゴシック" charset="0"/>
                <a:cs typeface="Helvetica Neue Light" charset="0"/>
                <a:sym typeface="Helvetica Neue Light" charset="0"/>
              </a:rPr>
              <a:t>Waves and Vibrations</a:t>
            </a:r>
            <a:endParaRPr lang="en-US" sz="1000" dirty="0">
              <a:solidFill>
                <a:srgbClr val="828282"/>
              </a:solidFill>
              <a:latin typeface="Helvetica Neue Light" charset="0"/>
              <a:ea typeface="ＭＳ Ｐゴシック" charset="0"/>
              <a:cs typeface="Helvetica Neue Light" charset="0"/>
              <a:sym typeface="Helvetica Neue Light" charset="0"/>
            </a:endParaRPr>
          </a:p>
        </p:txBody>
      </p:sp>
    </p:spTree>
    <p:extLst>
      <p:ext uri="{BB962C8B-B14F-4D97-AF65-F5344CB8AC3E}">
        <p14:creationId xmlns:p14="http://schemas.microsoft.com/office/powerpoint/2010/main" val="1826592692"/>
      </p:ext>
    </p:extLst>
  </p:cSld>
  <p:clrMapOvr>
    <a:masterClrMapping/>
  </p:clrMapOvr>
  <p:transition xmlns:p14="http://schemas.microsoft.com/office/powerpoint/2010/mai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p:cNvSpPr>
            <a:spLocks noGrp="1"/>
          </p:cNvSpPr>
          <p:nvPr>
            <p:ph type="body" sz="quarter" idx="10"/>
          </p:nvPr>
        </p:nvSpPr>
        <p:spPr/>
        <p:txBody>
          <a:bodyPr/>
          <a:lstStyle/>
          <a:p>
            <a:r>
              <a:rPr lang="en-US" sz="1200" dirty="0" smtClean="0"/>
              <a:t/>
            </a:r>
            <a:r>
              <a:rPr lang="en-US" sz="1200" dirty="0" smtClean="0"/>
              <a:t>Under Damped</a:t>
            </a:r>
            <a:r>
              <a:rPr lang="en-US" sz="1200" dirty="0" smtClean="0"/>
              <a:t> </a:t>
            </a:r>
            <a:r>
              <a:rPr lang="en-US" sz="1200" dirty="0" smtClean="0">
                <a:solidFill>
                  <a:schemeClr val="bg2"/>
                </a:solidFill>
              </a:rPr>
              <a:t>"The condition in which damping of an oscillator causes it to return to equilibrium with the amplitude gradually decreasing to zero; system returns to equilibrium faster but overshoots and crosses the equilibrium position one or more times. "</a:t>
            </a:r>
          </a:p>
          <a:p>
            <a:r>
              <a:rPr lang="en-US" sz="1200" dirty="0"/>
              <a:t/>
            </a:r>
            <a:r>
              <a:rPr lang="en-US" sz="1200" dirty="0"/>
              <a:t>uniform circular motion</a:t>
            </a:r>
            <a:r>
              <a:rPr lang="en-US" sz="1200" dirty="0"/>
              <a:t> </a:t>
            </a:r>
            <a:r>
              <a:rPr lang="en-US" sz="1200" dirty="0">
                <a:solidFill>
                  <a:schemeClr val="bg2"/>
                </a:solidFill>
              </a:rPr>
              <a:t>Movement around a circular path with constant speed.</a:t>
            </a:r>
          </a:p>
          <a:p>
            <a:r>
              <a:rPr lang="en-US" sz="1200" dirty="0"/>
              <a:t/>
            </a:r>
            <a:r>
              <a:rPr lang="en-US" sz="1200" dirty="0"/>
              <a:t>wave</a:t>
            </a:r>
            <a:r>
              <a:rPr lang="en-US" sz="1200" dirty="0"/>
              <a:t> </a:t>
            </a:r>
            <a:r>
              <a:rPr lang="en-US" sz="1200" dirty="0">
                <a:solidFill>
                  <a:schemeClr val="bg2"/>
                </a:solidFill>
              </a:rPr>
              <a:t>A moving disturbance in the energy level of a field.</a:t>
            </a:r>
          </a:p>
          <a:p>
            <a:r>
              <a:rPr lang="en-US" sz="1200" dirty="0"/>
              <a:t/>
            </a:r>
            <a:r>
              <a:rPr lang="en-US" sz="1200" dirty="0"/>
              <a:t>wave equation</a:t>
            </a:r>
            <a:r>
              <a:rPr lang="en-US" sz="1200" dirty="0"/>
              <a:t> </a:t>
            </a:r>
            <a:r>
              <a:rPr lang="en-US" sz="1200" dirty="0">
                <a:solidFill>
                  <a:schemeClr val="bg2"/>
                </a:solidFill>
              </a:rPr>
              <a:t>An important second-order linear partial differential equation for the description of waves such as sound waves, light waves, and water waves.</a:t>
            </a:r>
          </a:p>
          <a:p>
            <a:r>
              <a:rPr lang="en-US" sz="1200" dirty="0"/>
              <a:t/>
            </a:r>
            <a:r>
              <a:rPr lang="en-US" sz="1200" dirty="0"/>
              <a:t>wave speed</a:t>
            </a:r>
            <a:r>
              <a:rPr lang="en-US" sz="1200" dirty="0"/>
              <a:t> </a:t>
            </a:r>
            <a:r>
              <a:rPr lang="en-US" sz="1200" dirty="0">
                <a:solidFill>
                  <a:schemeClr val="bg2"/>
                </a:solidFill>
              </a:rPr>
              <a:t>The absolute value of the velocity at which the phase of any one frequency component of the wave travels.</a:t>
            </a:r>
          </a:p>
          <a:p>
            <a:r>
              <a:rPr lang="en-US" sz="1200" dirty="0"/>
              <a:t/>
            </a:r>
            <a:r>
              <a:rPr lang="en-US" sz="1200" dirty="0"/>
              <a:t>waveform</a:t>
            </a:r>
            <a:r>
              <a:rPr lang="en-US" sz="1200" dirty="0"/>
              <a:t> </a:t>
            </a:r>
            <a:r>
              <a:rPr lang="en-US" sz="1200" dirty="0">
                <a:solidFill>
                  <a:schemeClr val="bg2"/>
                </a:solidFill>
              </a:rPr>
              <a:t>The shape of a physical wave, such as sound or electromagnetic radiation. The shape can be any function that repeats in space.</a:t>
            </a:r>
          </a:p>
          <a:p>
            <a:r>
              <a:rPr lang="en-US" sz="1200" dirty="0"/>
              <a:t/>
            </a:r>
            <a:r>
              <a:rPr lang="en-US" sz="1200" dirty="0"/>
              <a:t>wavelength</a:t>
            </a:r>
            <a:r>
              <a:rPr lang="en-US" sz="1200" dirty="0"/>
              <a:t> </a:t>
            </a:r>
            <a:r>
              <a:rPr lang="en-US" sz="1200" dirty="0">
                <a:solidFill>
                  <a:schemeClr val="bg2"/>
                </a:solidFill>
              </a:rPr>
              <a:t>The length of a single cycle of a wave, as measured by the distance between one peak or trough of a wave and the next; it is often designated in physics as λ, and corresponds to the velocity of the wave divided by its frequency.</a:t>
            </a:r>
          </a:p>
          <a:p>
            <a:r>
              <a:rPr lang="en-US" sz="1200" dirty="0"/>
              <a:t/>
            </a:r>
            <a:r>
              <a:rPr lang="en-US" sz="1200" dirty="0"/>
              <a:t>wavelength</a:t>
            </a:r>
            <a:r>
              <a:rPr lang="en-US" sz="1200" dirty="0"/>
              <a:t> </a:t>
            </a:r>
            <a:r>
              <a:rPr lang="en-US" sz="1200" dirty="0">
                <a:solidFill>
                  <a:schemeClr val="bg2"/>
                </a:solidFill>
              </a:rPr>
              <a:t>The length of a single cycle of a wave, as measured by the distance between one peak or trough of a wave and the next; it is often designated in physics as λ, and corresponds to the velocity of the wave divided by its frequency.</a:t>
            </a:r>
          </a:p>
          <a:p>
            <a:r>
              <a:rPr lang="en-US" sz="1200" dirty="0"/>
              <a:t/>
            </a:r>
            <a:r>
              <a:rPr lang="en-US" sz="1200" dirty="0"/>
              <a:t>work</a:t>
            </a:r>
            <a:r>
              <a:rPr lang="en-US" sz="1200" dirty="0"/>
              <a:t> </a:t>
            </a:r>
            <a:r>
              <a:rPr lang="en-US" sz="1200" dirty="0">
                <a:solidFill>
                  <a:schemeClr val="bg2"/>
                </a:solidFill>
              </a:rPr>
              <a:t>A measure of energy expended in moving an object; most commonly, force times displacement. No work is done if the object does not move.</a:t>
            </a:r>
          </a:p>
        </p:txBody>
      </p:sp>
      <p:sp>
        <p:nvSpPr>
          <p:cNvPr id="3" name="Rectangle 2"/>
          <p:cNvSpPr>
            <a:spLocks/>
          </p:cNvSpPr>
          <p:nvPr/>
        </p:nvSpPr>
        <p:spPr bwMode="auto">
          <a:xfrm>
            <a:off x="0" y="6815"/>
            <a:ext cx="9144000" cy="317500"/>
          </a:xfrm>
          <a:prstGeom prst="rect">
            <a:avLst/>
          </a:prstGeom>
          <a:solidFill>
            <a:srgbClr val="F0F0F0"/>
          </a:solidFill>
          <a:ln>
            <a:noFill/>
          </a:ln>
          <a:extLst>
            <a:ext uri="{91240B29-F687-4f45-9708-019B960494DF}">
              <a14:hiddenLine xmlns:a14="http://schemas.microsoft.com/office/drawing/2010/main" w="12700" cap="flat">
                <a:solidFill>
                  <a:srgbClr val="D7D7D7"/>
                </a:solidFill>
                <a:miter lim="800000"/>
                <a:headEnd type="none" w="med" len="med"/>
                <a:tailEnd type="none" w="med" len="med"/>
              </a14:hiddenLine>
            </a:ext>
          </a:extLst>
        </p:spPr>
        <p:txBody>
          <a:bodyPr lIns="0" tIns="0" rIns="0" bIns="0"/>
          <a:lstStyle/>
          <a:p>
            <a:endParaRPr lang="en-US"/>
          </a:p>
        </p:txBody>
      </p:sp>
      <p:sp>
        <p:nvSpPr>
          <p:cNvPr id="5" name="Line 5"/>
          <p:cNvSpPr>
            <a:spLocks noChangeShapeType="1"/>
          </p:cNvSpPr>
          <p:nvPr/>
        </p:nvSpPr>
        <p:spPr bwMode="auto">
          <a:xfrm>
            <a:off x="3046413" y="11113"/>
            <a:ext cx="3049587" cy="0"/>
          </a:xfrm>
          <a:prstGeom prst="line">
            <a:avLst/>
          </a:prstGeom>
          <a:noFill/>
          <a:ln w="38100">
            <a:solidFill>
              <a:srgbClr val="228CBC"/>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6" name="Line 6"/>
          <p:cNvSpPr>
            <a:spLocks noChangeShapeType="1"/>
          </p:cNvSpPr>
          <p:nvPr/>
        </p:nvSpPr>
        <p:spPr bwMode="auto">
          <a:xfrm>
            <a:off x="0" y="11113"/>
            <a:ext cx="3048000" cy="0"/>
          </a:xfrm>
          <a:prstGeom prst="line">
            <a:avLst/>
          </a:prstGeom>
          <a:noFill/>
          <a:ln w="38100">
            <a:solidFill>
              <a:srgbClr val="FDB620"/>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7" name="Line 7"/>
          <p:cNvSpPr>
            <a:spLocks noChangeShapeType="1"/>
          </p:cNvSpPr>
          <p:nvPr/>
        </p:nvSpPr>
        <p:spPr bwMode="auto">
          <a:xfrm>
            <a:off x="6094413" y="11113"/>
            <a:ext cx="3049587" cy="0"/>
          </a:xfrm>
          <a:prstGeom prst="line">
            <a:avLst/>
          </a:prstGeom>
          <a:noFill/>
          <a:ln w="38100">
            <a:solidFill>
              <a:srgbClr val="7BBB45"/>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3" name="Rectangle 12"/>
          <p:cNvSpPr>
            <a:spLocks/>
          </p:cNvSpPr>
          <p:nvPr/>
        </p:nvSpPr>
        <p:spPr bwMode="auto">
          <a:xfrm>
            <a:off x="0" y="6400800"/>
            <a:ext cx="9144000" cy="469900"/>
          </a:xfrm>
          <a:prstGeom prst="rect">
            <a:avLst/>
          </a:prstGeom>
          <a:solidFill>
            <a:srgbClr val="F6F6F6"/>
          </a:solidFill>
          <a:ln>
            <a:noFill/>
          </a:ln>
          <a:extLst>
            <a:ext uri="{91240B29-F687-4f45-9708-019B960494DF}">
              <a14:hiddenLine xmlns:a14="http://schemas.microsoft.com/office/drawing/2010/main" w="3175">
                <a:solidFill>
                  <a:srgbClr val="D7D7D7"/>
                </a:solidFill>
                <a:miter lim="800000"/>
                <a:headEnd/>
                <a:tailEnd/>
              </a14:hiddenLine>
            </a:ext>
          </a:extLst>
        </p:spPr>
        <p:txBody>
          <a:bodyPr lIns="0" tIns="0" rIns="0" bIns="0"/>
          <a:lstStyle/>
          <a:p>
            <a:endParaRPr lang="en-US"/>
          </a:p>
        </p:txBody>
      </p:sp>
      <p:pic>
        <p:nvPicPr>
          <p:cNvPr id="14"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69300" y="6527800"/>
            <a:ext cx="625475"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5"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00" y="6538913"/>
            <a:ext cx="1422400" cy="217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6" name="Rectangle 8"/>
          <p:cNvSpPr>
            <a:spLocks/>
          </p:cNvSpPr>
          <p:nvPr/>
        </p:nvSpPr>
        <p:spPr bwMode="auto">
          <a:xfrm>
            <a:off x="3962400" y="6578600"/>
            <a:ext cx="4318000" cy="20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dirty="0">
                <a:solidFill>
                  <a:srgbClr val="828282"/>
                </a:solidFill>
                <a:latin typeface="Arial" charset="0"/>
                <a:ea typeface="ＭＳ Ｐゴシック" charset="0"/>
                <a:sym typeface="Helvetica Neue" charset="0"/>
              </a:rPr>
              <a:t>Free to share, print, make copies and changes. Get yours at </a:t>
            </a:r>
            <a:r>
              <a:rPr lang="en-US" sz="800" dirty="0" err="1">
                <a:solidFill>
                  <a:srgbClr val="828282"/>
                </a:solidFill>
                <a:latin typeface="Arial" charset="0"/>
                <a:ea typeface="ＭＳ Ｐゴシック" charset="0"/>
                <a:sym typeface="Helvetica Neue" charset="0"/>
              </a:rPr>
              <a:t>www.boundless.com</a:t>
            </a:r>
            <a:endParaRPr lang="en-US" sz="800" dirty="0">
              <a:solidFill>
                <a:srgbClr val="828282"/>
              </a:solidFill>
              <a:latin typeface="Arial" charset="0"/>
              <a:ea typeface="ＭＳ Ｐゴシック" charset="0"/>
              <a:sym typeface="Helvetica Neue" charset="0"/>
            </a:endParaRPr>
          </a:p>
        </p:txBody>
      </p:sp>
      <p:sp>
        <p:nvSpPr>
          <p:cNvPr id="12" name="Rectangle 11"/>
          <p:cNvSpPr>
            <a:spLocks/>
          </p:cNvSpPr>
          <p:nvPr/>
        </p:nvSpPr>
        <p:spPr bwMode="auto">
          <a:xfrm>
            <a:off x="190500" y="83015"/>
            <a:ext cx="8801100" cy="145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lstStyle/>
          <a:p>
            <a:pPr algn="l"/>
            <a:r>
              <a:rPr lang="en-US" sz="1000" dirty="0" smtClean="0">
                <a:solidFill>
                  <a:srgbClr val="828282"/>
                </a:solidFill>
                <a:latin typeface="Helvetica Neue Light" charset="0"/>
                <a:ea typeface="ＭＳ Ｐゴシック" charset="0"/>
                <a:cs typeface="Helvetica Neue Light" charset="0"/>
                <a:sym typeface="Helvetica Neue Light" charset="0"/>
              </a:rPr>
              <a:t>Waves and Vibrations</a:t>
            </a:r>
            <a:endParaRPr lang="en-US" sz="1000" dirty="0">
              <a:solidFill>
                <a:srgbClr val="828282"/>
              </a:solidFill>
              <a:latin typeface="Helvetica Neue Light" charset="0"/>
              <a:ea typeface="ＭＳ Ｐゴシック" charset="0"/>
              <a:cs typeface="Helvetica Neue Light" charset="0"/>
              <a:sym typeface="Helvetica Neue Light" charset="0"/>
            </a:endParaRPr>
          </a:p>
        </p:txBody>
      </p:sp>
    </p:spTree>
    <p:extLst>
      <p:ext uri="{BB962C8B-B14F-4D97-AF65-F5344CB8AC3E}">
        <p14:creationId xmlns:p14="http://schemas.microsoft.com/office/powerpoint/2010/main" val="1826592692"/>
      </p:ext>
    </p:extLst>
  </p:cSld>
  <p:clrMapOvr>
    <a:masterClrMapping/>
  </p:clrMapOvr>
  <p:transition xmlns:p14="http://schemas.microsoft.com/office/powerpoint/2010/mai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AutoShape 1"/>
          <p:cNvSpPr>
            <a:spLocks/>
          </p:cNvSpPr>
          <p:nvPr/>
        </p:nvSpPr>
        <p:spPr bwMode="auto">
          <a:xfrm>
            <a:off x="0" y="0"/>
            <a:ext cx="3048000" cy="6858000"/>
          </a:xfrm>
          <a:prstGeom prst="roundRect">
            <a:avLst>
              <a:gd name="adj" fmla="val 755"/>
            </a:avLst>
          </a:prstGeom>
          <a:solidFill>
            <a:schemeClr val="accent1"/>
          </a:solidFill>
          <a:ln w="6350">
            <a:solidFill>
              <a:srgbClr val="C5C5C5"/>
            </a:solidFill>
            <a:miter lim="800000"/>
            <a:headEnd/>
            <a:tailEnd/>
          </a:ln>
        </p:spPr>
        <p:txBody>
          <a:bodyPr lIns="0" tIns="0" rIns="0" bIns="0"/>
          <a:lstStyle/>
          <a:p>
            <a:endParaRPr lang="en-US" dirty="0"/>
          </a:p>
        </p:txBody>
      </p:sp>
      <p:sp>
        <p:nvSpPr>
          <p:cNvPr id="2" name="Title 1"/>
          <p:cNvSpPr>
            <a:spLocks noGrp="1"/>
          </p:cNvSpPr>
          <p:nvPr>
            <p:ph type="title"/>
          </p:nvPr>
        </p:nvSpPr>
        <p:spPr/>
        <p:txBody>
          <a:bodyPr/>
          <a:lstStyle/>
          <a:p>
            <a:r>
              <a:rPr lang="en-US" smtClean="0"/>
              <a:t>Using Boundless Presentations</a:t>
            </a:r>
            <a:endParaRPr lang="en-US" dirty="0"/>
          </a:p>
        </p:txBody>
      </p:sp>
      <p:sp>
        <p:nvSpPr>
          <p:cNvPr id="23" name="Text Placeholder 22"/>
          <p:cNvSpPr>
            <a:spLocks noGrp="1"/>
          </p:cNvSpPr>
          <p:nvPr>
            <p:ph type="body" sz="quarter" idx="10"/>
          </p:nvPr>
        </p:nvSpPr>
        <p:spPr/>
        <p:txBody>
          <a:bodyPr/>
          <a:lstStyle/>
          <a:p>
            <a:r>
              <a:rPr lang="en-US" dirty="0" smtClean="0"/>
              <a:t>The Appendix</a:t>
            </a:r>
          </a:p>
          <a:p>
            <a:pPr lvl="1"/>
            <a:r>
              <a:rPr lang="en-US" dirty="0" smtClean="0"/>
              <a:t>The appendix is for you to use to add depth and breadth to your lectures. You can simply drag and drop slides from the appendix into the main presentation to make for a richer lecture experience.</a:t>
            </a:r>
            <a:endParaRPr lang="en-US" dirty="0"/>
          </a:p>
        </p:txBody>
      </p:sp>
      <p:sp>
        <p:nvSpPr>
          <p:cNvPr id="4" name="Line 5"/>
          <p:cNvSpPr>
            <a:spLocks noChangeShapeType="1"/>
          </p:cNvSpPr>
          <p:nvPr/>
        </p:nvSpPr>
        <p:spPr bwMode="auto">
          <a:xfrm>
            <a:off x="3046413" y="11113"/>
            <a:ext cx="3049587" cy="0"/>
          </a:xfrm>
          <a:prstGeom prst="line">
            <a:avLst/>
          </a:prstGeom>
          <a:noFill/>
          <a:ln w="38100">
            <a:solidFill>
              <a:srgbClr val="228CBC"/>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5" name="Line 6"/>
          <p:cNvSpPr>
            <a:spLocks noChangeShapeType="1"/>
          </p:cNvSpPr>
          <p:nvPr/>
        </p:nvSpPr>
        <p:spPr bwMode="auto">
          <a:xfrm>
            <a:off x="0" y="11113"/>
            <a:ext cx="3048000" cy="0"/>
          </a:xfrm>
          <a:prstGeom prst="line">
            <a:avLst/>
          </a:prstGeom>
          <a:noFill/>
          <a:ln w="38100">
            <a:solidFill>
              <a:srgbClr val="FDB620"/>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6" name="Line 7"/>
          <p:cNvSpPr>
            <a:spLocks noChangeShapeType="1"/>
          </p:cNvSpPr>
          <p:nvPr/>
        </p:nvSpPr>
        <p:spPr bwMode="auto">
          <a:xfrm>
            <a:off x="6094413" y="11113"/>
            <a:ext cx="3049587" cy="0"/>
          </a:xfrm>
          <a:prstGeom prst="line">
            <a:avLst/>
          </a:prstGeom>
          <a:noFill/>
          <a:ln w="38100">
            <a:solidFill>
              <a:srgbClr val="7BBB45"/>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pic>
        <p:nvPicPr>
          <p:cNvPr id="7" name="Picture 8"/>
          <p:cNvPicPr>
            <a:picLocks noChangeAspect="1" noChangeArrowheads="1"/>
          </p:cNvPicPr>
          <p:nvPr/>
        </p:nvPicPr>
        <p:blipFill>
          <a:blip r:embed="rId2">
            <a:extLst>
              <a:ext uri="{28A0092B-C50C-407E-A947-70E740481C1C}">
                <a14:useLocalDpi xmlns:a14="http://schemas.microsoft.com/office/drawing/2010/main" val="0"/>
              </a:ext>
            </a:extLst>
          </a:blip>
          <a:srcRect t="598" r="246" b="369"/>
          <a:stretch>
            <a:fillRect/>
          </a:stretch>
        </p:blipFill>
        <p:spPr bwMode="auto">
          <a:xfrm>
            <a:off x="3267075" y="3544887"/>
            <a:ext cx="2571750" cy="2098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8" name="Picture 9"/>
          <p:cNvPicPr>
            <a:picLocks noChangeAspect="1" noChangeArrowheads="1"/>
          </p:cNvPicPr>
          <p:nvPr/>
        </p:nvPicPr>
        <p:blipFill>
          <a:blip r:embed="rId3">
            <a:extLst>
              <a:ext uri="{28A0092B-C50C-407E-A947-70E740481C1C}">
                <a14:useLocalDpi xmlns:a14="http://schemas.microsoft.com/office/drawing/2010/main" val="0"/>
              </a:ext>
            </a:extLst>
          </a:blip>
          <a:srcRect b="1579"/>
          <a:stretch>
            <a:fillRect/>
          </a:stretch>
        </p:blipFill>
        <p:spPr bwMode="auto">
          <a:xfrm>
            <a:off x="3429000" y="1219200"/>
            <a:ext cx="2401888" cy="1944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9" name="Line 6"/>
          <p:cNvSpPr>
            <a:spLocks noChangeShapeType="1"/>
          </p:cNvSpPr>
          <p:nvPr/>
        </p:nvSpPr>
        <p:spPr bwMode="auto">
          <a:xfrm>
            <a:off x="3429000" y="762000"/>
            <a:ext cx="5494337" cy="0"/>
          </a:xfrm>
          <a:prstGeom prst="line">
            <a:avLst/>
          </a:prstGeom>
          <a:noFill/>
          <a:ln w="12700" cap="flat">
            <a:solidFill>
              <a:srgbClr val="B2B2B2"/>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2" name="Text Placeholder 10"/>
          <p:cNvSpPr txBox="1">
            <a:spLocks/>
          </p:cNvSpPr>
          <p:nvPr/>
        </p:nvSpPr>
        <p:spPr>
          <a:xfrm>
            <a:off x="6019800" y="3581400"/>
            <a:ext cx="2819400" cy="1828800"/>
          </a:xfrm>
          <a:prstGeom prst="rect">
            <a:avLst/>
          </a:prstGeom>
        </p:spPr>
        <p:txBody>
          <a:bodyPr vert="horz" lIns="0" tIns="0" rIns="0" bIns="0"/>
          <a:lstStyle>
            <a:lvl1pPr marL="342900" indent="-342900" algn="l" rtl="0" eaLnBrk="1" fontAlgn="base" hangingPunct="1">
              <a:spcBef>
                <a:spcPts val="800"/>
              </a:spcBef>
              <a:spcAft>
                <a:spcPct val="0"/>
              </a:spcAft>
              <a:defRPr sz="1400">
                <a:solidFill>
                  <a:schemeClr val="tx2"/>
                </a:solidFill>
                <a:latin typeface="+mn-lt"/>
                <a:ea typeface="+mn-ea"/>
                <a:cs typeface="+mn-cs"/>
                <a:sym typeface="Helvetica Neue" charset="0"/>
              </a:defRPr>
            </a:lvl1pPr>
            <a:lvl2pPr marL="0" indent="0" algn="l" rtl="0" eaLnBrk="1" fontAlgn="base" hangingPunct="1">
              <a:spcBef>
                <a:spcPts val="400"/>
              </a:spcBef>
              <a:spcAft>
                <a:spcPct val="0"/>
              </a:spcAft>
              <a:buClr>
                <a:srgbClr val="828282"/>
              </a:buClr>
              <a:buSzPct val="100000"/>
              <a:buFont typeface="Arial" charset="0"/>
              <a:buNone/>
              <a:defRPr sz="1000">
                <a:solidFill>
                  <a:srgbClr val="828282"/>
                </a:solidFill>
                <a:latin typeface="Arial" charset="0"/>
                <a:ea typeface="+mn-ea"/>
                <a:cs typeface="+mn-cs"/>
                <a:sym typeface="Arial" charset="0"/>
              </a:defRPr>
            </a:lvl2pPr>
            <a:lvl3pPr marL="393700" indent="-127000" algn="l" rtl="0" eaLnBrk="1" fontAlgn="base" hangingPunct="1">
              <a:spcBef>
                <a:spcPts val="600"/>
              </a:spcBef>
              <a:spcAft>
                <a:spcPct val="0"/>
              </a:spcAft>
              <a:buClr>
                <a:srgbClr val="828282"/>
              </a:buClr>
              <a:buSzPct val="100000"/>
              <a:buFont typeface="Helvetica Neue" charset="0"/>
              <a:buChar char="-"/>
              <a:defRPr sz="1200">
                <a:solidFill>
                  <a:srgbClr val="828282"/>
                </a:solidFill>
                <a:latin typeface="+mn-lt"/>
                <a:ea typeface="+mn-ea"/>
                <a:cs typeface="+mn-cs"/>
                <a:sym typeface="Helvetica Neue" charset="0"/>
              </a:defRPr>
            </a:lvl3pPr>
            <a:lvl4pPr marL="1562100" indent="-228600" algn="l" rtl="0" eaLnBrk="1" fontAlgn="base" hangingPunct="1">
              <a:spcBef>
                <a:spcPts val="500"/>
              </a:spcBef>
              <a:spcAft>
                <a:spcPct val="0"/>
              </a:spcAft>
              <a:buClr>
                <a:srgbClr val="353535"/>
              </a:buClr>
              <a:buSzPct val="100000"/>
              <a:buFont typeface="Arial" charset="0"/>
              <a:buChar char="–"/>
              <a:defRPr sz="2000">
                <a:solidFill>
                  <a:schemeClr val="tx1"/>
                </a:solidFill>
                <a:latin typeface="Arial" charset="0"/>
                <a:ea typeface="+mn-ea"/>
                <a:cs typeface="+mn-cs"/>
                <a:sym typeface="Arial" charset="0"/>
              </a:defRPr>
            </a:lvl4pPr>
            <a:lvl5pPr marL="2019300" indent="-228600" algn="l" rtl="0" eaLnBrk="1" fontAlgn="base" hangingPunct="1">
              <a:spcBef>
                <a:spcPts val="500"/>
              </a:spcBef>
              <a:spcAft>
                <a:spcPct val="0"/>
              </a:spcAft>
              <a:buClr>
                <a:srgbClr val="353535"/>
              </a:buClr>
              <a:buSzPct val="100000"/>
              <a:buFont typeface="Arial" charset="0"/>
              <a:buChar char="»"/>
              <a:defRPr sz="2000">
                <a:solidFill>
                  <a:schemeClr val="tx1"/>
                </a:solidFill>
                <a:latin typeface="Arial" charset="0"/>
                <a:ea typeface="+mn-ea"/>
                <a:cs typeface="+mn-cs"/>
                <a:sym typeface="Arial" charset="0"/>
              </a:defRPr>
            </a:lvl5pPr>
            <a:lvl6pPr marL="2476500" indent="-228600" algn="l" rtl="0" eaLnBrk="1" fontAlgn="base" hangingPunct="1">
              <a:spcBef>
                <a:spcPts val="500"/>
              </a:spcBef>
              <a:spcAft>
                <a:spcPct val="0"/>
              </a:spcAft>
              <a:buClr>
                <a:srgbClr val="353535"/>
              </a:buClr>
              <a:buSzPct val="100000"/>
              <a:buFont typeface="Arial" charset="0"/>
              <a:buChar char="»"/>
              <a:defRPr sz="2000">
                <a:solidFill>
                  <a:schemeClr val="tx1"/>
                </a:solidFill>
                <a:latin typeface="Arial" charset="0"/>
                <a:ea typeface="+mn-ea"/>
                <a:cs typeface="+mn-cs"/>
                <a:sym typeface="Arial" charset="0"/>
              </a:defRPr>
            </a:lvl6pPr>
            <a:lvl7pPr marL="2933700" indent="-228600" algn="l" rtl="0" eaLnBrk="1" fontAlgn="base" hangingPunct="1">
              <a:spcBef>
                <a:spcPts val="500"/>
              </a:spcBef>
              <a:spcAft>
                <a:spcPct val="0"/>
              </a:spcAft>
              <a:buClr>
                <a:srgbClr val="353535"/>
              </a:buClr>
              <a:buSzPct val="100000"/>
              <a:buFont typeface="Arial" charset="0"/>
              <a:buChar char="»"/>
              <a:defRPr sz="2000">
                <a:solidFill>
                  <a:schemeClr val="tx1"/>
                </a:solidFill>
                <a:latin typeface="Arial" charset="0"/>
                <a:ea typeface="+mn-ea"/>
                <a:cs typeface="+mn-cs"/>
                <a:sym typeface="Arial" charset="0"/>
              </a:defRPr>
            </a:lvl7pPr>
            <a:lvl8pPr marL="3390900" indent="-228600" algn="l" rtl="0" eaLnBrk="1" fontAlgn="base" hangingPunct="1">
              <a:spcBef>
                <a:spcPts val="500"/>
              </a:spcBef>
              <a:spcAft>
                <a:spcPct val="0"/>
              </a:spcAft>
              <a:buClr>
                <a:srgbClr val="353535"/>
              </a:buClr>
              <a:buSzPct val="100000"/>
              <a:buFont typeface="Arial" charset="0"/>
              <a:buChar char="»"/>
              <a:defRPr sz="2000">
                <a:solidFill>
                  <a:schemeClr val="tx1"/>
                </a:solidFill>
                <a:latin typeface="Arial" charset="0"/>
                <a:ea typeface="+mn-ea"/>
                <a:cs typeface="+mn-cs"/>
                <a:sym typeface="Arial" charset="0"/>
              </a:defRPr>
            </a:lvl8pPr>
            <a:lvl9pPr marL="3848100" indent="-228600" algn="l" rtl="0" eaLnBrk="1" fontAlgn="base" hangingPunct="1">
              <a:spcBef>
                <a:spcPts val="500"/>
              </a:spcBef>
              <a:spcAft>
                <a:spcPct val="0"/>
              </a:spcAft>
              <a:buClr>
                <a:srgbClr val="353535"/>
              </a:buClr>
              <a:buSzPct val="100000"/>
              <a:buFont typeface="Arial" charset="0"/>
              <a:buChar char="»"/>
              <a:defRPr sz="2000">
                <a:solidFill>
                  <a:schemeClr val="tx1"/>
                </a:solidFill>
                <a:latin typeface="Arial" charset="0"/>
                <a:ea typeface="+mn-ea"/>
                <a:cs typeface="+mn-cs"/>
                <a:sym typeface="Arial" charset="0"/>
              </a:defRPr>
            </a:lvl9pPr>
          </a:lstStyle>
          <a:p>
            <a:r>
              <a:rPr lang="en-US" dirty="0" smtClean="0"/>
              <a:t>Free to edit, share, and copy</a:t>
            </a:r>
          </a:p>
          <a:p>
            <a:pPr lvl="1">
              <a:lnSpc>
                <a:spcPct val="110000"/>
              </a:lnSpc>
            </a:pPr>
            <a:r>
              <a:rPr lang="en-US" dirty="0" smtClean="0"/>
              <a:t>Feel free to edit, share, and make as many copies of the Boundless presentations as you like. We encourage you to take these presentations and make them your own.</a:t>
            </a:r>
            <a:endParaRPr lang="en-US" dirty="0"/>
          </a:p>
        </p:txBody>
      </p:sp>
      <p:sp>
        <p:nvSpPr>
          <p:cNvPr id="13" name="Rectangle 12"/>
          <p:cNvSpPr>
            <a:spLocks/>
          </p:cNvSpPr>
          <p:nvPr/>
        </p:nvSpPr>
        <p:spPr bwMode="auto">
          <a:xfrm>
            <a:off x="0" y="6400800"/>
            <a:ext cx="9144000" cy="469900"/>
          </a:xfrm>
          <a:prstGeom prst="rect">
            <a:avLst/>
          </a:prstGeom>
          <a:solidFill>
            <a:srgbClr val="F6F6F6"/>
          </a:solidFill>
          <a:ln>
            <a:noFill/>
          </a:ln>
          <a:extLst>
            <a:ext uri="{91240B29-F687-4f45-9708-019B960494DF}">
              <a14:hiddenLine xmlns:a14="http://schemas.microsoft.com/office/drawing/2010/main" w="3175">
                <a:solidFill>
                  <a:srgbClr val="D7D7D7"/>
                </a:solidFill>
                <a:miter lim="800000"/>
                <a:headEnd/>
                <a:tailEnd/>
              </a14:hiddenLine>
            </a:ext>
          </a:extLst>
        </p:spPr>
        <p:txBody>
          <a:bodyPr lIns="0" tIns="0" rIns="0" bIns="0"/>
          <a:lstStyle/>
          <a:p>
            <a:endParaRPr lang="en-US"/>
          </a:p>
        </p:txBody>
      </p:sp>
      <p:pic>
        <p:nvPicPr>
          <p:cNvPr id="14"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69300" y="6527800"/>
            <a:ext cx="625475"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5"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0500" y="6538913"/>
            <a:ext cx="1422400" cy="217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6" name="Rectangle 8"/>
          <p:cNvSpPr>
            <a:spLocks/>
          </p:cNvSpPr>
          <p:nvPr/>
        </p:nvSpPr>
        <p:spPr bwMode="auto">
          <a:xfrm>
            <a:off x="3962400" y="6578600"/>
            <a:ext cx="4318000" cy="20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dirty="0">
                <a:solidFill>
                  <a:srgbClr val="828282"/>
                </a:solidFill>
                <a:latin typeface="Arial" charset="0"/>
                <a:ea typeface="ＭＳ Ｐゴシック" charset="0"/>
                <a:sym typeface="Helvetica Neue" charset="0"/>
              </a:rPr>
              <a:t>Free to share, print, make copies and changes. Get yours at </a:t>
            </a:r>
            <a:r>
              <a:rPr lang="en-US" sz="800" dirty="0" err="1">
                <a:solidFill>
                  <a:srgbClr val="828282"/>
                </a:solidFill>
                <a:latin typeface="Arial" charset="0"/>
                <a:ea typeface="ＭＳ Ｐゴシック" charset="0"/>
                <a:sym typeface="Helvetica Neue" charset="0"/>
              </a:rPr>
              <a:t>www.boundless.com</a:t>
            </a:r>
            <a:endParaRPr lang="en-US" sz="800" dirty="0">
              <a:solidFill>
                <a:srgbClr val="828282"/>
              </a:solidFill>
              <a:latin typeface="Arial" charset="0"/>
              <a:ea typeface="ＭＳ Ｐゴシック" charset="0"/>
              <a:sym typeface="Helvetica Neue" charset="0"/>
            </a:endParaRPr>
          </a:p>
        </p:txBody>
      </p:sp>
      <p:sp>
        <p:nvSpPr>
          <p:cNvPr id="17" name="TextBox 16"/>
          <p:cNvSpPr txBox="1"/>
          <p:nvPr/>
        </p:nvSpPr>
        <p:spPr>
          <a:xfrm>
            <a:off x="228600" y="304800"/>
            <a:ext cx="2590800" cy="2784353"/>
          </a:xfrm>
          <a:prstGeom prst="rect">
            <a:avLst/>
          </a:prstGeom>
          <a:noFill/>
        </p:spPr>
        <p:txBody>
          <a:bodyPr wrap="square" lIns="0" tIns="0" rIns="0" bIns="0" rtlCol="0">
            <a:spAutoFit/>
          </a:bodyPr>
          <a:lstStyle/>
          <a:p>
            <a:pPr algn="l"/>
            <a:r>
              <a:rPr lang="en-US" sz="1800" dirty="0" smtClean="0">
                <a:solidFill>
                  <a:schemeClr val="bg1"/>
                </a:solidFill>
                <a:latin typeface="Arial"/>
                <a:cs typeface="Arial"/>
              </a:rPr>
              <a:t>Boundless Teaching Platform</a:t>
            </a:r>
          </a:p>
          <a:p>
            <a:pPr algn="l">
              <a:lnSpc>
                <a:spcPct val="110000"/>
              </a:lnSpc>
              <a:spcBef>
                <a:spcPts val="800"/>
              </a:spcBef>
            </a:pPr>
            <a:r>
              <a:rPr lang="en-US" sz="800" dirty="0">
                <a:solidFill>
                  <a:srgbClr val="FFFFFF"/>
                </a:solidFill>
                <a:latin typeface="Arial" charset="0"/>
                <a:ea typeface="ＭＳ Ｐゴシック" charset="0"/>
                <a:sym typeface="Helvetica Neue" charset="0"/>
              </a:rPr>
              <a:t>Boundless empowers educators to engage their students with affordable, customizable textbooks and intuitive teaching tools. The free Boundless Teaching Platform gives educators the ability to customize textbooks in more than 20 subjects that align to hundreds of popular titles. Get started by using high quality Boundless books, or make switching to our platform easier by building from Boundless content pre-organized to match the assigned textbook. This platform gives educators the tools they need to assign readings and assessments, monitor student activity, and lead their classes with pre-made teaching resources.</a:t>
            </a:r>
          </a:p>
          <a:p>
            <a:pPr algn="l">
              <a:spcBef>
                <a:spcPts val="800"/>
              </a:spcBef>
            </a:pPr>
            <a:r>
              <a:rPr lang="en-US" sz="800" dirty="0">
                <a:solidFill>
                  <a:srgbClr val="FFFFFF"/>
                </a:solidFill>
                <a:latin typeface="Helvetica Neue" charset="0"/>
                <a:ea typeface="ＭＳ Ｐゴシック" charset="0"/>
                <a:sym typeface="Helvetica Neue" charset="0"/>
              </a:rPr>
              <a:t>Get started now at:</a:t>
            </a:r>
          </a:p>
          <a:p>
            <a:pPr algn="l"/>
            <a:endParaRPr lang="en-US" sz="1800" dirty="0">
              <a:solidFill>
                <a:schemeClr val="bg1"/>
              </a:solidFill>
              <a:latin typeface="Arial"/>
              <a:cs typeface="Arial"/>
            </a:endParaRPr>
          </a:p>
        </p:txBody>
      </p:sp>
      <p:sp>
        <p:nvSpPr>
          <p:cNvPr id="19" name="TextBox 18"/>
          <p:cNvSpPr txBox="1"/>
          <p:nvPr/>
        </p:nvSpPr>
        <p:spPr>
          <a:xfrm>
            <a:off x="228600" y="5867400"/>
            <a:ext cx="2590800" cy="340606"/>
          </a:xfrm>
          <a:prstGeom prst="rect">
            <a:avLst/>
          </a:prstGeom>
          <a:noFill/>
        </p:spPr>
        <p:txBody>
          <a:bodyPr wrap="square" lIns="0" tIns="0" rIns="0" bIns="0" rtlCol="0">
            <a:spAutoFit/>
          </a:bodyPr>
          <a:lstStyle/>
          <a:p>
            <a:pPr algn="l">
              <a:lnSpc>
                <a:spcPct val="110000"/>
              </a:lnSpc>
              <a:spcBef>
                <a:spcPts val="800"/>
              </a:spcBef>
            </a:pPr>
            <a:r>
              <a:rPr lang="en-US" sz="800" dirty="0" smtClean="0">
                <a:solidFill>
                  <a:srgbClr val="FFFFFF"/>
                </a:solidFill>
                <a:latin typeface="Arial" charset="0"/>
                <a:ea typeface="ＭＳ Ｐゴシック" charset="0"/>
                <a:sym typeface="Helvetica Neue" charset="0"/>
              </a:rPr>
              <a:t>If you have any questions or problems please email:</a:t>
            </a:r>
          </a:p>
          <a:p>
            <a:pPr algn="l">
              <a:lnSpc>
                <a:spcPct val="80000"/>
              </a:lnSpc>
              <a:spcBef>
                <a:spcPts val="800"/>
              </a:spcBef>
            </a:pPr>
            <a:r>
              <a:rPr lang="en-US" sz="800" dirty="0" err="1" smtClean="0">
                <a:solidFill>
                  <a:srgbClr val="FFFFFF"/>
                </a:solidFill>
                <a:latin typeface="Arial" charset="0"/>
                <a:ea typeface="ＭＳ Ｐゴシック" charset="0"/>
                <a:cs typeface="Arial"/>
                <a:sym typeface="Helvetica Neue" charset="0"/>
                <a:hlinkClick r:id="rId6"/>
              </a:rPr>
              <a:t>educators@boundless.com</a:t>
            </a:r>
            <a:endParaRPr lang="en-US" sz="1800" dirty="0">
              <a:solidFill>
                <a:schemeClr val="bg1"/>
              </a:solidFill>
              <a:latin typeface="Arial"/>
              <a:cs typeface="Arial"/>
            </a:endParaRPr>
          </a:p>
        </p:txBody>
      </p:sp>
      <p:sp>
        <p:nvSpPr>
          <p:cNvPr id="3" name="TextBox 2"/>
          <p:cNvSpPr txBox="1"/>
          <p:nvPr/>
        </p:nvSpPr>
        <p:spPr>
          <a:xfrm>
            <a:off x="228600" y="2819400"/>
            <a:ext cx="2590800" cy="123111"/>
          </a:xfrm>
          <a:prstGeom prst="rect">
            <a:avLst/>
          </a:prstGeom>
          <a:noFill/>
        </p:spPr>
        <p:txBody>
          <a:bodyPr wrap="square" lIns="0" tIns="0" rIns="0" bIns="0" rtlCol="0">
            <a:spAutoFit/>
          </a:bodyPr>
          <a:lstStyle/>
          <a:p>
            <a:pPr algn="l"/>
            <a:r>
              <a:rPr lang="en-US" sz="800" dirty="0" smtClean="0">
                <a:latin typeface="Arial"/>
                <a:cs typeface="Arial"/>
                <a:hlinkClick r:id="rId7"/>
              </a:rPr>
              <a:t>http://</a:t>
            </a:r>
            <a:r>
              <a:rPr lang="en-US" sz="800" dirty="0" err="1" smtClean="0">
                <a:latin typeface="Arial"/>
                <a:cs typeface="Arial"/>
                <a:hlinkClick r:id="rId7"/>
              </a:rPr>
              <a:t>boundless.com</a:t>
            </a:r>
            <a:r>
              <a:rPr lang="en-US" sz="800" dirty="0" smtClean="0">
                <a:latin typeface="Arial"/>
                <a:cs typeface="Arial"/>
                <a:hlinkClick r:id="rId7"/>
              </a:rPr>
              <a:t>/teaching-platform</a:t>
            </a:r>
            <a:endParaRPr lang="en-US" sz="800" dirty="0">
              <a:latin typeface="Arial"/>
              <a:cs typeface="Arial"/>
            </a:endParaRPr>
          </a:p>
        </p:txBody>
      </p:sp>
    </p:spTree>
    <p:extLst>
      <p:ext uri="{BB962C8B-B14F-4D97-AF65-F5344CB8AC3E}">
        <p14:creationId xmlns:p14="http://schemas.microsoft.com/office/powerpoint/2010/main" val="3377858826"/>
      </p:ext>
    </p:extLst>
  </p:cSld>
  <p:clrMapOvr>
    <a:masterClrMapping/>
  </p:clrMapOvr>
  <p:transition xmlns:p14="http://schemas.microsoft.com/office/powerpoint/2010/mai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04800" y="5029200"/>
            <a:ext cx="8534400" cy="1295400"/>
          </a:xfrm>
        </p:spPr>
        <p:txBody>
          <a:bodyPr/>
          <a:lstStyle/>
          <a:p>
            <a:r>
              <a:rPr lang="en-US" dirty="0" smtClean="0"/>
              <a:t>Projection of Uniform Circular Motion</a:t>
            </a:r>
          </a:p>
          <a:p>
            <a:pPr lvl="1"/>
            <a:r>
              <a:rPr lang="en-US" dirty="0" smtClean="0"/>
              <a:t>A point P moving on a circular path with a constant angular velocity ω is undergoing uniform circular motion. Its projection on the x-axis undergoes simple harmonic motion. Also shown is the velocity of this point around the circle, v−max, and its projection, which is v. Note that these velocities form a similar triangle to the displacement triangle.</a:t>
            </a:r>
          </a:p>
        </p:txBody>
      </p:sp>
      <p:sp>
        <p:nvSpPr>
          <p:cNvPr id="5" name="Rectangle 4"/>
          <p:cNvSpPr>
            <a:spLocks/>
          </p:cNvSpPr>
          <p:nvPr/>
        </p:nvSpPr>
        <p:spPr bwMode="auto">
          <a:xfrm>
            <a:off x="0" y="6400800"/>
            <a:ext cx="9144000" cy="469900"/>
          </a:xfrm>
          <a:prstGeom prst="rect">
            <a:avLst/>
          </a:prstGeom>
          <a:solidFill>
            <a:srgbClr val="F6F6F6"/>
          </a:solidFill>
          <a:ln>
            <a:noFill/>
          </a:ln>
          <a:extLst>
            <a:ext uri="{91240B29-F687-4f45-9708-019B960494DF}">
              <a14:hiddenLine xmlns:a14="http://schemas.microsoft.com/office/drawing/2010/main" w="3175">
                <a:solidFill>
                  <a:srgbClr val="D7D7D7"/>
                </a:solidFill>
                <a:miter lim="800000"/>
                <a:headEnd/>
                <a:tailEnd/>
              </a14:hiddenLine>
            </a:ext>
          </a:extLst>
        </p:spPr>
        <p:txBody>
          <a:bodyPr lIns="0" tIns="0" rIns="0" bIns="0"/>
          <a:lstStyle/>
          <a:p>
            <a:endParaRPr lang="en-US"/>
          </a:p>
        </p:txBody>
      </p:sp>
      <p:pic>
        <p:nvPicPr>
          <p:cNvPr id="7"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 y="6538913"/>
            <a:ext cx="1422400" cy="217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9" name="Rectangle 8"/>
          <p:cNvSpPr>
            <a:spLocks/>
          </p:cNvSpPr>
          <p:nvPr/>
        </p:nvSpPr>
        <p:spPr bwMode="auto">
          <a:xfrm>
            <a:off x="0" y="6815"/>
            <a:ext cx="9144000" cy="317500"/>
          </a:xfrm>
          <a:prstGeom prst="rect">
            <a:avLst/>
          </a:prstGeom>
          <a:solidFill>
            <a:srgbClr val="F0F0F0"/>
          </a:solidFill>
          <a:ln>
            <a:noFill/>
          </a:ln>
          <a:extLst>
            <a:ext uri="{91240B29-F687-4f45-9708-019B960494DF}">
              <a14:hiddenLine xmlns:a14="http://schemas.microsoft.com/office/drawing/2010/main" w="12700" cap="flat">
                <a:solidFill>
                  <a:srgbClr val="D7D7D7"/>
                </a:solidFill>
                <a:miter lim="800000"/>
                <a:headEnd type="none" w="med" len="med"/>
                <a:tailEnd type="none" w="med" len="med"/>
              </a14:hiddenLine>
            </a:ext>
          </a:extLst>
        </p:spPr>
        <p:txBody>
          <a:bodyPr lIns="0" tIns="0" rIns="0" bIns="0"/>
          <a:lstStyle/>
          <a:p>
            <a:endParaRPr lang="en-US"/>
          </a:p>
        </p:txBody>
      </p:sp>
      <p:sp>
        <p:nvSpPr>
          <p:cNvPr id="11" name="Line 5"/>
          <p:cNvSpPr>
            <a:spLocks noChangeShapeType="1"/>
          </p:cNvSpPr>
          <p:nvPr/>
        </p:nvSpPr>
        <p:spPr bwMode="auto">
          <a:xfrm>
            <a:off x="3046413" y="11113"/>
            <a:ext cx="3049587" cy="0"/>
          </a:xfrm>
          <a:prstGeom prst="line">
            <a:avLst/>
          </a:prstGeom>
          <a:noFill/>
          <a:ln w="38100">
            <a:solidFill>
              <a:srgbClr val="228CBC"/>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2" name="Line 6"/>
          <p:cNvSpPr>
            <a:spLocks noChangeShapeType="1"/>
          </p:cNvSpPr>
          <p:nvPr/>
        </p:nvSpPr>
        <p:spPr bwMode="auto">
          <a:xfrm>
            <a:off x="0" y="11113"/>
            <a:ext cx="3048000" cy="0"/>
          </a:xfrm>
          <a:prstGeom prst="line">
            <a:avLst/>
          </a:prstGeom>
          <a:noFill/>
          <a:ln w="38100">
            <a:solidFill>
              <a:srgbClr val="FDB620"/>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3" name="Line 7"/>
          <p:cNvSpPr>
            <a:spLocks noChangeShapeType="1"/>
          </p:cNvSpPr>
          <p:nvPr/>
        </p:nvSpPr>
        <p:spPr bwMode="auto">
          <a:xfrm>
            <a:off x="6094413" y="11113"/>
            <a:ext cx="3049587" cy="0"/>
          </a:xfrm>
          <a:prstGeom prst="line">
            <a:avLst/>
          </a:prstGeom>
          <a:noFill/>
          <a:ln w="38100">
            <a:solidFill>
              <a:srgbClr val="7BBB45"/>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6" name="Rectangle 8"/>
          <p:cNvSpPr>
            <a:spLocks/>
          </p:cNvSpPr>
          <p:nvPr/>
        </p:nvSpPr>
        <p:spPr bwMode="auto">
          <a:xfrm>
            <a:off x="3962400" y="6477000"/>
            <a:ext cx="5105400" cy="20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dirty="0">
                <a:solidFill>
                  <a:srgbClr val="828282"/>
                </a:solidFill>
                <a:latin typeface="Arial" charset="0"/>
                <a:ea typeface="ＭＳ Ｐゴシック" charset="0"/>
                <a:sym typeface="Helvetica Neue" charset="0"/>
              </a:rPr>
              <a:t>Free to share, print, make copies and changes. Get yours at </a:t>
            </a:r>
            <a:r>
              <a:rPr lang="en-US" sz="800" dirty="0" err="1">
                <a:solidFill>
                  <a:srgbClr val="828282"/>
                </a:solidFill>
                <a:latin typeface="Arial" charset="0"/>
                <a:ea typeface="ＭＳ Ｐゴシック" charset="0"/>
                <a:sym typeface="Helvetica Neue" charset="0"/>
              </a:rPr>
              <a:t>www.boundless.com</a:t>
            </a:r>
            <a:endParaRPr lang="en-US" sz="800" dirty="0">
              <a:solidFill>
                <a:srgbClr val="828282"/>
              </a:solidFill>
              <a:latin typeface="Arial" charset="0"/>
              <a:ea typeface="ＭＳ Ｐゴシック" charset="0"/>
              <a:sym typeface="Helvetica Neue" charset="0"/>
            </a:endParaRPr>
          </a:p>
        </p:txBody>
      </p:sp>
      <p:sp>
        <p:nvSpPr>
          <p:cNvPr id="17" name="Rectangle 10"/>
          <p:cNvSpPr>
            <a:spLocks/>
          </p:cNvSpPr>
          <p:nvPr/>
        </p:nvSpPr>
        <p:spPr bwMode="auto">
          <a:xfrm>
            <a:off x="1676400" y="6629400"/>
            <a:ext cx="73914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i="1" dirty="0" smtClean="0">
                <a:solidFill>
                  <a:srgbClr val="828282"/>
                </a:solidFill>
                <a:latin typeface="Arial" charset="0"/>
                <a:ea typeface="ＭＳ Ｐゴシック" charset="0"/>
                <a:sym typeface="Helvetica Neue" charset="0"/>
              </a:rPr>
              <a:t>OpenStax CNX.</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rPr>
              <a:t/>
            </a:r>
            <a:r>
              <a:rPr lang="en-US" sz="800" dirty="0" smtClean="0">
                <a:solidFill>
                  <a:srgbClr val="828282"/>
                </a:solidFill>
                <a:latin typeface="Arial" charset="0"/>
                <a:ea typeface="ＭＳ Ｐゴシック" charset="0"/>
                <a:sym typeface="Helvetica Neue" charset="0"/>
              </a:rPr>
              <a:t>"OpenStax College, College Physics. October 7, 2012."</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hlinkClick r:id="rId3"/>
              </a:rPr>
              <a:t>CC BY 3.0</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hlinkClick r:id="rId4"/>
              </a:rPr>
              <a:t>http://cnx.org/content/m42245/latest/?collection=col11406/1.7</a:t>
            </a:r>
            <a:r>
              <a:rPr lang="en-US" sz="800" dirty="0" smtClean="0">
                <a:solidFill>
                  <a:srgbClr val="828282"/>
                </a:solidFill>
                <a:latin typeface="Arial" charset="0"/>
                <a:ea typeface="ＭＳ Ｐゴシック" charset="0"/>
                <a:sym typeface="Helvetica Neue" charset="0"/>
              </a:rPr>
              <a:t> </a:t>
            </a:r>
            <a:r>
              <a:rPr lang="en-US" sz="800" u="sng" dirty="0" smtClean="0">
                <a:solidFill>
                  <a:srgbClr val="FFFFFF"/>
                </a:solidFill>
                <a:latin typeface="Arial"/>
                <a:ea typeface="ＭＳ Ｐゴシック" charset="0"/>
                <a:cs typeface="Arial"/>
                <a:sym typeface="Helvetica Neue" charset="0"/>
                <a:hlinkClick r:id="rId5"/>
              </a:rPr>
              <a:t>View on Boundless.com</a:t>
            </a:r>
            <a:endParaRPr lang="en-US" sz="800" u="sng" dirty="0">
              <a:solidFill>
                <a:srgbClr val="FFFFFF"/>
              </a:solidFill>
              <a:latin typeface="Arial"/>
              <a:ea typeface="ＭＳ Ｐゴシック" charset="0"/>
              <a:cs typeface="Arial"/>
              <a:sym typeface="Helvetica Neue" charset="0"/>
            </a:endParaRPr>
          </a:p>
        </p:txBody>
      </p:sp>
      <p:sp>
        <p:nvSpPr>
          <p:cNvPr id="14" name="Rectangle 11"/>
          <p:cNvSpPr>
            <a:spLocks/>
          </p:cNvSpPr>
          <p:nvPr/>
        </p:nvSpPr>
        <p:spPr bwMode="auto">
          <a:xfrm>
            <a:off x="190500" y="83015"/>
            <a:ext cx="8801100" cy="145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lstStyle/>
          <a:p>
            <a:pPr algn="l"/>
            <a:r>
              <a:rPr lang="en-US" sz="1000" dirty="0" smtClean="0">
                <a:solidFill>
                  <a:srgbClr val="828282"/>
                </a:solidFill>
                <a:latin typeface="Helvetica Neue Light" charset="0"/>
                <a:ea typeface="ＭＳ Ｐゴシック" charset="0"/>
                <a:cs typeface="Helvetica Neue Light" charset="0"/>
                <a:sym typeface="Helvetica Neue Light" charset="0"/>
              </a:rPr>
              <a:t>Waves and Vibrations</a:t>
            </a:r>
            <a:endParaRPr lang="en-US" sz="1000" dirty="0">
              <a:solidFill>
                <a:srgbClr val="828282"/>
              </a:solidFill>
              <a:latin typeface="Helvetica Neue Light" charset="0"/>
              <a:ea typeface="ＭＳ Ｐゴシック" charset="0"/>
              <a:cs typeface="Helvetica Neue Light" charset="0"/>
              <a:sym typeface="Helvetica Neue Light" charset="0"/>
            </a:endParaRPr>
          </a:p>
        </p:txBody>
      </p:sp>
      <p:pic>
        <p:nvPicPr>
          <p:cNvPr id="8" name="Picture 7" descr="appendiximage.jpg"/>
          <p:cNvPicPr>
            <a:picLocks noChangeAspect="1"/>
          </p:cNvPicPr>
          <p:nvPr/>
        </p:nvPicPr>
        <p:blipFill>
          <a:blip r:embed="rId7">
            <a:extLst>
              <a:ext uri="{792f56927063e3cc641263d2ac8eb789}">
                <a14:useLocalDpi xmlns:a14="http://schemas.microsoft.com/office/drawing/2010/main" val="0"/>
              </a:ext>
            </a:extLst>
          </a:blip>
          <a:stretch>
            <a:fillRect/>
          </a:stretch>
        </p:blipFill>
        <p:spPr>
          <a:xfrm>
            <a:off x="2165418" y="533400"/>
            <a:ext cx="4813164" cy="4343400"/>
          </a:xfrm>
          <a:prstGeom prst="rect">
            <a:avLst/>
          </a:prstGeom>
        </p:spPr>
      </p:pic>
    </p:spTree>
    <p:extLst>
      <p:ext uri="{BB962C8B-B14F-4D97-AF65-F5344CB8AC3E}">
        <p14:creationId xmlns:p14="http://schemas.microsoft.com/office/powerpoint/2010/main" val="139829866"/>
      </p:ext>
    </p:extLst>
  </p:cSld>
  <p:clrMapOvr>
    <a:masterClrMapping/>
  </p:clrMapOvr>
  <p:transition xmlns:p14="http://schemas.microsoft.com/office/powerpoint/2010/mai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04800" y="5029200"/>
            <a:ext cx="8534400" cy="1295400"/>
          </a:xfrm>
        </p:spPr>
        <p:txBody>
          <a:bodyPr/>
          <a:lstStyle/>
          <a:p>
            <a:r>
              <a:rPr lang="en-US" dirty="0" smtClean="0"/>
              <a:t>Shadow of a Ball Undergoing Simple Harmonic Motion</a:t>
            </a:r>
          </a:p>
          <a:p>
            <a:pPr lvl="1"/>
            <a:r>
              <a:rPr lang="en-US" dirty="0" smtClean="0"/>
              <a:t>The shadow of a ball rotating at constant angular velocity ω on a turntable goes back and forth in precise simple harmonic motion.</a:t>
            </a:r>
          </a:p>
        </p:txBody>
      </p:sp>
      <p:sp>
        <p:nvSpPr>
          <p:cNvPr id="5" name="Rectangle 4"/>
          <p:cNvSpPr>
            <a:spLocks/>
          </p:cNvSpPr>
          <p:nvPr/>
        </p:nvSpPr>
        <p:spPr bwMode="auto">
          <a:xfrm>
            <a:off x="0" y="6400800"/>
            <a:ext cx="9144000" cy="469900"/>
          </a:xfrm>
          <a:prstGeom prst="rect">
            <a:avLst/>
          </a:prstGeom>
          <a:solidFill>
            <a:srgbClr val="F6F6F6"/>
          </a:solidFill>
          <a:ln>
            <a:noFill/>
          </a:ln>
          <a:extLst>
            <a:ext uri="{91240B29-F687-4f45-9708-019B960494DF}">
              <a14:hiddenLine xmlns:a14="http://schemas.microsoft.com/office/drawing/2010/main" w="3175">
                <a:solidFill>
                  <a:srgbClr val="D7D7D7"/>
                </a:solidFill>
                <a:miter lim="800000"/>
                <a:headEnd/>
                <a:tailEnd/>
              </a14:hiddenLine>
            </a:ext>
          </a:extLst>
        </p:spPr>
        <p:txBody>
          <a:bodyPr lIns="0" tIns="0" rIns="0" bIns="0"/>
          <a:lstStyle/>
          <a:p>
            <a:endParaRPr lang="en-US"/>
          </a:p>
        </p:txBody>
      </p:sp>
      <p:pic>
        <p:nvPicPr>
          <p:cNvPr id="7"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 y="6538913"/>
            <a:ext cx="1422400" cy="217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9" name="Rectangle 8"/>
          <p:cNvSpPr>
            <a:spLocks/>
          </p:cNvSpPr>
          <p:nvPr/>
        </p:nvSpPr>
        <p:spPr bwMode="auto">
          <a:xfrm>
            <a:off x="0" y="6815"/>
            <a:ext cx="9144000" cy="317500"/>
          </a:xfrm>
          <a:prstGeom prst="rect">
            <a:avLst/>
          </a:prstGeom>
          <a:solidFill>
            <a:srgbClr val="F0F0F0"/>
          </a:solidFill>
          <a:ln>
            <a:noFill/>
          </a:ln>
          <a:extLst>
            <a:ext uri="{91240B29-F687-4f45-9708-019B960494DF}">
              <a14:hiddenLine xmlns:a14="http://schemas.microsoft.com/office/drawing/2010/main" w="12700" cap="flat">
                <a:solidFill>
                  <a:srgbClr val="D7D7D7"/>
                </a:solidFill>
                <a:miter lim="800000"/>
                <a:headEnd type="none" w="med" len="med"/>
                <a:tailEnd type="none" w="med" len="med"/>
              </a14:hiddenLine>
            </a:ext>
          </a:extLst>
        </p:spPr>
        <p:txBody>
          <a:bodyPr lIns="0" tIns="0" rIns="0" bIns="0"/>
          <a:lstStyle/>
          <a:p>
            <a:endParaRPr lang="en-US"/>
          </a:p>
        </p:txBody>
      </p:sp>
      <p:sp>
        <p:nvSpPr>
          <p:cNvPr id="11" name="Line 5"/>
          <p:cNvSpPr>
            <a:spLocks noChangeShapeType="1"/>
          </p:cNvSpPr>
          <p:nvPr/>
        </p:nvSpPr>
        <p:spPr bwMode="auto">
          <a:xfrm>
            <a:off x="3046413" y="11113"/>
            <a:ext cx="3049587" cy="0"/>
          </a:xfrm>
          <a:prstGeom prst="line">
            <a:avLst/>
          </a:prstGeom>
          <a:noFill/>
          <a:ln w="38100">
            <a:solidFill>
              <a:srgbClr val="228CBC"/>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2" name="Line 6"/>
          <p:cNvSpPr>
            <a:spLocks noChangeShapeType="1"/>
          </p:cNvSpPr>
          <p:nvPr/>
        </p:nvSpPr>
        <p:spPr bwMode="auto">
          <a:xfrm>
            <a:off x="0" y="11113"/>
            <a:ext cx="3048000" cy="0"/>
          </a:xfrm>
          <a:prstGeom prst="line">
            <a:avLst/>
          </a:prstGeom>
          <a:noFill/>
          <a:ln w="38100">
            <a:solidFill>
              <a:srgbClr val="FDB620"/>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3" name="Line 7"/>
          <p:cNvSpPr>
            <a:spLocks noChangeShapeType="1"/>
          </p:cNvSpPr>
          <p:nvPr/>
        </p:nvSpPr>
        <p:spPr bwMode="auto">
          <a:xfrm>
            <a:off x="6094413" y="11113"/>
            <a:ext cx="3049587" cy="0"/>
          </a:xfrm>
          <a:prstGeom prst="line">
            <a:avLst/>
          </a:prstGeom>
          <a:noFill/>
          <a:ln w="38100">
            <a:solidFill>
              <a:srgbClr val="7BBB45"/>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6" name="Rectangle 8"/>
          <p:cNvSpPr>
            <a:spLocks/>
          </p:cNvSpPr>
          <p:nvPr/>
        </p:nvSpPr>
        <p:spPr bwMode="auto">
          <a:xfrm>
            <a:off x="3962400" y="6477000"/>
            <a:ext cx="5105400" cy="20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dirty="0">
                <a:solidFill>
                  <a:srgbClr val="828282"/>
                </a:solidFill>
                <a:latin typeface="Arial" charset="0"/>
                <a:ea typeface="ＭＳ Ｐゴシック" charset="0"/>
                <a:sym typeface="Helvetica Neue" charset="0"/>
              </a:rPr>
              <a:t>Free to share, print, make copies and changes. Get yours at </a:t>
            </a:r>
            <a:r>
              <a:rPr lang="en-US" sz="800" dirty="0" err="1">
                <a:solidFill>
                  <a:srgbClr val="828282"/>
                </a:solidFill>
                <a:latin typeface="Arial" charset="0"/>
                <a:ea typeface="ＭＳ Ｐゴシック" charset="0"/>
                <a:sym typeface="Helvetica Neue" charset="0"/>
              </a:rPr>
              <a:t>www.boundless.com</a:t>
            </a:r>
            <a:endParaRPr lang="en-US" sz="800" dirty="0">
              <a:solidFill>
                <a:srgbClr val="828282"/>
              </a:solidFill>
              <a:latin typeface="Arial" charset="0"/>
              <a:ea typeface="ＭＳ Ｐゴシック" charset="0"/>
              <a:sym typeface="Helvetica Neue" charset="0"/>
            </a:endParaRPr>
          </a:p>
        </p:txBody>
      </p:sp>
      <p:sp>
        <p:nvSpPr>
          <p:cNvPr id="17" name="Rectangle 10"/>
          <p:cNvSpPr>
            <a:spLocks/>
          </p:cNvSpPr>
          <p:nvPr/>
        </p:nvSpPr>
        <p:spPr bwMode="auto">
          <a:xfrm>
            <a:off x="1676400" y="6629400"/>
            <a:ext cx="73914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i="1" dirty="0" smtClean="0">
                <a:solidFill>
                  <a:srgbClr val="828282"/>
                </a:solidFill>
                <a:latin typeface="Arial" charset="0"/>
                <a:ea typeface="ＭＳ Ｐゴシック" charset="0"/>
                <a:sym typeface="Helvetica Neue" charset="0"/>
              </a:rPr>
              <a:t>OpenStax CNX.</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rPr>
              <a:t/>
            </a:r>
            <a:r>
              <a:rPr lang="en-US" sz="800" dirty="0" smtClean="0">
                <a:solidFill>
                  <a:srgbClr val="828282"/>
                </a:solidFill>
                <a:latin typeface="Arial" charset="0"/>
                <a:ea typeface="ＭＳ Ｐゴシック" charset="0"/>
                <a:sym typeface="Helvetica Neue" charset="0"/>
              </a:rPr>
              <a:t>"OpenStax College, College Physics. October 7, 2012."</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hlinkClick r:id="rId3"/>
              </a:rPr>
              <a:t>CC BY 3.0</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hlinkClick r:id="rId4"/>
              </a:rPr>
              <a:t>http://cnx.org/content/m42245/latest/?collection=col11406/1.7</a:t>
            </a:r>
            <a:r>
              <a:rPr lang="en-US" sz="800" dirty="0" smtClean="0">
                <a:solidFill>
                  <a:srgbClr val="828282"/>
                </a:solidFill>
                <a:latin typeface="Arial" charset="0"/>
                <a:ea typeface="ＭＳ Ｐゴシック" charset="0"/>
                <a:sym typeface="Helvetica Neue" charset="0"/>
              </a:rPr>
              <a:t> </a:t>
            </a:r>
            <a:r>
              <a:rPr lang="en-US" sz="800" u="sng" dirty="0" smtClean="0">
                <a:solidFill>
                  <a:srgbClr val="FFFFFF"/>
                </a:solidFill>
                <a:latin typeface="Arial"/>
                <a:ea typeface="ＭＳ Ｐゴシック" charset="0"/>
                <a:cs typeface="Arial"/>
                <a:sym typeface="Helvetica Neue" charset="0"/>
                <a:hlinkClick r:id="rId5"/>
              </a:rPr>
              <a:t>View on Boundless.com</a:t>
            </a:r>
            <a:endParaRPr lang="en-US" sz="800" u="sng" dirty="0">
              <a:solidFill>
                <a:srgbClr val="FFFFFF"/>
              </a:solidFill>
              <a:latin typeface="Arial"/>
              <a:ea typeface="ＭＳ Ｐゴシック" charset="0"/>
              <a:cs typeface="Arial"/>
              <a:sym typeface="Helvetica Neue" charset="0"/>
            </a:endParaRPr>
          </a:p>
        </p:txBody>
      </p:sp>
      <p:sp>
        <p:nvSpPr>
          <p:cNvPr id="14" name="Rectangle 11"/>
          <p:cNvSpPr>
            <a:spLocks/>
          </p:cNvSpPr>
          <p:nvPr/>
        </p:nvSpPr>
        <p:spPr bwMode="auto">
          <a:xfrm>
            <a:off x="190500" y="83015"/>
            <a:ext cx="8801100" cy="145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lstStyle/>
          <a:p>
            <a:pPr algn="l"/>
            <a:r>
              <a:rPr lang="en-US" sz="1000" dirty="0" smtClean="0">
                <a:solidFill>
                  <a:srgbClr val="828282"/>
                </a:solidFill>
                <a:latin typeface="Helvetica Neue Light" charset="0"/>
                <a:ea typeface="ＭＳ Ｐゴシック" charset="0"/>
                <a:cs typeface="Helvetica Neue Light" charset="0"/>
                <a:sym typeface="Helvetica Neue Light" charset="0"/>
              </a:rPr>
              <a:t>Waves and Vibrations</a:t>
            </a:r>
            <a:endParaRPr lang="en-US" sz="1000" dirty="0">
              <a:solidFill>
                <a:srgbClr val="828282"/>
              </a:solidFill>
              <a:latin typeface="Helvetica Neue Light" charset="0"/>
              <a:ea typeface="ＭＳ Ｐゴシック" charset="0"/>
              <a:cs typeface="Helvetica Neue Light" charset="0"/>
              <a:sym typeface="Helvetica Neue Light" charset="0"/>
            </a:endParaRPr>
          </a:p>
        </p:txBody>
      </p:sp>
      <p:pic>
        <p:nvPicPr>
          <p:cNvPr id="8" name="Picture 7" descr="appendiximage.jpg"/>
          <p:cNvPicPr>
            <a:picLocks noChangeAspect="1"/>
          </p:cNvPicPr>
          <p:nvPr/>
        </p:nvPicPr>
        <p:blipFill>
          <a:blip r:embed="rId7">
            <a:extLst>
              <a:ext uri="{22997ffad35155f6dde75aac3c4a74d0}">
                <a14:useLocalDpi xmlns:a14="http://schemas.microsoft.com/office/drawing/2010/main" val="0"/>
              </a:ext>
            </a:extLst>
          </a:blip>
          <a:stretch>
            <a:fillRect/>
          </a:stretch>
        </p:blipFill>
        <p:spPr>
          <a:xfrm>
            <a:off x="3779934" y="533400"/>
            <a:ext cx="1584131" cy="4343400"/>
          </a:xfrm>
          <a:prstGeom prst="rect">
            <a:avLst/>
          </a:prstGeom>
        </p:spPr>
      </p:pic>
    </p:spTree>
    <p:extLst>
      <p:ext uri="{BB962C8B-B14F-4D97-AF65-F5344CB8AC3E}">
        <p14:creationId xmlns:p14="http://schemas.microsoft.com/office/powerpoint/2010/main" val="139829866"/>
      </p:ext>
    </p:extLst>
  </p:cSld>
  <p:clrMapOvr>
    <a:masterClrMapping/>
  </p:clrMapOvr>
  <p:transition xmlns:p14="http://schemas.microsoft.com/office/powerpoint/2010/mai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04800" y="5029200"/>
            <a:ext cx="8534400" cy="1295400"/>
          </a:xfrm>
        </p:spPr>
        <p:txBody>
          <a:bodyPr/>
          <a:lstStyle/>
          <a:p>
            <a:r>
              <a:rPr lang="en-US" dirty="0" smtClean="0"/>
              <a:t>Applied force versus deformation</a:t>
            </a:r>
          </a:p>
          <a:p>
            <a:pPr lvl="1"/>
            <a:r>
              <a:rPr lang="en-US" dirty="0" smtClean="0"/>
              <a:t>A graph of applied force versus distance for the deformation of a system that can be described by Hooke's law is displayed. The work done on the system equals the area under the graph or the area of the triangle, which is half its base multiplied by its height, or .</a:t>
            </a:r>
          </a:p>
        </p:txBody>
      </p:sp>
      <p:sp>
        <p:nvSpPr>
          <p:cNvPr id="5" name="Rectangle 4"/>
          <p:cNvSpPr>
            <a:spLocks/>
          </p:cNvSpPr>
          <p:nvPr/>
        </p:nvSpPr>
        <p:spPr bwMode="auto">
          <a:xfrm>
            <a:off x="0" y="6400800"/>
            <a:ext cx="9144000" cy="469900"/>
          </a:xfrm>
          <a:prstGeom prst="rect">
            <a:avLst/>
          </a:prstGeom>
          <a:solidFill>
            <a:srgbClr val="F6F6F6"/>
          </a:solidFill>
          <a:ln>
            <a:noFill/>
          </a:ln>
          <a:extLst>
            <a:ext uri="{91240B29-F687-4f45-9708-019B960494DF}">
              <a14:hiddenLine xmlns:a14="http://schemas.microsoft.com/office/drawing/2010/main" w="3175">
                <a:solidFill>
                  <a:srgbClr val="D7D7D7"/>
                </a:solidFill>
                <a:miter lim="800000"/>
                <a:headEnd/>
                <a:tailEnd/>
              </a14:hiddenLine>
            </a:ext>
          </a:extLst>
        </p:spPr>
        <p:txBody>
          <a:bodyPr lIns="0" tIns="0" rIns="0" bIns="0"/>
          <a:lstStyle/>
          <a:p>
            <a:endParaRPr lang="en-US"/>
          </a:p>
        </p:txBody>
      </p:sp>
      <p:pic>
        <p:nvPicPr>
          <p:cNvPr id="7"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 y="6538913"/>
            <a:ext cx="1422400" cy="217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9" name="Rectangle 8"/>
          <p:cNvSpPr>
            <a:spLocks/>
          </p:cNvSpPr>
          <p:nvPr/>
        </p:nvSpPr>
        <p:spPr bwMode="auto">
          <a:xfrm>
            <a:off x="0" y="6815"/>
            <a:ext cx="9144000" cy="317500"/>
          </a:xfrm>
          <a:prstGeom prst="rect">
            <a:avLst/>
          </a:prstGeom>
          <a:solidFill>
            <a:srgbClr val="F0F0F0"/>
          </a:solidFill>
          <a:ln>
            <a:noFill/>
          </a:ln>
          <a:extLst>
            <a:ext uri="{91240B29-F687-4f45-9708-019B960494DF}">
              <a14:hiddenLine xmlns:a14="http://schemas.microsoft.com/office/drawing/2010/main" w="12700" cap="flat">
                <a:solidFill>
                  <a:srgbClr val="D7D7D7"/>
                </a:solidFill>
                <a:miter lim="800000"/>
                <a:headEnd type="none" w="med" len="med"/>
                <a:tailEnd type="none" w="med" len="med"/>
              </a14:hiddenLine>
            </a:ext>
          </a:extLst>
        </p:spPr>
        <p:txBody>
          <a:bodyPr lIns="0" tIns="0" rIns="0" bIns="0"/>
          <a:lstStyle/>
          <a:p>
            <a:endParaRPr lang="en-US"/>
          </a:p>
        </p:txBody>
      </p:sp>
      <p:sp>
        <p:nvSpPr>
          <p:cNvPr id="11" name="Line 5"/>
          <p:cNvSpPr>
            <a:spLocks noChangeShapeType="1"/>
          </p:cNvSpPr>
          <p:nvPr/>
        </p:nvSpPr>
        <p:spPr bwMode="auto">
          <a:xfrm>
            <a:off x="3046413" y="11113"/>
            <a:ext cx="3049587" cy="0"/>
          </a:xfrm>
          <a:prstGeom prst="line">
            <a:avLst/>
          </a:prstGeom>
          <a:noFill/>
          <a:ln w="38100">
            <a:solidFill>
              <a:srgbClr val="228CBC"/>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2" name="Line 6"/>
          <p:cNvSpPr>
            <a:spLocks noChangeShapeType="1"/>
          </p:cNvSpPr>
          <p:nvPr/>
        </p:nvSpPr>
        <p:spPr bwMode="auto">
          <a:xfrm>
            <a:off x="0" y="11113"/>
            <a:ext cx="3048000" cy="0"/>
          </a:xfrm>
          <a:prstGeom prst="line">
            <a:avLst/>
          </a:prstGeom>
          <a:noFill/>
          <a:ln w="38100">
            <a:solidFill>
              <a:srgbClr val="FDB620"/>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3" name="Line 7"/>
          <p:cNvSpPr>
            <a:spLocks noChangeShapeType="1"/>
          </p:cNvSpPr>
          <p:nvPr/>
        </p:nvSpPr>
        <p:spPr bwMode="auto">
          <a:xfrm>
            <a:off x="6094413" y="11113"/>
            <a:ext cx="3049587" cy="0"/>
          </a:xfrm>
          <a:prstGeom prst="line">
            <a:avLst/>
          </a:prstGeom>
          <a:noFill/>
          <a:ln w="38100">
            <a:solidFill>
              <a:srgbClr val="7BBB45"/>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6" name="Rectangle 8"/>
          <p:cNvSpPr>
            <a:spLocks/>
          </p:cNvSpPr>
          <p:nvPr/>
        </p:nvSpPr>
        <p:spPr bwMode="auto">
          <a:xfrm>
            <a:off x="3962400" y="6477000"/>
            <a:ext cx="5105400" cy="20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dirty="0">
                <a:solidFill>
                  <a:srgbClr val="828282"/>
                </a:solidFill>
                <a:latin typeface="Arial" charset="0"/>
                <a:ea typeface="ＭＳ Ｐゴシック" charset="0"/>
                <a:sym typeface="Helvetica Neue" charset="0"/>
              </a:rPr>
              <a:t>Free to share, print, make copies and changes. Get yours at </a:t>
            </a:r>
            <a:r>
              <a:rPr lang="en-US" sz="800" dirty="0" err="1">
                <a:solidFill>
                  <a:srgbClr val="828282"/>
                </a:solidFill>
                <a:latin typeface="Arial" charset="0"/>
                <a:ea typeface="ＭＳ Ｐゴシック" charset="0"/>
                <a:sym typeface="Helvetica Neue" charset="0"/>
              </a:rPr>
              <a:t>www.boundless.com</a:t>
            </a:r>
            <a:endParaRPr lang="en-US" sz="800" dirty="0">
              <a:solidFill>
                <a:srgbClr val="828282"/>
              </a:solidFill>
              <a:latin typeface="Arial" charset="0"/>
              <a:ea typeface="ＭＳ Ｐゴシック" charset="0"/>
              <a:sym typeface="Helvetica Neue" charset="0"/>
            </a:endParaRPr>
          </a:p>
        </p:txBody>
      </p:sp>
      <p:sp>
        <p:nvSpPr>
          <p:cNvPr id="17" name="Rectangle 10"/>
          <p:cNvSpPr>
            <a:spLocks/>
          </p:cNvSpPr>
          <p:nvPr/>
        </p:nvSpPr>
        <p:spPr bwMode="auto">
          <a:xfrm>
            <a:off x="1676400" y="6629400"/>
            <a:ext cx="73914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i="1" dirty="0" smtClean="0">
                <a:solidFill>
                  <a:srgbClr val="828282"/>
                </a:solidFill>
                <a:latin typeface="Arial" charset="0"/>
                <a:ea typeface="ＭＳ Ｐゴシック" charset="0"/>
                <a:sym typeface="Helvetica Neue" charset="0"/>
              </a:rPr>
              <a:t>OpenStax CNX.</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rPr>
              <a:t/>
            </a:r>
            <a:r>
              <a:rPr lang="en-US" sz="800" dirty="0" smtClean="0">
                <a:solidFill>
                  <a:srgbClr val="828282"/>
                </a:solidFill>
                <a:latin typeface="Arial" charset="0"/>
                <a:ea typeface="ＭＳ Ｐゴシック" charset="0"/>
                <a:sym typeface="Helvetica Neue" charset="0"/>
              </a:rPr>
              <a:t>"OpenStax College, College Physics. November 3, 2012."</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hlinkClick r:id="rId3"/>
              </a:rPr>
              <a:t>CC BY 3.0</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hlinkClick r:id="rId4"/>
              </a:rPr>
              <a:t>http://cnx.org/content/m42240/latest/?collection=col11406/1.7</a:t>
            </a:r>
            <a:r>
              <a:rPr lang="en-US" sz="800" dirty="0" smtClean="0">
                <a:solidFill>
                  <a:srgbClr val="828282"/>
                </a:solidFill>
                <a:latin typeface="Arial" charset="0"/>
                <a:ea typeface="ＭＳ Ｐゴシック" charset="0"/>
                <a:sym typeface="Helvetica Neue" charset="0"/>
              </a:rPr>
              <a:t> </a:t>
            </a:r>
            <a:r>
              <a:rPr lang="en-US" sz="800" u="sng" dirty="0" smtClean="0">
                <a:solidFill>
                  <a:srgbClr val="FFFFFF"/>
                </a:solidFill>
                <a:latin typeface="Arial"/>
                <a:ea typeface="ＭＳ Ｐゴシック" charset="0"/>
                <a:cs typeface="Arial"/>
                <a:sym typeface="Helvetica Neue" charset="0"/>
                <a:hlinkClick r:id="rId5"/>
              </a:rPr>
              <a:t>View on Boundless.com</a:t>
            </a:r>
            <a:endParaRPr lang="en-US" sz="800" u="sng" dirty="0">
              <a:solidFill>
                <a:srgbClr val="FFFFFF"/>
              </a:solidFill>
              <a:latin typeface="Arial"/>
              <a:ea typeface="ＭＳ Ｐゴシック" charset="0"/>
              <a:cs typeface="Arial"/>
              <a:sym typeface="Helvetica Neue" charset="0"/>
            </a:endParaRPr>
          </a:p>
        </p:txBody>
      </p:sp>
      <p:sp>
        <p:nvSpPr>
          <p:cNvPr id="14" name="Rectangle 11"/>
          <p:cNvSpPr>
            <a:spLocks/>
          </p:cNvSpPr>
          <p:nvPr/>
        </p:nvSpPr>
        <p:spPr bwMode="auto">
          <a:xfrm>
            <a:off x="190500" y="83015"/>
            <a:ext cx="8801100" cy="145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lstStyle/>
          <a:p>
            <a:pPr algn="l"/>
            <a:r>
              <a:rPr lang="en-US" sz="1000" dirty="0" smtClean="0">
                <a:solidFill>
                  <a:srgbClr val="828282"/>
                </a:solidFill>
                <a:latin typeface="Helvetica Neue Light" charset="0"/>
                <a:ea typeface="ＭＳ Ｐゴシック" charset="0"/>
                <a:cs typeface="Helvetica Neue Light" charset="0"/>
                <a:sym typeface="Helvetica Neue Light" charset="0"/>
              </a:rPr>
              <a:t>Waves and Vibrations</a:t>
            </a:r>
            <a:endParaRPr lang="en-US" sz="1000" dirty="0">
              <a:solidFill>
                <a:srgbClr val="828282"/>
              </a:solidFill>
              <a:latin typeface="Helvetica Neue Light" charset="0"/>
              <a:ea typeface="ＭＳ Ｐゴシック" charset="0"/>
              <a:cs typeface="Helvetica Neue Light" charset="0"/>
              <a:sym typeface="Helvetica Neue Light" charset="0"/>
            </a:endParaRPr>
          </a:p>
        </p:txBody>
      </p:sp>
      <p:pic>
        <p:nvPicPr>
          <p:cNvPr id="8" name="Picture 7" descr="appendiximage.jpg"/>
          <p:cNvPicPr>
            <a:picLocks noChangeAspect="1"/>
          </p:cNvPicPr>
          <p:nvPr/>
        </p:nvPicPr>
        <p:blipFill>
          <a:blip r:embed="rId7">
            <a:extLst>
              <a:ext uri="{ed84bab8cceecd2d59685e30a8b9b7f0}">
                <a14:useLocalDpi xmlns:a14="http://schemas.microsoft.com/office/drawing/2010/main" val="0"/>
              </a:ext>
            </a:extLst>
          </a:blip>
          <a:stretch>
            <a:fillRect/>
          </a:stretch>
        </p:blipFill>
        <p:spPr>
          <a:xfrm>
            <a:off x="266700" y="533400"/>
            <a:ext cx="8610600" cy="4172450"/>
          </a:xfrm>
          <a:prstGeom prst="rect">
            <a:avLst/>
          </a:prstGeom>
        </p:spPr>
      </p:pic>
    </p:spTree>
    <p:extLst>
      <p:ext uri="{BB962C8B-B14F-4D97-AF65-F5344CB8AC3E}">
        <p14:creationId xmlns:p14="http://schemas.microsoft.com/office/powerpoint/2010/main" val="139829866"/>
      </p:ext>
    </p:extLst>
  </p:cSld>
  <p:clrMapOvr>
    <a:masterClrMapping/>
  </p:clrMapOvr>
  <p:transition xmlns:p14="http://schemas.microsoft.com/office/powerpoint/2010/mai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04800" y="5029200"/>
            <a:ext cx="8534400" cy="1295400"/>
          </a:xfrm>
        </p:spPr>
        <p:txBody>
          <a:bodyPr/>
          <a:lstStyle/>
          <a:p>
            <a:r>
              <a:rPr lang="en-US" dirty="0" smtClean="0"/>
              <a:t>Transverse Wave</a:t>
            </a:r>
          </a:p>
          <a:p>
            <a:pPr lvl="1"/>
            <a:r>
              <a:rPr lang="en-US" dirty="0" smtClean="0"/>
              <a:t>Diagram of a transverse wave. The wave motion moves perpendicular to the medium it is traveling in.</a:t>
            </a:r>
          </a:p>
        </p:txBody>
      </p:sp>
      <p:sp>
        <p:nvSpPr>
          <p:cNvPr id="5" name="Rectangle 4"/>
          <p:cNvSpPr>
            <a:spLocks/>
          </p:cNvSpPr>
          <p:nvPr/>
        </p:nvSpPr>
        <p:spPr bwMode="auto">
          <a:xfrm>
            <a:off x="0" y="6400800"/>
            <a:ext cx="9144000" cy="469900"/>
          </a:xfrm>
          <a:prstGeom prst="rect">
            <a:avLst/>
          </a:prstGeom>
          <a:solidFill>
            <a:srgbClr val="F6F6F6"/>
          </a:solidFill>
          <a:ln>
            <a:noFill/>
          </a:ln>
          <a:extLst>
            <a:ext uri="{91240B29-F687-4f45-9708-019B960494DF}">
              <a14:hiddenLine xmlns:a14="http://schemas.microsoft.com/office/drawing/2010/main" w="3175">
                <a:solidFill>
                  <a:srgbClr val="D7D7D7"/>
                </a:solidFill>
                <a:miter lim="800000"/>
                <a:headEnd/>
                <a:tailEnd/>
              </a14:hiddenLine>
            </a:ext>
          </a:extLst>
        </p:spPr>
        <p:txBody>
          <a:bodyPr lIns="0" tIns="0" rIns="0" bIns="0"/>
          <a:lstStyle/>
          <a:p>
            <a:endParaRPr lang="en-US"/>
          </a:p>
        </p:txBody>
      </p:sp>
      <p:pic>
        <p:nvPicPr>
          <p:cNvPr id="7"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 y="6538913"/>
            <a:ext cx="1422400" cy="217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9" name="Rectangle 8"/>
          <p:cNvSpPr>
            <a:spLocks/>
          </p:cNvSpPr>
          <p:nvPr/>
        </p:nvSpPr>
        <p:spPr bwMode="auto">
          <a:xfrm>
            <a:off x="0" y="6815"/>
            <a:ext cx="9144000" cy="317500"/>
          </a:xfrm>
          <a:prstGeom prst="rect">
            <a:avLst/>
          </a:prstGeom>
          <a:solidFill>
            <a:srgbClr val="F0F0F0"/>
          </a:solidFill>
          <a:ln>
            <a:noFill/>
          </a:ln>
          <a:extLst>
            <a:ext uri="{91240B29-F687-4f45-9708-019B960494DF}">
              <a14:hiddenLine xmlns:a14="http://schemas.microsoft.com/office/drawing/2010/main" w="12700" cap="flat">
                <a:solidFill>
                  <a:srgbClr val="D7D7D7"/>
                </a:solidFill>
                <a:miter lim="800000"/>
                <a:headEnd type="none" w="med" len="med"/>
                <a:tailEnd type="none" w="med" len="med"/>
              </a14:hiddenLine>
            </a:ext>
          </a:extLst>
        </p:spPr>
        <p:txBody>
          <a:bodyPr lIns="0" tIns="0" rIns="0" bIns="0"/>
          <a:lstStyle/>
          <a:p>
            <a:endParaRPr lang="en-US"/>
          </a:p>
        </p:txBody>
      </p:sp>
      <p:sp>
        <p:nvSpPr>
          <p:cNvPr id="11" name="Line 5"/>
          <p:cNvSpPr>
            <a:spLocks noChangeShapeType="1"/>
          </p:cNvSpPr>
          <p:nvPr/>
        </p:nvSpPr>
        <p:spPr bwMode="auto">
          <a:xfrm>
            <a:off x="3046413" y="11113"/>
            <a:ext cx="3049587" cy="0"/>
          </a:xfrm>
          <a:prstGeom prst="line">
            <a:avLst/>
          </a:prstGeom>
          <a:noFill/>
          <a:ln w="38100">
            <a:solidFill>
              <a:srgbClr val="228CBC"/>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2" name="Line 6"/>
          <p:cNvSpPr>
            <a:spLocks noChangeShapeType="1"/>
          </p:cNvSpPr>
          <p:nvPr/>
        </p:nvSpPr>
        <p:spPr bwMode="auto">
          <a:xfrm>
            <a:off x="0" y="11113"/>
            <a:ext cx="3048000" cy="0"/>
          </a:xfrm>
          <a:prstGeom prst="line">
            <a:avLst/>
          </a:prstGeom>
          <a:noFill/>
          <a:ln w="38100">
            <a:solidFill>
              <a:srgbClr val="FDB620"/>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3" name="Line 7"/>
          <p:cNvSpPr>
            <a:spLocks noChangeShapeType="1"/>
          </p:cNvSpPr>
          <p:nvPr/>
        </p:nvSpPr>
        <p:spPr bwMode="auto">
          <a:xfrm>
            <a:off x="6094413" y="11113"/>
            <a:ext cx="3049587" cy="0"/>
          </a:xfrm>
          <a:prstGeom prst="line">
            <a:avLst/>
          </a:prstGeom>
          <a:noFill/>
          <a:ln w="38100">
            <a:solidFill>
              <a:srgbClr val="7BBB45"/>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6" name="Rectangle 8"/>
          <p:cNvSpPr>
            <a:spLocks/>
          </p:cNvSpPr>
          <p:nvPr/>
        </p:nvSpPr>
        <p:spPr bwMode="auto">
          <a:xfrm>
            <a:off x="3962400" y="6477000"/>
            <a:ext cx="5105400" cy="20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dirty="0">
                <a:solidFill>
                  <a:srgbClr val="828282"/>
                </a:solidFill>
                <a:latin typeface="Arial" charset="0"/>
                <a:ea typeface="ＭＳ Ｐゴシック" charset="0"/>
                <a:sym typeface="Helvetica Neue" charset="0"/>
              </a:rPr>
              <a:t>Free to share, print, make copies and changes. Get yours at </a:t>
            </a:r>
            <a:r>
              <a:rPr lang="en-US" sz="800" dirty="0" err="1">
                <a:solidFill>
                  <a:srgbClr val="828282"/>
                </a:solidFill>
                <a:latin typeface="Arial" charset="0"/>
                <a:ea typeface="ＭＳ Ｐゴシック" charset="0"/>
                <a:sym typeface="Helvetica Neue" charset="0"/>
              </a:rPr>
              <a:t>www.boundless.com</a:t>
            </a:r>
            <a:endParaRPr lang="en-US" sz="800" dirty="0">
              <a:solidFill>
                <a:srgbClr val="828282"/>
              </a:solidFill>
              <a:latin typeface="Arial" charset="0"/>
              <a:ea typeface="ＭＳ Ｐゴシック" charset="0"/>
              <a:sym typeface="Helvetica Neue" charset="0"/>
            </a:endParaRPr>
          </a:p>
        </p:txBody>
      </p:sp>
      <p:sp>
        <p:nvSpPr>
          <p:cNvPr id="17" name="Rectangle 10"/>
          <p:cNvSpPr>
            <a:spLocks/>
          </p:cNvSpPr>
          <p:nvPr/>
        </p:nvSpPr>
        <p:spPr bwMode="auto">
          <a:xfrm>
            <a:off x="1676400" y="6629400"/>
            <a:ext cx="73914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i="1" dirty="0" smtClean="0">
                <a:solidFill>
                  <a:srgbClr val="828282"/>
                </a:solidFill>
                <a:latin typeface="Arial" charset="0"/>
                <a:ea typeface="ＭＳ Ｐゴシック" charset="0"/>
                <a:sym typeface="Helvetica Neue" charset="0"/>
              </a:rPr>
              <a:t>OpenStax CNX.</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rPr>
              <a:t/>
            </a:r>
            <a:r>
              <a:rPr lang="en-US" sz="800" dirty="0" smtClean="0">
                <a:solidFill>
                  <a:srgbClr val="828282"/>
                </a:solidFill>
                <a:latin typeface="Arial" charset="0"/>
                <a:ea typeface="ＭＳ Ｐゴシック" charset="0"/>
                <a:sym typeface="Helvetica Neue" charset="0"/>
              </a:rPr>
              <a:t>"Rory Adams (Free High School Science Texts Project), Mark Horner, and Heather Williams, Transverse Waves - Grade 10. January 24, 2013."</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hlinkClick r:id="rId3"/>
              </a:rPr>
              <a:t>CC BY 3.0</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hlinkClick r:id="rId4"/>
              </a:rPr>
              <a:t>http://cnx.org/content/m32635/latest/</a:t>
            </a:r>
            <a:r>
              <a:rPr lang="en-US" sz="800" dirty="0" smtClean="0">
                <a:solidFill>
                  <a:srgbClr val="828282"/>
                </a:solidFill>
                <a:latin typeface="Arial" charset="0"/>
                <a:ea typeface="ＭＳ Ｐゴシック" charset="0"/>
                <a:sym typeface="Helvetica Neue" charset="0"/>
              </a:rPr>
              <a:t> </a:t>
            </a:r>
            <a:r>
              <a:rPr lang="en-US" sz="800" u="sng" dirty="0" smtClean="0">
                <a:solidFill>
                  <a:srgbClr val="FFFFFF"/>
                </a:solidFill>
                <a:latin typeface="Arial"/>
                <a:ea typeface="ＭＳ Ｐゴシック" charset="0"/>
                <a:cs typeface="Arial"/>
                <a:sym typeface="Helvetica Neue" charset="0"/>
                <a:hlinkClick r:id="rId5"/>
              </a:rPr>
              <a:t>View on Boundless.com</a:t>
            </a:r>
            <a:endParaRPr lang="en-US" sz="800" u="sng" dirty="0">
              <a:solidFill>
                <a:srgbClr val="FFFFFF"/>
              </a:solidFill>
              <a:latin typeface="Arial"/>
              <a:ea typeface="ＭＳ Ｐゴシック" charset="0"/>
              <a:cs typeface="Arial"/>
              <a:sym typeface="Helvetica Neue" charset="0"/>
            </a:endParaRPr>
          </a:p>
        </p:txBody>
      </p:sp>
      <p:sp>
        <p:nvSpPr>
          <p:cNvPr id="14" name="Rectangle 11"/>
          <p:cNvSpPr>
            <a:spLocks/>
          </p:cNvSpPr>
          <p:nvPr/>
        </p:nvSpPr>
        <p:spPr bwMode="auto">
          <a:xfrm>
            <a:off x="190500" y="83015"/>
            <a:ext cx="8801100" cy="145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lstStyle/>
          <a:p>
            <a:pPr algn="l"/>
            <a:r>
              <a:rPr lang="en-US" sz="1000" dirty="0" smtClean="0">
                <a:solidFill>
                  <a:srgbClr val="828282"/>
                </a:solidFill>
                <a:latin typeface="Helvetica Neue Light" charset="0"/>
                <a:ea typeface="ＭＳ Ｐゴシック" charset="0"/>
                <a:cs typeface="Helvetica Neue Light" charset="0"/>
                <a:sym typeface="Helvetica Neue Light" charset="0"/>
              </a:rPr>
              <a:t>Waves and Vibrations</a:t>
            </a:r>
            <a:endParaRPr lang="en-US" sz="1000" dirty="0">
              <a:solidFill>
                <a:srgbClr val="828282"/>
              </a:solidFill>
              <a:latin typeface="Helvetica Neue Light" charset="0"/>
              <a:ea typeface="ＭＳ Ｐゴシック" charset="0"/>
              <a:cs typeface="Helvetica Neue Light" charset="0"/>
              <a:sym typeface="Helvetica Neue Light" charset="0"/>
            </a:endParaRPr>
          </a:p>
        </p:txBody>
      </p:sp>
      <p:pic>
        <p:nvPicPr>
          <p:cNvPr id="8" name="Picture 7" descr="appendiximage.jpg"/>
          <p:cNvPicPr>
            <a:picLocks noChangeAspect="1"/>
          </p:cNvPicPr>
          <p:nvPr/>
        </p:nvPicPr>
        <p:blipFill>
          <a:blip r:embed="rId7">
            <a:extLst>
              <a:ext uri="{6cbae2221675e00d3ace61e893fec182}">
                <a14:useLocalDpi xmlns:a14="http://schemas.microsoft.com/office/drawing/2010/main" val="0"/>
              </a:ext>
            </a:extLst>
          </a:blip>
          <a:stretch>
            <a:fillRect/>
          </a:stretch>
        </p:blipFill>
        <p:spPr>
          <a:xfrm>
            <a:off x="266700" y="533400"/>
            <a:ext cx="8610600" cy="2550062"/>
          </a:xfrm>
          <a:prstGeom prst="rect">
            <a:avLst/>
          </a:prstGeom>
        </p:spPr>
      </p:pic>
    </p:spTree>
    <p:extLst>
      <p:ext uri="{BB962C8B-B14F-4D97-AF65-F5344CB8AC3E}">
        <p14:creationId xmlns:p14="http://schemas.microsoft.com/office/powerpoint/2010/main" val="139829866"/>
      </p:ext>
    </p:extLst>
  </p:cSld>
  <p:clrMapOvr>
    <a:masterClrMapping/>
  </p:clrMapOvr>
  <p:transition xmlns:p14="http://schemas.microsoft.com/office/powerpoint/2010/mai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04800" y="5029200"/>
            <a:ext cx="8534400" cy="1295400"/>
          </a:xfrm>
        </p:spPr>
        <p:txBody>
          <a:bodyPr/>
          <a:lstStyle/>
          <a:p>
            <a:r>
              <a:rPr lang="en-US" dirty="0" smtClean="0"/>
              <a:t>Figure 1</a:t>
            </a:r>
          </a:p>
          <a:p>
            <a:pPr lvl="1"/>
            <a:r>
              <a:rPr lang="en-US" dirty="0" smtClean="0"/>
              <a:t>In transverse waves, the media the wave is traveling in moves perpendicular to the direction of the wave.</a:t>
            </a:r>
          </a:p>
        </p:txBody>
      </p:sp>
      <p:sp>
        <p:nvSpPr>
          <p:cNvPr id="5" name="Rectangle 4"/>
          <p:cNvSpPr>
            <a:spLocks/>
          </p:cNvSpPr>
          <p:nvPr/>
        </p:nvSpPr>
        <p:spPr bwMode="auto">
          <a:xfrm>
            <a:off x="0" y="6400800"/>
            <a:ext cx="9144000" cy="469900"/>
          </a:xfrm>
          <a:prstGeom prst="rect">
            <a:avLst/>
          </a:prstGeom>
          <a:solidFill>
            <a:srgbClr val="F6F6F6"/>
          </a:solidFill>
          <a:ln>
            <a:noFill/>
          </a:ln>
          <a:extLst>
            <a:ext uri="{91240B29-F687-4f45-9708-019B960494DF}">
              <a14:hiddenLine xmlns:a14="http://schemas.microsoft.com/office/drawing/2010/main" w="3175">
                <a:solidFill>
                  <a:srgbClr val="D7D7D7"/>
                </a:solidFill>
                <a:miter lim="800000"/>
                <a:headEnd/>
                <a:tailEnd/>
              </a14:hiddenLine>
            </a:ext>
          </a:extLst>
        </p:spPr>
        <p:txBody>
          <a:bodyPr lIns="0" tIns="0" rIns="0" bIns="0"/>
          <a:lstStyle/>
          <a:p>
            <a:endParaRPr lang="en-US"/>
          </a:p>
        </p:txBody>
      </p:sp>
      <p:pic>
        <p:nvPicPr>
          <p:cNvPr id="7"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 y="6538913"/>
            <a:ext cx="1422400" cy="217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9" name="Rectangle 8"/>
          <p:cNvSpPr>
            <a:spLocks/>
          </p:cNvSpPr>
          <p:nvPr/>
        </p:nvSpPr>
        <p:spPr bwMode="auto">
          <a:xfrm>
            <a:off x="0" y="6815"/>
            <a:ext cx="9144000" cy="317500"/>
          </a:xfrm>
          <a:prstGeom prst="rect">
            <a:avLst/>
          </a:prstGeom>
          <a:solidFill>
            <a:srgbClr val="F0F0F0"/>
          </a:solidFill>
          <a:ln>
            <a:noFill/>
          </a:ln>
          <a:extLst>
            <a:ext uri="{91240B29-F687-4f45-9708-019B960494DF}">
              <a14:hiddenLine xmlns:a14="http://schemas.microsoft.com/office/drawing/2010/main" w="12700" cap="flat">
                <a:solidFill>
                  <a:srgbClr val="D7D7D7"/>
                </a:solidFill>
                <a:miter lim="800000"/>
                <a:headEnd type="none" w="med" len="med"/>
                <a:tailEnd type="none" w="med" len="med"/>
              </a14:hiddenLine>
            </a:ext>
          </a:extLst>
        </p:spPr>
        <p:txBody>
          <a:bodyPr lIns="0" tIns="0" rIns="0" bIns="0"/>
          <a:lstStyle/>
          <a:p>
            <a:endParaRPr lang="en-US"/>
          </a:p>
        </p:txBody>
      </p:sp>
      <p:sp>
        <p:nvSpPr>
          <p:cNvPr id="11" name="Line 5"/>
          <p:cNvSpPr>
            <a:spLocks noChangeShapeType="1"/>
          </p:cNvSpPr>
          <p:nvPr/>
        </p:nvSpPr>
        <p:spPr bwMode="auto">
          <a:xfrm>
            <a:off x="3046413" y="11113"/>
            <a:ext cx="3049587" cy="0"/>
          </a:xfrm>
          <a:prstGeom prst="line">
            <a:avLst/>
          </a:prstGeom>
          <a:noFill/>
          <a:ln w="38100">
            <a:solidFill>
              <a:srgbClr val="228CBC"/>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2" name="Line 6"/>
          <p:cNvSpPr>
            <a:spLocks noChangeShapeType="1"/>
          </p:cNvSpPr>
          <p:nvPr/>
        </p:nvSpPr>
        <p:spPr bwMode="auto">
          <a:xfrm>
            <a:off x="0" y="11113"/>
            <a:ext cx="3048000" cy="0"/>
          </a:xfrm>
          <a:prstGeom prst="line">
            <a:avLst/>
          </a:prstGeom>
          <a:noFill/>
          <a:ln w="38100">
            <a:solidFill>
              <a:srgbClr val="FDB620"/>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3" name="Line 7"/>
          <p:cNvSpPr>
            <a:spLocks noChangeShapeType="1"/>
          </p:cNvSpPr>
          <p:nvPr/>
        </p:nvSpPr>
        <p:spPr bwMode="auto">
          <a:xfrm>
            <a:off x="6094413" y="11113"/>
            <a:ext cx="3049587" cy="0"/>
          </a:xfrm>
          <a:prstGeom prst="line">
            <a:avLst/>
          </a:prstGeom>
          <a:noFill/>
          <a:ln w="38100">
            <a:solidFill>
              <a:srgbClr val="7BBB45"/>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6" name="Rectangle 8"/>
          <p:cNvSpPr>
            <a:spLocks/>
          </p:cNvSpPr>
          <p:nvPr/>
        </p:nvSpPr>
        <p:spPr bwMode="auto">
          <a:xfrm>
            <a:off x="3962400" y="6477000"/>
            <a:ext cx="5105400" cy="20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dirty="0">
                <a:solidFill>
                  <a:srgbClr val="828282"/>
                </a:solidFill>
                <a:latin typeface="Arial" charset="0"/>
                <a:ea typeface="ＭＳ Ｐゴシック" charset="0"/>
                <a:sym typeface="Helvetica Neue" charset="0"/>
              </a:rPr>
              <a:t>Free to share, print, make copies and changes. Get yours at </a:t>
            </a:r>
            <a:r>
              <a:rPr lang="en-US" sz="800" dirty="0" err="1">
                <a:solidFill>
                  <a:srgbClr val="828282"/>
                </a:solidFill>
                <a:latin typeface="Arial" charset="0"/>
                <a:ea typeface="ＭＳ Ｐゴシック" charset="0"/>
                <a:sym typeface="Helvetica Neue" charset="0"/>
              </a:rPr>
              <a:t>www.boundless.com</a:t>
            </a:r>
            <a:endParaRPr lang="en-US" sz="800" dirty="0">
              <a:solidFill>
                <a:srgbClr val="828282"/>
              </a:solidFill>
              <a:latin typeface="Arial" charset="0"/>
              <a:ea typeface="ＭＳ Ｐゴシック" charset="0"/>
              <a:sym typeface="Helvetica Neue" charset="0"/>
            </a:endParaRPr>
          </a:p>
        </p:txBody>
      </p:sp>
      <p:sp>
        <p:nvSpPr>
          <p:cNvPr id="17" name="Rectangle 10"/>
          <p:cNvSpPr>
            <a:spLocks/>
          </p:cNvSpPr>
          <p:nvPr/>
        </p:nvSpPr>
        <p:spPr bwMode="auto">
          <a:xfrm>
            <a:off x="1676400" y="6629400"/>
            <a:ext cx="73914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i="1" dirty="0" smtClean="0">
                <a:solidFill>
                  <a:srgbClr val="828282"/>
                </a:solidFill>
                <a:latin typeface="Arial" charset="0"/>
                <a:ea typeface="ＭＳ Ｐゴシック" charset="0"/>
                <a:sym typeface="Helvetica Neue" charset="0"/>
              </a:rPr>
              <a:t>OpenStax CNX.</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rPr>
              <a:t/>
            </a:r>
            <a:r>
              <a:rPr lang="en-US" sz="800" dirty="0" smtClean="0">
                <a:solidFill>
                  <a:srgbClr val="828282"/>
                </a:solidFill>
                <a:latin typeface="Arial" charset="0"/>
                <a:ea typeface="ＭＳ Ｐゴシック" charset="0"/>
                <a:sym typeface="Helvetica Neue" charset="0"/>
              </a:rPr>
              <a:t>"Rory Adams (Free High School Science Texts Project), Mark Horner, and Heather Williams, Transverse Waves - Grade 10. January 24, 2013."</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hlinkClick r:id="rId3"/>
              </a:rPr>
              <a:t>CC BY 3.0</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hlinkClick r:id="rId4"/>
              </a:rPr>
              <a:t>http://cnx.org/content/m32635/latest/</a:t>
            </a:r>
            <a:r>
              <a:rPr lang="en-US" sz="800" dirty="0" smtClean="0">
                <a:solidFill>
                  <a:srgbClr val="828282"/>
                </a:solidFill>
                <a:latin typeface="Arial" charset="0"/>
                <a:ea typeface="ＭＳ Ｐゴシック" charset="0"/>
                <a:sym typeface="Helvetica Neue" charset="0"/>
              </a:rPr>
              <a:t> </a:t>
            </a:r>
            <a:r>
              <a:rPr lang="en-US" sz="800" u="sng" dirty="0" smtClean="0">
                <a:solidFill>
                  <a:srgbClr val="FFFFFF"/>
                </a:solidFill>
                <a:latin typeface="Arial"/>
                <a:ea typeface="ＭＳ Ｐゴシック" charset="0"/>
                <a:cs typeface="Arial"/>
                <a:sym typeface="Helvetica Neue" charset="0"/>
                <a:hlinkClick r:id="rId5"/>
              </a:rPr>
              <a:t>View on Boundless.com</a:t>
            </a:r>
            <a:endParaRPr lang="en-US" sz="800" u="sng" dirty="0">
              <a:solidFill>
                <a:srgbClr val="FFFFFF"/>
              </a:solidFill>
              <a:latin typeface="Arial"/>
              <a:ea typeface="ＭＳ Ｐゴシック" charset="0"/>
              <a:cs typeface="Arial"/>
              <a:sym typeface="Helvetica Neue" charset="0"/>
            </a:endParaRPr>
          </a:p>
        </p:txBody>
      </p:sp>
      <p:sp>
        <p:nvSpPr>
          <p:cNvPr id="14" name="Rectangle 11"/>
          <p:cNvSpPr>
            <a:spLocks/>
          </p:cNvSpPr>
          <p:nvPr/>
        </p:nvSpPr>
        <p:spPr bwMode="auto">
          <a:xfrm>
            <a:off x="190500" y="83015"/>
            <a:ext cx="8801100" cy="145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lstStyle/>
          <a:p>
            <a:pPr algn="l"/>
            <a:r>
              <a:rPr lang="en-US" sz="1000" dirty="0" smtClean="0">
                <a:solidFill>
                  <a:srgbClr val="828282"/>
                </a:solidFill>
                <a:latin typeface="Helvetica Neue Light" charset="0"/>
                <a:ea typeface="ＭＳ Ｐゴシック" charset="0"/>
                <a:cs typeface="Helvetica Neue Light" charset="0"/>
                <a:sym typeface="Helvetica Neue Light" charset="0"/>
              </a:rPr>
              <a:t>Waves and Vibrations</a:t>
            </a:r>
            <a:endParaRPr lang="en-US" sz="1000" dirty="0">
              <a:solidFill>
                <a:srgbClr val="828282"/>
              </a:solidFill>
              <a:latin typeface="Helvetica Neue Light" charset="0"/>
              <a:ea typeface="ＭＳ Ｐゴシック" charset="0"/>
              <a:cs typeface="Helvetica Neue Light" charset="0"/>
              <a:sym typeface="Helvetica Neue Light" charset="0"/>
            </a:endParaRPr>
          </a:p>
        </p:txBody>
      </p:sp>
      <p:pic>
        <p:nvPicPr>
          <p:cNvPr id="8" name="Picture 7" descr="appendiximage.jpg"/>
          <p:cNvPicPr>
            <a:picLocks noChangeAspect="1"/>
          </p:cNvPicPr>
          <p:nvPr/>
        </p:nvPicPr>
        <p:blipFill>
          <a:blip r:embed="rId7">
            <a:extLst>
              <a:ext uri="{6cbae2221675e00d3ace61e893fec182}">
                <a14:useLocalDpi xmlns:a14="http://schemas.microsoft.com/office/drawing/2010/main" val="0"/>
              </a:ext>
            </a:extLst>
          </a:blip>
          <a:stretch>
            <a:fillRect/>
          </a:stretch>
        </p:blipFill>
        <p:spPr>
          <a:xfrm>
            <a:off x="266700" y="533400"/>
            <a:ext cx="8610600" cy="2550062"/>
          </a:xfrm>
          <a:prstGeom prst="rect">
            <a:avLst/>
          </a:prstGeom>
        </p:spPr>
      </p:pic>
    </p:spTree>
    <p:extLst>
      <p:ext uri="{BB962C8B-B14F-4D97-AF65-F5344CB8AC3E}">
        <p14:creationId xmlns:p14="http://schemas.microsoft.com/office/powerpoint/2010/main" val="139829866"/>
      </p:ext>
    </p:extLst>
  </p:cSld>
  <p:clrMapOvr>
    <a:masterClrMapping/>
  </p:clrMapOvr>
  <p:transition xmlns:p14="http://schemas.microsoft.com/office/powerpoint/2010/mai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04800" y="5029200"/>
            <a:ext cx="8534400" cy="1295400"/>
          </a:xfrm>
        </p:spPr>
        <p:txBody>
          <a:bodyPr/>
          <a:lstStyle/>
          <a:p>
            <a:r>
              <a:rPr lang="en-US" dirty="0" smtClean="0"/>
              <a:t>Superposition of Non-Identical Waves</a:t>
            </a:r>
          </a:p>
          <a:p>
            <a:pPr lvl="1"/>
            <a:r>
              <a:rPr lang="en-US" dirty="0" smtClean="0"/>
              <a:t>Superposition of non-identical waves exhibits both constructive and destructive interference.</a:t>
            </a:r>
          </a:p>
        </p:txBody>
      </p:sp>
      <p:sp>
        <p:nvSpPr>
          <p:cNvPr id="5" name="Rectangle 4"/>
          <p:cNvSpPr>
            <a:spLocks/>
          </p:cNvSpPr>
          <p:nvPr/>
        </p:nvSpPr>
        <p:spPr bwMode="auto">
          <a:xfrm>
            <a:off x="0" y="6400800"/>
            <a:ext cx="9144000" cy="469900"/>
          </a:xfrm>
          <a:prstGeom prst="rect">
            <a:avLst/>
          </a:prstGeom>
          <a:solidFill>
            <a:srgbClr val="F6F6F6"/>
          </a:solidFill>
          <a:ln>
            <a:noFill/>
          </a:ln>
          <a:extLst>
            <a:ext uri="{91240B29-F687-4f45-9708-019B960494DF}">
              <a14:hiddenLine xmlns:a14="http://schemas.microsoft.com/office/drawing/2010/main" w="3175">
                <a:solidFill>
                  <a:srgbClr val="D7D7D7"/>
                </a:solidFill>
                <a:miter lim="800000"/>
                <a:headEnd/>
                <a:tailEnd/>
              </a14:hiddenLine>
            </a:ext>
          </a:extLst>
        </p:spPr>
        <p:txBody>
          <a:bodyPr lIns="0" tIns="0" rIns="0" bIns="0"/>
          <a:lstStyle/>
          <a:p>
            <a:endParaRPr lang="en-US"/>
          </a:p>
        </p:txBody>
      </p:sp>
      <p:pic>
        <p:nvPicPr>
          <p:cNvPr id="7"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 y="6538913"/>
            <a:ext cx="1422400" cy="217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9" name="Rectangle 8"/>
          <p:cNvSpPr>
            <a:spLocks/>
          </p:cNvSpPr>
          <p:nvPr/>
        </p:nvSpPr>
        <p:spPr bwMode="auto">
          <a:xfrm>
            <a:off x="0" y="6815"/>
            <a:ext cx="9144000" cy="317500"/>
          </a:xfrm>
          <a:prstGeom prst="rect">
            <a:avLst/>
          </a:prstGeom>
          <a:solidFill>
            <a:srgbClr val="F0F0F0"/>
          </a:solidFill>
          <a:ln>
            <a:noFill/>
          </a:ln>
          <a:extLst>
            <a:ext uri="{91240B29-F687-4f45-9708-019B960494DF}">
              <a14:hiddenLine xmlns:a14="http://schemas.microsoft.com/office/drawing/2010/main" w="12700" cap="flat">
                <a:solidFill>
                  <a:srgbClr val="D7D7D7"/>
                </a:solidFill>
                <a:miter lim="800000"/>
                <a:headEnd type="none" w="med" len="med"/>
                <a:tailEnd type="none" w="med" len="med"/>
              </a14:hiddenLine>
            </a:ext>
          </a:extLst>
        </p:spPr>
        <p:txBody>
          <a:bodyPr lIns="0" tIns="0" rIns="0" bIns="0"/>
          <a:lstStyle/>
          <a:p>
            <a:endParaRPr lang="en-US"/>
          </a:p>
        </p:txBody>
      </p:sp>
      <p:sp>
        <p:nvSpPr>
          <p:cNvPr id="11" name="Line 5"/>
          <p:cNvSpPr>
            <a:spLocks noChangeShapeType="1"/>
          </p:cNvSpPr>
          <p:nvPr/>
        </p:nvSpPr>
        <p:spPr bwMode="auto">
          <a:xfrm>
            <a:off x="3046413" y="11113"/>
            <a:ext cx="3049587" cy="0"/>
          </a:xfrm>
          <a:prstGeom prst="line">
            <a:avLst/>
          </a:prstGeom>
          <a:noFill/>
          <a:ln w="38100">
            <a:solidFill>
              <a:srgbClr val="228CBC"/>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2" name="Line 6"/>
          <p:cNvSpPr>
            <a:spLocks noChangeShapeType="1"/>
          </p:cNvSpPr>
          <p:nvPr/>
        </p:nvSpPr>
        <p:spPr bwMode="auto">
          <a:xfrm>
            <a:off x="0" y="11113"/>
            <a:ext cx="3048000" cy="0"/>
          </a:xfrm>
          <a:prstGeom prst="line">
            <a:avLst/>
          </a:prstGeom>
          <a:noFill/>
          <a:ln w="38100">
            <a:solidFill>
              <a:srgbClr val="FDB620"/>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3" name="Line 7"/>
          <p:cNvSpPr>
            <a:spLocks noChangeShapeType="1"/>
          </p:cNvSpPr>
          <p:nvPr/>
        </p:nvSpPr>
        <p:spPr bwMode="auto">
          <a:xfrm>
            <a:off x="6094413" y="11113"/>
            <a:ext cx="3049587" cy="0"/>
          </a:xfrm>
          <a:prstGeom prst="line">
            <a:avLst/>
          </a:prstGeom>
          <a:noFill/>
          <a:ln w="38100">
            <a:solidFill>
              <a:srgbClr val="7BBB45"/>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6" name="Rectangle 8"/>
          <p:cNvSpPr>
            <a:spLocks/>
          </p:cNvSpPr>
          <p:nvPr/>
        </p:nvSpPr>
        <p:spPr bwMode="auto">
          <a:xfrm>
            <a:off x="3962400" y="6477000"/>
            <a:ext cx="5105400" cy="20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dirty="0">
                <a:solidFill>
                  <a:srgbClr val="828282"/>
                </a:solidFill>
                <a:latin typeface="Arial" charset="0"/>
                <a:ea typeface="ＭＳ Ｐゴシック" charset="0"/>
                <a:sym typeface="Helvetica Neue" charset="0"/>
              </a:rPr>
              <a:t>Free to share, print, make copies and changes. Get yours at </a:t>
            </a:r>
            <a:r>
              <a:rPr lang="en-US" sz="800" dirty="0" err="1">
                <a:solidFill>
                  <a:srgbClr val="828282"/>
                </a:solidFill>
                <a:latin typeface="Arial" charset="0"/>
                <a:ea typeface="ＭＳ Ｐゴシック" charset="0"/>
                <a:sym typeface="Helvetica Neue" charset="0"/>
              </a:rPr>
              <a:t>www.boundless.com</a:t>
            </a:r>
            <a:endParaRPr lang="en-US" sz="800" dirty="0">
              <a:solidFill>
                <a:srgbClr val="828282"/>
              </a:solidFill>
              <a:latin typeface="Arial" charset="0"/>
              <a:ea typeface="ＭＳ Ｐゴシック" charset="0"/>
              <a:sym typeface="Helvetica Neue" charset="0"/>
            </a:endParaRPr>
          </a:p>
        </p:txBody>
      </p:sp>
      <p:sp>
        <p:nvSpPr>
          <p:cNvPr id="17" name="Rectangle 10"/>
          <p:cNvSpPr>
            <a:spLocks/>
          </p:cNvSpPr>
          <p:nvPr/>
        </p:nvSpPr>
        <p:spPr bwMode="auto">
          <a:xfrm>
            <a:off x="1676400" y="6629400"/>
            <a:ext cx="73914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i="1" dirty="0" smtClean="0">
                <a:solidFill>
                  <a:srgbClr val="828282"/>
                </a:solidFill>
                <a:latin typeface="Arial" charset="0"/>
                <a:ea typeface="ＭＳ Ｐゴシック" charset="0"/>
                <a:sym typeface="Helvetica Neue" charset="0"/>
              </a:rPr>
              <a:t>OpenStax CNX.</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rPr>
              <a:t/>
            </a:r>
            <a:r>
              <a:rPr lang="en-US" sz="800" dirty="0" smtClean="0">
                <a:solidFill>
                  <a:srgbClr val="828282"/>
                </a:solidFill>
                <a:latin typeface="Arial" charset="0"/>
                <a:ea typeface="ＭＳ Ｐゴシック" charset="0"/>
                <a:sym typeface="Helvetica Neue" charset="0"/>
              </a:rPr>
              <a:t>"OpenStax College, Superposition and Interference. February 6, 2013."</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hlinkClick r:id="rId3"/>
              </a:rPr>
              <a:t>CC BY 3.0</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hlinkClick r:id="rId4"/>
              </a:rPr>
              <a:t>http://cnx.org/content/m42249/latest/</a:t>
            </a:r>
            <a:r>
              <a:rPr lang="en-US" sz="800" dirty="0" smtClean="0">
                <a:solidFill>
                  <a:srgbClr val="828282"/>
                </a:solidFill>
                <a:latin typeface="Arial" charset="0"/>
                <a:ea typeface="ＭＳ Ｐゴシック" charset="0"/>
                <a:sym typeface="Helvetica Neue" charset="0"/>
              </a:rPr>
              <a:t> </a:t>
            </a:r>
            <a:r>
              <a:rPr lang="en-US" sz="800" u="sng" dirty="0" smtClean="0">
                <a:solidFill>
                  <a:srgbClr val="FFFFFF"/>
                </a:solidFill>
                <a:latin typeface="Arial"/>
                <a:ea typeface="ＭＳ Ｐゴシック" charset="0"/>
                <a:cs typeface="Arial"/>
                <a:sym typeface="Helvetica Neue" charset="0"/>
                <a:hlinkClick r:id="rId5"/>
              </a:rPr>
              <a:t>View on Boundless.com</a:t>
            </a:r>
            <a:endParaRPr lang="en-US" sz="800" u="sng" dirty="0">
              <a:solidFill>
                <a:srgbClr val="FFFFFF"/>
              </a:solidFill>
              <a:latin typeface="Arial"/>
              <a:ea typeface="ＭＳ Ｐゴシック" charset="0"/>
              <a:cs typeface="Arial"/>
              <a:sym typeface="Helvetica Neue" charset="0"/>
            </a:endParaRPr>
          </a:p>
        </p:txBody>
      </p:sp>
      <p:sp>
        <p:nvSpPr>
          <p:cNvPr id="14" name="Rectangle 11"/>
          <p:cNvSpPr>
            <a:spLocks/>
          </p:cNvSpPr>
          <p:nvPr/>
        </p:nvSpPr>
        <p:spPr bwMode="auto">
          <a:xfrm>
            <a:off x="190500" y="83015"/>
            <a:ext cx="8801100" cy="145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lstStyle/>
          <a:p>
            <a:pPr algn="l"/>
            <a:r>
              <a:rPr lang="en-US" sz="1000" dirty="0" smtClean="0">
                <a:solidFill>
                  <a:srgbClr val="828282"/>
                </a:solidFill>
                <a:latin typeface="Helvetica Neue Light" charset="0"/>
                <a:ea typeface="ＭＳ Ｐゴシック" charset="0"/>
                <a:cs typeface="Helvetica Neue Light" charset="0"/>
                <a:sym typeface="Helvetica Neue Light" charset="0"/>
              </a:rPr>
              <a:t>Waves and Vibrations</a:t>
            </a:r>
            <a:endParaRPr lang="en-US" sz="1000" dirty="0">
              <a:solidFill>
                <a:srgbClr val="828282"/>
              </a:solidFill>
              <a:latin typeface="Helvetica Neue Light" charset="0"/>
              <a:ea typeface="ＭＳ Ｐゴシック" charset="0"/>
              <a:cs typeface="Helvetica Neue Light" charset="0"/>
              <a:sym typeface="Helvetica Neue Light" charset="0"/>
            </a:endParaRPr>
          </a:p>
        </p:txBody>
      </p:sp>
      <p:pic>
        <p:nvPicPr>
          <p:cNvPr id="8" name="Picture 7" descr="appendiximage.jpg"/>
          <p:cNvPicPr>
            <a:picLocks noChangeAspect="1"/>
          </p:cNvPicPr>
          <p:nvPr/>
        </p:nvPicPr>
        <p:blipFill>
          <a:blip r:embed="rId7">
            <a:extLst>
              <a:ext uri="{cb4e07880f6d636d3edc72626d220b58}">
                <a14:useLocalDpi xmlns:a14="http://schemas.microsoft.com/office/drawing/2010/main" val="0"/>
              </a:ext>
            </a:extLst>
          </a:blip>
          <a:stretch>
            <a:fillRect/>
          </a:stretch>
        </p:blipFill>
        <p:spPr>
          <a:xfrm>
            <a:off x="2211457" y="533400"/>
            <a:ext cx="4721086" cy="4343400"/>
          </a:xfrm>
          <a:prstGeom prst="rect">
            <a:avLst/>
          </a:prstGeom>
        </p:spPr>
      </p:pic>
    </p:spTree>
    <p:extLst>
      <p:ext uri="{BB962C8B-B14F-4D97-AF65-F5344CB8AC3E}">
        <p14:creationId xmlns:p14="http://schemas.microsoft.com/office/powerpoint/2010/main" val="139829866"/>
      </p:ext>
    </p:extLst>
  </p:cSld>
  <p:clrMapOvr>
    <a:masterClrMapping/>
  </p:clrMapOvr>
  <p:transition xmlns:p14="http://schemas.microsoft.com/office/powerpoint/2010/mai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04800" y="5029200"/>
            <a:ext cx="8534400" cy="1295400"/>
          </a:xfrm>
        </p:spPr>
        <p:txBody>
          <a:bodyPr/>
          <a:lstStyle/>
          <a:p>
            <a:r>
              <a:rPr lang="en-US" dirty="0" smtClean="0"/>
              <a:t>Sinusoidal Waves of Varying Frequencies</a:t>
            </a:r>
          </a:p>
          <a:p>
            <a:pPr lvl="1"/>
            <a:r>
              <a:rPr lang="en-US" dirty="0" smtClean="0"/>
              <a:t>Sinusoidal waves of various frequencies; the bottom waves have higher frequencies than those above. The horizontal axis represents time.</a:t>
            </a:r>
          </a:p>
        </p:txBody>
      </p:sp>
      <p:sp>
        <p:nvSpPr>
          <p:cNvPr id="5" name="Rectangle 4"/>
          <p:cNvSpPr>
            <a:spLocks/>
          </p:cNvSpPr>
          <p:nvPr/>
        </p:nvSpPr>
        <p:spPr bwMode="auto">
          <a:xfrm>
            <a:off x="0" y="6400800"/>
            <a:ext cx="9144000" cy="469900"/>
          </a:xfrm>
          <a:prstGeom prst="rect">
            <a:avLst/>
          </a:prstGeom>
          <a:solidFill>
            <a:srgbClr val="F6F6F6"/>
          </a:solidFill>
          <a:ln>
            <a:noFill/>
          </a:ln>
          <a:extLst>
            <a:ext uri="{91240B29-F687-4f45-9708-019B960494DF}">
              <a14:hiddenLine xmlns:a14="http://schemas.microsoft.com/office/drawing/2010/main" w="3175">
                <a:solidFill>
                  <a:srgbClr val="D7D7D7"/>
                </a:solidFill>
                <a:miter lim="800000"/>
                <a:headEnd/>
                <a:tailEnd/>
              </a14:hiddenLine>
            </a:ext>
          </a:extLst>
        </p:spPr>
        <p:txBody>
          <a:bodyPr lIns="0" tIns="0" rIns="0" bIns="0"/>
          <a:lstStyle/>
          <a:p>
            <a:endParaRPr lang="en-US"/>
          </a:p>
        </p:txBody>
      </p:sp>
      <p:pic>
        <p:nvPicPr>
          <p:cNvPr id="7"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 y="6538913"/>
            <a:ext cx="1422400" cy="217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9" name="Rectangle 8"/>
          <p:cNvSpPr>
            <a:spLocks/>
          </p:cNvSpPr>
          <p:nvPr/>
        </p:nvSpPr>
        <p:spPr bwMode="auto">
          <a:xfrm>
            <a:off x="0" y="6815"/>
            <a:ext cx="9144000" cy="317500"/>
          </a:xfrm>
          <a:prstGeom prst="rect">
            <a:avLst/>
          </a:prstGeom>
          <a:solidFill>
            <a:srgbClr val="F0F0F0"/>
          </a:solidFill>
          <a:ln>
            <a:noFill/>
          </a:ln>
          <a:extLst>
            <a:ext uri="{91240B29-F687-4f45-9708-019B960494DF}">
              <a14:hiddenLine xmlns:a14="http://schemas.microsoft.com/office/drawing/2010/main" w="12700" cap="flat">
                <a:solidFill>
                  <a:srgbClr val="D7D7D7"/>
                </a:solidFill>
                <a:miter lim="800000"/>
                <a:headEnd type="none" w="med" len="med"/>
                <a:tailEnd type="none" w="med" len="med"/>
              </a14:hiddenLine>
            </a:ext>
          </a:extLst>
        </p:spPr>
        <p:txBody>
          <a:bodyPr lIns="0" tIns="0" rIns="0" bIns="0"/>
          <a:lstStyle/>
          <a:p>
            <a:endParaRPr lang="en-US"/>
          </a:p>
        </p:txBody>
      </p:sp>
      <p:sp>
        <p:nvSpPr>
          <p:cNvPr id="11" name="Line 5"/>
          <p:cNvSpPr>
            <a:spLocks noChangeShapeType="1"/>
          </p:cNvSpPr>
          <p:nvPr/>
        </p:nvSpPr>
        <p:spPr bwMode="auto">
          <a:xfrm>
            <a:off x="3046413" y="11113"/>
            <a:ext cx="3049587" cy="0"/>
          </a:xfrm>
          <a:prstGeom prst="line">
            <a:avLst/>
          </a:prstGeom>
          <a:noFill/>
          <a:ln w="38100">
            <a:solidFill>
              <a:srgbClr val="228CBC"/>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2" name="Line 6"/>
          <p:cNvSpPr>
            <a:spLocks noChangeShapeType="1"/>
          </p:cNvSpPr>
          <p:nvPr/>
        </p:nvSpPr>
        <p:spPr bwMode="auto">
          <a:xfrm>
            <a:off x="0" y="11113"/>
            <a:ext cx="3048000" cy="0"/>
          </a:xfrm>
          <a:prstGeom prst="line">
            <a:avLst/>
          </a:prstGeom>
          <a:noFill/>
          <a:ln w="38100">
            <a:solidFill>
              <a:srgbClr val="FDB620"/>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3" name="Line 7"/>
          <p:cNvSpPr>
            <a:spLocks noChangeShapeType="1"/>
          </p:cNvSpPr>
          <p:nvPr/>
        </p:nvSpPr>
        <p:spPr bwMode="auto">
          <a:xfrm>
            <a:off x="6094413" y="11113"/>
            <a:ext cx="3049587" cy="0"/>
          </a:xfrm>
          <a:prstGeom prst="line">
            <a:avLst/>
          </a:prstGeom>
          <a:noFill/>
          <a:ln w="38100">
            <a:solidFill>
              <a:srgbClr val="7BBB45"/>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6" name="Rectangle 8"/>
          <p:cNvSpPr>
            <a:spLocks/>
          </p:cNvSpPr>
          <p:nvPr/>
        </p:nvSpPr>
        <p:spPr bwMode="auto">
          <a:xfrm>
            <a:off x="3962400" y="6477000"/>
            <a:ext cx="5105400" cy="20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dirty="0">
                <a:solidFill>
                  <a:srgbClr val="828282"/>
                </a:solidFill>
                <a:latin typeface="Arial" charset="0"/>
                <a:ea typeface="ＭＳ Ｐゴシック" charset="0"/>
                <a:sym typeface="Helvetica Neue" charset="0"/>
              </a:rPr>
              <a:t>Free to share, print, make copies and changes. Get yours at </a:t>
            </a:r>
            <a:r>
              <a:rPr lang="en-US" sz="800" dirty="0" err="1">
                <a:solidFill>
                  <a:srgbClr val="828282"/>
                </a:solidFill>
                <a:latin typeface="Arial" charset="0"/>
                <a:ea typeface="ＭＳ Ｐゴシック" charset="0"/>
                <a:sym typeface="Helvetica Neue" charset="0"/>
              </a:rPr>
              <a:t>www.boundless.com</a:t>
            </a:r>
            <a:endParaRPr lang="en-US" sz="800" dirty="0">
              <a:solidFill>
                <a:srgbClr val="828282"/>
              </a:solidFill>
              <a:latin typeface="Arial" charset="0"/>
              <a:ea typeface="ＭＳ Ｐゴシック" charset="0"/>
              <a:sym typeface="Helvetica Neue" charset="0"/>
            </a:endParaRPr>
          </a:p>
        </p:txBody>
      </p:sp>
      <p:sp>
        <p:nvSpPr>
          <p:cNvPr id="17" name="Rectangle 10"/>
          <p:cNvSpPr>
            <a:spLocks/>
          </p:cNvSpPr>
          <p:nvPr/>
        </p:nvSpPr>
        <p:spPr bwMode="auto">
          <a:xfrm>
            <a:off x="1676400" y="6629400"/>
            <a:ext cx="73914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i="1" dirty="0" smtClean="0">
                <a:solidFill>
                  <a:srgbClr val="828282"/>
                </a:solidFill>
                <a:latin typeface="Arial" charset="0"/>
                <a:ea typeface="ＭＳ Ｐゴシック" charset="0"/>
                <a:sym typeface="Helvetica Neue" charset="0"/>
              </a:rPr>
              <a:t>Wikipedia.</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rPr>
              <a:t/>
            </a:r>
            <a:r>
              <a:rPr lang="en-US" sz="800" dirty="0" smtClean="0">
                <a:solidFill>
                  <a:srgbClr val="828282"/>
                </a:solidFill>
                <a:latin typeface="Arial" charset="0"/>
                <a:ea typeface="ＭＳ Ｐゴシック" charset="0"/>
                <a:sym typeface="Helvetica Neue" charset="0"/>
              </a:rPr>
              <a:t>"Sine waves different frequencies."</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hlinkClick r:id="rId3"/>
              </a:rPr>
              <a:t>Public domain</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hlinkClick r:id="rId4"/>
              </a:rPr>
              <a:t>http://en.wikipedia.org/wiki/File:Sine_waves_different_frequencies.svg</a:t>
            </a:r>
            <a:r>
              <a:rPr lang="en-US" sz="800" dirty="0" smtClean="0">
                <a:solidFill>
                  <a:srgbClr val="828282"/>
                </a:solidFill>
                <a:latin typeface="Arial" charset="0"/>
                <a:ea typeface="ＭＳ Ｐゴシック" charset="0"/>
                <a:sym typeface="Helvetica Neue" charset="0"/>
              </a:rPr>
              <a:t> </a:t>
            </a:r>
            <a:r>
              <a:rPr lang="en-US" sz="800" u="sng" dirty="0" smtClean="0">
                <a:solidFill>
                  <a:srgbClr val="FFFFFF"/>
                </a:solidFill>
                <a:latin typeface="Arial"/>
                <a:ea typeface="ＭＳ Ｐゴシック" charset="0"/>
                <a:cs typeface="Arial"/>
                <a:sym typeface="Helvetica Neue" charset="0"/>
                <a:hlinkClick r:id="rId5"/>
              </a:rPr>
              <a:t>View on Boundless.com</a:t>
            </a:r>
            <a:endParaRPr lang="en-US" sz="800" u="sng" dirty="0">
              <a:solidFill>
                <a:srgbClr val="FFFFFF"/>
              </a:solidFill>
              <a:latin typeface="Arial"/>
              <a:ea typeface="ＭＳ Ｐゴシック" charset="0"/>
              <a:cs typeface="Arial"/>
              <a:sym typeface="Helvetica Neue" charset="0"/>
            </a:endParaRPr>
          </a:p>
        </p:txBody>
      </p:sp>
      <p:sp>
        <p:nvSpPr>
          <p:cNvPr id="14" name="Rectangle 11"/>
          <p:cNvSpPr>
            <a:spLocks/>
          </p:cNvSpPr>
          <p:nvPr/>
        </p:nvSpPr>
        <p:spPr bwMode="auto">
          <a:xfrm>
            <a:off x="190500" y="83015"/>
            <a:ext cx="8801100" cy="145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lstStyle/>
          <a:p>
            <a:pPr algn="l"/>
            <a:r>
              <a:rPr lang="en-US" sz="1000" dirty="0" smtClean="0">
                <a:solidFill>
                  <a:srgbClr val="828282"/>
                </a:solidFill>
                <a:latin typeface="Helvetica Neue Light" charset="0"/>
                <a:ea typeface="ＭＳ Ｐゴシック" charset="0"/>
                <a:cs typeface="Helvetica Neue Light" charset="0"/>
                <a:sym typeface="Helvetica Neue Light" charset="0"/>
              </a:rPr>
              <a:t>Waves and Vibrations</a:t>
            </a:r>
            <a:endParaRPr lang="en-US" sz="1000" dirty="0">
              <a:solidFill>
                <a:srgbClr val="828282"/>
              </a:solidFill>
              <a:latin typeface="Helvetica Neue Light" charset="0"/>
              <a:ea typeface="ＭＳ Ｐゴシック" charset="0"/>
              <a:cs typeface="Helvetica Neue Light" charset="0"/>
              <a:sym typeface="Helvetica Neue Light" charset="0"/>
            </a:endParaRPr>
          </a:p>
        </p:txBody>
      </p:sp>
      <p:pic>
        <p:nvPicPr>
          <p:cNvPr id="8" name="Picture 7" descr="appendiximage.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6700" y="533400"/>
            <a:ext cx="8610600" cy="4343400"/>
          </a:xfrm>
          <a:prstGeom prst="rect">
            <a:avLst/>
          </a:prstGeom>
        </p:spPr>
      </p:pic>
    </p:spTree>
    <p:extLst>
      <p:ext uri="{BB962C8B-B14F-4D97-AF65-F5344CB8AC3E}">
        <p14:creationId xmlns:p14="http://schemas.microsoft.com/office/powerpoint/2010/main" val="139829866"/>
      </p:ext>
    </p:extLst>
  </p:cSld>
  <p:clrMapOvr>
    <a:masterClrMapping/>
  </p:clrMapOvr>
  <p:transition xmlns:p14="http://schemas.microsoft.com/office/powerpoint/2010/mai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04800" y="5029200"/>
            <a:ext cx="8534400" cy="1295400"/>
          </a:xfrm>
        </p:spPr>
        <p:txBody>
          <a:bodyPr/>
          <a:lstStyle/>
          <a:p>
            <a:r>
              <a:rPr lang="en-US" dirty="0" smtClean="0"/>
              <a:t>Common waveforms</a:t>
            </a:r>
          </a:p>
          <a:p>
            <a:pPr lvl="1"/>
            <a:r>
              <a:rPr lang="en-US" dirty="0" smtClean="0"/>
              <a:t>A sample of several common, simple waveforms. A waveform is a function that repeats in space.</a:t>
            </a:r>
          </a:p>
        </p:txBody>
      </p:sp>
      <p:sp>
        <p:nvSpPr>
          <p:cNvPr id="5" name="Rectangle 4"/>
          <p:cNvSpPr>
            <a:spLocks/>
          </p:cNvSpPr>
          <p:nvPr/>
        </p:nvSpPr>
        <p:spPr bwMode="auto">
          <a:xfrm>
            <a:off x="0" y="6400800"/>
            <a:ext cx="9144000" cy="469900"/>
          </a:xfrm>
          <a:prstGeom prst="rect">
            <a:avLst/>
          </a:prstGeom>
          <a:solidFill>
            <a:srgbClr val="F6F6F6"/>
          </a:solidFill>
          <a:ln>
            <a:noFill/>
          </a:ln>
          <a:extLst>
            <a:ext uri="{91240B29-F687-4f45-9708-019B960494DF}">
              <a14:hiddenLine xmlns:a14="http://schemas.microsoft.com/office/drawing/2010/main" w="3175">
                <a:solidFill>
                  <a:srgbClr val="D7D7D7"/>
                </a:solidFill>
                <a:miter lim="800000"/>
                <a:headEnd/>
                <a:tailEnd/>
              </a14:hiddenLine>
            </a:ext>
          </a:extLst>
        </p:spPr>
        <p:txBody>
          <a:bodyPr lIns="0" tIns="0" rIns="0" bIns="0"/>
          <a:lstStyle/>
          <a:p>
            <a:endParaRPr lang="en-US"/>
          </a:p>
        </p:txBody>
      </p:sp>
      <p:pic>
        <p:nvPicPr>
          <p:cNvPr id="7"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 y="6538913"/>
            <a:ext cx="1422400" cy="217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9" name="Rectangle 8"/>
          <p:cNvSpPr>
            <a:spLocks/>
          </p:cNvSpPr>
          <p:nvPr/>
        </p:nvSpPr>
        <p:spPr bwMode="auto">
          <a:xfrm>
            <a:off x="0" y="6815"/>
            <a:ext cx="9144000" cy="317500"/>
          </a:xfrm>
          <a:prstGeom prst="rect">
            <a:avLst/>
          </a:prstGeom>
          <a:solidFill>
            <a:srgbClr val="F0F0F0"/>
          </a:solidFill>
          <a:ln>
            <a:noFill/>
          </a:ln>
          <a:extLst>
            <a:ext uri="{91240B29-F687-4f45-9708-019B960494DF}">
              <a14:hiddenLine xmlns:a14="http://schemas.microsoft.com/office/drawing/2010/main" w="12700" cap="flat">
                <a:solidFill>
                  <a:srgbClr val="D7D7D7"/>
                </a:solidFill>
                <a:miter lim="800000"/>
                <a:headEnd type="none" w="med" len="med"/>
                <a:tailEnd type="none" w="med" len="med"/>
              </a14:hiddenLine>
            </a:ext>
          </a:extLst>
        </p:spPr>
        <p:txBody>
          <a:bodyPr lIns="0" tIns="0" rIns="0" bIns="0"/>
          <a:lstStyle/>
          <a:p>
            <a:endParaRPr lang="en-US"/>
          </a:p>
        </p:txBody>
      </p:sp>
      <p:sp>
        <p:nvSpPr>
          <p:cNvPr id="11" name="Line 5"/>
          <p:cNvSpPr>
            <a:spLocks noChangeShapeType="1"/>
          </p:cNvSpPr>
          <p:nvPr/>
        </p:nvSpPr>
        <p:spPr bwMode="auto">
          <a:xfrm>
            <a:off x="3046413" y="11113"/>
            <a:ext cx="3049587" cy="0"/>
          </a:xfrm>
          <a:prstGeom prst="line">
            <a:avLst/>
          </a:prstGeom>
          <a:noFill/>
          <a:ln w="38100">
            <a:solidFill>
              <a:srgbClr val="228CBC"/>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2" name="Line 6"/>
          <p:cNvSpPr>
            <a:spLocks noChangeShapeType="1"/>
          </p:cNvSpPr>
          <p:nvPr/>
        </p:nvSpPr>
        <p:spPr bwMode="auto">
          <a:xfrm>
            <a:off x="0" y="11113"/>
            <a:ext cx="3048000" cy="0"/>
          </a:xfrm>
          <a:prstGeom prst="line">
            <a:avLst/>
          </a:prstGeom>
          <a:noFill/>
          <a:ln w="38100">
            <a:solidFill>
              <a:srgbClr val="FDB620"/>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3" name="Line 7"/>
          <p:cNvSpPr>
            <a:spLocks noChangeShapeType="1"/>
          </p:cNvSpPr>
          <p:nvPr/>
        </p:nvSpPr>
        <p:spPr bwMode="auto">
          <a:xfrm>
            <a:off x="6094413" y="11113"/>
            <a:ext cx="3049587" cy="0"/>
          </a:xfrm>
          <a:prstGeom prst="line">
            <a:avLst/>
          </a:prstGeom>
          <a:noFill/>
          <a:ln w="38100">
            <a:solidFill>
              <a:srgbClr val="7BBB45"/>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6" name="Rectangle 8"/>
          <p:cNvSpPr>
            <a:spLocks/>
          </p:cNvSpPr>
          <p:nvPr/>
        </p:nvSpPr>
        <p:spPr bwMode="auto">
          <a:xfrm>
            <a:off x="3962400" y="6477000"/>
            <a:ext cx="5105400" cy="20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dirty="0">
                <a:solidFill>
                  <a:srgbClr val="828282"/>
                </a:solidFill>
                <a:latin typeface="Arial" charset="0"/>
                <a:ea typeface="ＭＳ Ｐゴシック" charset="0"/>
                <a:sym typeface="Helvetica Neue" charset="0"/>
              </a:rPr>
              <a:t>Free to share, print, make copies and changes. Get yours at </a:t>
            </a:r>
            <a:r>
              <a:rPr lang="en-US" sz="800" dirty="0" err="1">
                <a:solidFill>
                  <a:srgbClr val="828282"/>
                </a:solidFill>
                <a:latin typeface="Arial" charset="0"/>
                <a:ea typeface="ＭＳ Ｐゴシック" charset="0"/>
                <a:sym typeface="Helvetica Neue" charset="0"/>
              </a:rPr>
              <a:t>www.boundless.com</a:t>
            </a:r>
            <a:endParaRPr lang="en-US" sz="800" dirty="0">
              <a:solidFill>
                <a:srgbClr val="828282"/>
              </a:solidFill>
              <a:latin typeface="Arial" charset="0"/>
              <a:ea typeface="ＭＳ Ｐゴシック" charset="0"/>
              <a:sym typeface="Helvetica Neue" charset="0"/>
            </a:endParaRPr>
          </a:p>
        </p:txBody>
      </p:sp>
      <p:sp>
        <p:nvSpPr>
          <p:cNvPr id="17" name="Rectangle 10"/>
          <p:cNvSpPr>
            <a:spLocks/>
          </p:cNvSpPr>
          <p:nvPr/>
        </p:nvSpPr>
        <p:spPr bwMode="auto">
          <a:xfrm>
            <a:off x="1676400" y="6629400"/>
            <a:ext cx="73914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i="1" dirty="0" smtClean="0">
                <a:solidFill>
                  <a:srgbClr val="828282"/>
                </a:solidFill>
                <a:latin typeface="Arial" charset="0"/>
                <a:ea typeface="ＭＳ Ｐゴシック" charset="0"/>
                <a:sym typeface="Helvetica Neue" charset="0"/>
              </a:rPr>
              <a:t>Wikipedia.</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rPr>
              <a:t/>
            </a:r>
            <a:r>
              <a:rPr lang="en-US" sz="800" dirty="0" smtClean="0">
                <a:solidFill>
                  <a:srgbClr val="828282"/>
                </a:solidFill>
                <a:latin typeface="Arial" charset="0"/>
                <a:ea typeface="ＭＳ Ｐゴシック" charset="0"/>
                <a:sym typeface="Helvetica Neue" charset="0"/>
              </a:rPr>
              <a:t>"File:Waveforms.svg - Wikipedia, the free encyclopedia."</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hlinkClick r:id="rId3"/>
              </a:rPr>
              <a:t>CC BY-SA</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hlinkClick r:id="rId4"/>
              </a:rPr>
              <a:t>http://en.wikipedia.org/w/index.php?title=File:Waveforms.svg&amp;page=1</a:t>
            </a:r>
            <a:r>
              <a:rPr lang="en-US" sz="800" dirty="0" smtClean="0">
                <a:solidFill>
                  <a:srgbClr val="828282"/>
                </a:solidFill>
                <a:latin typeface="Arial" charset="0"/>
                <a:ea typeface="ＭＳ Ｐゴシック" charset="0"/>
                <a:sym typeface="Helvetica Neue" charset="0"/>
              </a:rPr>
              <a:t> </a:t>
            </a:r>
            <a:r>
              <a:rPr lang="en-US" sz="800" u="sng" dirty="0" smtClean="0">
                <a:solidFill>
                  <a:srgbClr val="FFFFFF"/>
                </a:solidFill>
                <a:latin typeface="Arial"/>
                <a:ea typeface="ＭＳ Ｐゴシック" charset="0"/>
                <a:cs typeface="Arial"/>
                <a:sym typeface="Helvetica Neue" charset="0"/>
                <a:hlinkClick r:id="rId5"/>
              </a:rPr>
              <a:t>View on Boundless.com</a:t>
            </a:r>
            <a:endParaRPr lang="en-US" sz="800" u="sng" dirty="0">
              <a:solidFill>
                <a:srgbClr val="FFFFFF"/>
              </a:solidFill>
              <a:latin typeface="Arial"/>
              <a:ea typeface="ＭＳ Ｐゴシック" charset="0"/>
              <a:cs typeface="Arial"/>
              <a:sym typeface="Helvetica Neue" charset="0"/>
            </a:endParaRPr>
          </a:p>
        </p:txBody>
      </p:sp>
      <p:sp>
        <p:nvSpPr>
          <p:cNvPr id="14" name="Rectangle 11"/>
          <p:cNvSpPr>
            <a:spLocks/>
          </p:cNvSpPr>
          <p:nvPr/>
        </p:nvSpPr>
        <p:spPr bwMode="auto">
          <a:xfrm>
            <a:off x="190500" y="83015"/>
            <a:ext cx="8801100" cy="145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lstStyle/>
          <a:p>
            <a:pPr algn="l"/>
            <a:r>
              <a:rPr lang="en-US" sz="1000" dirty="0" smtClean="0">
                <a:solidFill>
                  <a:srgbClr val="828282"/>
                </a:solidFill>
                <a:latin typeface="Helvetica Neue Light" charset="0"/>
                <a:ea typeface="ＭＳ Ｐゴシック" charset="0"/>
                <a:cs typeface="Helvetica Neue Light" charset="0"/>
                <a:sym typeface="Helvetica Neue Light" charset="0"/>
              </a:rPr>
              <a:t>Waves and Vibrations</a:t>
            </a:r>
            <a:endParaRPr lang="en-US" sz="1000" dirty="0">
              <a:solidFill>
                <a:srgbClr val="828282"/>
              </a:solidFill>
              <a:latin typeface="Helvetica Neue Light" charset="0"/>
              <a:ea typeface="ＭＳ Ｐゴシック" charset="0"/>
              <a:cs typeface="Helvetica Neue Light" charset="0"/>
              <a:sym typeface="Helvetica Neue Light" charset="0"/>
            </a:endParaRPr>
          </a:p>
        </p:txBody>
      </p:sp>
      <p:pic>
        <p:nvPicPr>
          <p:cNvPr id="8" name="Picture 7" descr="appendiximage.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6700" y="533400"/>
            <a:ext cx="8610600" cy="4343400"/>
          </a:xfrm>
          <a:prstGeom prst="rect">
            <a:avLst/>
          </a:prstGeom>
        </p:spPr>
      </p:pic>
    </p:spTree>
    <p:extLst>
      <p:ext uri="{BB962C8B-B14F-4D97-AF65-F5344CB8AC3E}">
        <p14:creationId xmlns:p14="http://schemas.microsoft.com/office/powerpoint/2010/main" val="139829866"/>
      </p:ext>
    </p:extLst>
  </p:cSld>
  <p:clrMapOvr>
    <a:masterClrMapping/>
  </p:clrMapOvr>
  <p:transition xmlns:p14="http://schemas.microsoft.com/office/powerpoint/2010/mai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04800" y="5029200"/>
            <a:ext cx="8534400" cy="1295400"/>
          </a:xfrm>
        </p:spPr>
        <p:txBody>
          <a:bodyPr/>
          <a:lstStyle/>
          <a:p>
            <a:r>
              <a:rPr lang="en-US" dirty="0" smtClean="0"/>
              <a:t>Complex Pattern of Waves</a:t>
            </a:r>
          </a:p>
          <a:p>
            <a:pPr lvl="1"/>
            <a:r>
              <a:rPr lang="en-US" dirty="0" smtClean="0"/>
              <a:t>These waves result from the superposition of several waves from different sources, producing a complex pattern.</a:t>
            </a:r>
          </a:p>
        </p:txBody>
      </p:sp>
      <p:sp>
        <p:nvSpPr>
          <p:cNvPr id="5" name="Rectangle 4"/>
          <p:cNvSpPr>
            <a:spLocks/>
          </p:cNvSpPr>
          <p:nvPr/>
        </p:nvSpPr>
        <p:spPr bwMode="auto">
          <a:xfrm>
            <a:off x="0" y="6400800"/>
            <a:ext cx="9144000" cy="469900"/>
          </a:xfrm>
          <a:prstGeom prst="rect">
            <a:avLst/>
          </a:prstGeom>
          <a:solidFill>
            <a:srgbClr val="F6F6F6"/>
          </a:solidFill>
          <a:ln>
            <a:noFill/>
          </a:ln>
          <a:extLst>
            <a:ext uri="{91240B29-F687-4f45-9708-019B960494DF}">
              <a14:hiddenLine xmlns:a14="http://schemas.microsoft.com/office/drawing/2010/main" w="3175">
                <a:solidFill>
                  <a:srgbClr val="D7D7D7"/>
                </a:solidFill>
                <a:miter lim="800000"/>
                <a:headEnd/>
                <a:tailEnd/>
              </a14:hiddenLine>
            </a:ext>
          </a:extLst>
        </p:spPr>
        <p:txBody>
          <a:bodyPr lIns="0" tIns="0" rIns="0" bIns="0"/>
          <a:lstStyle/>
          <a:p>
            <a:endParaRPr lang="en-US"/>
          </a:p>
        </p:txBody>
      </p:sp>
      <p:pic>
        <p:nvPicPr>
          <p:cNvPr id="7"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 y="6538913"/>
            <a:ext cx="1422400" cy="217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9" name="Rectangle 8"/>
          <p:cNvSpPr>
            <a:spLocks/>
          </p:cNvSpPr>
          <p:nvPr/>
        </p:nvSpPr>
        <p:spPr bwMode="auto">
          <a:xfrm>
            <a:off x="0" y="6815"/>
            <a:ext cx="9144000" cy="317500"/>
          </a:xfrm>
          <a:prstGeom prst="rect">
            <a:avLst/>
          </a:prstGeom>
          <a:solidFill>
            <a:srgbClr val="F0F0F0"/>
          </a:solidFill>
          <a:ln>
            <a:noFill/>
          </a:ln>
          <a:extLst>
            <a:ext uri="{91240B29-F687-4f45-9708-019B960494DF}">
              <a14:hiddenLine xmlns:a14="http://schemas.microsoft.com/office/drawing/2010/main" w="12700" cap="flat">
                <a:solidFill>
                  <a:srgbClr val="D7D7D7"/>
                </a:solidFill>
                <a:miter lim="800000"/>
                <a:headEnd type="none" w="med" len="med"/>
                <a:tailEnd type="none" w="med" len="med"/>
              </a14:hiddenLine>
            </a:ext>
          </a:extLst>
        </p:spPr>
        <p:txBody>
          <a:bodyPr lIns="0" tIns="0" rIns="0" bIns="0"/>
          <a:lstStyle/>
          <a:p>
            <a:endParaRPr lang="en-US"/>
          </a:p>
        </p:txBody>
      </p:sp>
      <p:sp>
        <p:nvSpPr>
          <p:cNvPr id="11" name="Line 5"/>
          <p:cNvSpPr>
            <a:spLocks noChangeShapeType="1"/>
          </p:cNvSpPr>
          <p:nvPr/>
        </p:nvSpPr>
        <p:spPr bwMode="auto">
          <a:xfrm>
            <a:off x="3046413" y="11113"/>
            <a:ext cx="3049587" cy="0"/>
          </a:xfrm>
          <a:prstGeom prst="line">
            <a:avLst/>
          </a:prstGeom>
          <a:noFill/>
          <a:ln w="38100">
            <a:solidFill>
              <a:srgbClr val="228CBC"/>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2" name="Line 6"/>
          <p:cNvSpPr>
            <a:spLocks noChangeShapeType="1"/>
          </p:cNvSpPr>
          <p:nvPr/>
        </p:nvSpPr>
        <p:spPr bwMode="auto">
          <a:xfrm>
            <a:off x="0" y="11113"/>
            <a:ext cx="3048000" cy="0"/>
          </a:xfrm>
          <a:prstGeom prst="line">
            <a:avLst/>
          </a:prstGeom>
          <a:noFill/>
          <a:ln w="38100">
            <a:solidFill>
              <a:srgbClr val="FDB620"/>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3" name="Line 7"/>
          <p:cNvSpPr>
            <a:spLocks noChangeShapeType="1"/>
          </p:cNvSpPr>
          <p:nvPr/>
        </p:nvSpPr>
        <p:spPr bwMode="auto">
          <a:xfrm>
            <a:off x="6094413" y="11113"/>
            <a:ext cx="3049587" cy="0"/>
          </a:xfrm>
          <a:prstGeom prst="line">
            <a:avLst/>
          </a:prstGeom>
          <a:noFill/>
          <a:ln w="38100">
            <a:solidFill>
              <a:srgbClr val="7BBB45"/>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6" name="Rectangle 8"/>
          <p:cNvSpPr>
            <a:spLocks/>
          </p:cNvSpPr>
          <p:nvPr/>
        </p:nvSpPr>
        <p:spPr bwMode="auto">
          <a:xfrm>
            <a:off x="3962400" y="6477000"/>
            <a:ext cx="5105400" cy="20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dirty="0">
                <a:solidFill>
                  <a:srgbClr val="828282"/>
                </a:solidFill>
                <a:latin typeface="Arial" charset="0"/>
                <a:ea typeface="ＭＳ Ｐゴシック" charset="0"/>
                <a:sym typeface="Helvetica Neue" charset="0"/>
              </a:rPr>
              <a:t>Free to share, print, make copies and changes. Get yours at </a:t>
            </a:r>
            <a:r>
              <a:rPr lang="en-US" sz="800" dirty="0" err="1">
                <a:solidFill>
                  <a:srgbClr val="828282"/>
                </a:solidFill>
                <a:latin typeface="Arial" charset="0"/>
                <a:ea typeface="ＭＳ Ｐゴシック" charset="0"/>
                <a:sym typeface="Helvetica Neue" charset="0"/>
              </a:rPr>
              <a:t>www.boundless.com</a:t>
            </a:r>
            <a:endParaRPr lang="en-US" sz="800" dirty="0">
              <a:solidFill>
                <a:srgbClr val="828282"/>
              </a:solidFill>
              <a:latin typeface="Arial" charset="0"/>
              <a:ea typeface="ＭＳ Ｐゴシック" charset="0"/>
              <a:sym typeface="Helvetica Neue" charset="0"/>
            </a:endParaRPr>
          </a:p>
        </p:txBody>
      </p:sp>
      <p:sp>
        <p:nvSpPr>
          <p:cNvPr id="17" name="Rectangle 10"/>
          <p:cNvSpPr>
            <a:spLocks/>
          </p:cNvSpPr>
          <p:nvPr/>
        </p:nvSpPr>
        <p:spPr bwMode="auto">
          <a:xfrm>
            <a:off x="1676400" y="6629400"/>
            <a:ext cx="73914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i="1" dirty="0" smtClean="0">
                <a:solidFill>
                  <a:srgbClr val="828282"/>
                </a:solidFill>
                <a:latin typeface="Arial" charset="0"/>
                <a:ea typeface="ＭＳ Ｐゴシック" charset="0"/>
                <a:sym typeface="Helvetica Neue" charset="0"/>
              </a:rPr>
              <a:t>OpenStax CNX.</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rPr>
              <a:t/>
            </a:r>
            <a:r>
              <a:rPr lang="en-US" sz="800" dirty="0" smtClean="0">
                <a:solidFill>
                  <a:srgbClr val="828282"/>
                </a:solidFill>
                <a:latin typeface="Arial" charset="0"/>
                <a:ea typeface="ＭＳ Ｐゴシック" charset="0"/>
                <a:sym typeface="Helvetica Neue" charset="0"/>
              </a:rPr>
              <a:t>"OpenStax College, Superposition and Interference. February 6, 2013."</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hlinkClick r:id="rId3"/>
              </a:rPr>
              <a:t>CC BY 3.0</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hlinkClick r:id="rId4"/>
              </a:rPr>
              <a:t>http://cnx.org/content/m42249/latest/</a:t>
            </a:r>
            <a:r>
              <a:rPr lang="en-US" sz="800" dirty="0" smtClean="0">
                <a:solidFill>
                  <a:srgbClr val="828282"/>
                </a:solidFill>
                <a:latin typeface="Arial" charset="0"/>
                <a:ea typeface="ＭＳ Ｐゴシック" charset="0"/>
                <a:sym typeface="Helvetica Neue" charset="0"/>
              </a:rPr>
              <a:t> </a:t>
            </a:r>
            <a:r>
              <a:rPr lang="en-US" sz="800" u="sng" dirty="0" smtClean="0">
                <a:solidFill>
                  <a:srgbClr val="FFFFFF"/>
                </a:solidFill>
                <a:latin typeface="Arial"/>
                <a:ea typeface="ＭＳ Ｐゴシック" charset="0"/>
                <a:cs typeface="Arial"/>
                <a:sym typeface="Helvetica Neue" charset="0"/>
                <a:hlinkClick r:id="rId5"/>
              </a:rPr>
              <a:t>View on Boundless.com</a:t>
            </a:r>
            <a:endParaRPr lang="en-US" sz="800" u="sng" dirty="0">
              <a:solidFill>
                <a:srgbClr val="FFFFFF"/>
              </a:solidFill>
              <a:latin typeface="Arial"/>
              <a:ea typeface="ＭＳ Ｐゴシック" charset="0"/>
              <a:cs typeface="Arial"/>
              <a:sym typeface="Helvetica Neue" charset="0"/>
            </a:endParaRPr>
          </a:p>
        </p:txBody>
      </p:sp>
      <p:sp>
        <p:nvSpPr>
          <p:cNvPr id="14" name="Rectangle 11"/>
          <p:cNvSpPr>
            <a:spLocks/>
          </p:cNvSpPr>
          <p:nvPr/>
        </p:nvSpPr>
        <p:spPr bwMode="auto">
          <a:xfrm>
            <a:off x="190500" y="83015"/>
            <a:ext cx="8801100" cy="145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lstStyle/>
          <a:p>
            <a:pPr algn="l"/>
            <a:r>
              <a:rPr lang="en-US" sz="1000" dirty="0" smtClean="0">
                <a:solidFill>
                  <a:srgbClr val="828282"/>
                </a:solidFill>
                <a:latin typeface="Helvetica Neue Light" charset="0"/>
                <a:ea typeface="ＭＳ Ｐゴシック" charset="0"/>
                <a:cs typeface="Helvetica Neue Light" charset="0"/>
                <a:sym typeface="Helvetica Neue Light" charset="0"/>
              </a:rPr>
              <a:t>Waves and Vibrations</a:t>
            </a:r>
            <a:endParaRPr lang="en-US" sz="1000" dirty="0">
              <a:solidFill>
                <a:srgbClr val="828282"/>
              </a:solidFill>
              <a:latin typeface="Helvetica Neue Light" charset="0"/>
              <a:ea typeface="ＭＳ Ｐゴシック" charset="0"/>
              <a:cs typeface="Helvetica Neue Light" charset="0"/>
              <a:sym typeface="Helvetica Neue Light" charset="0"/>
            </a:endParaRPr>
          </a:p>
        </p:txBody>
      </p:sp>
      <p:pic>
        <p:nvPicPr>
          <p:cNvPr id="8" name="Picture 7" descr="appendiximage.jpg"/>
          <p:cNvPicPr>
            <a:picLocks noChangeAspect="1"/>
          </p:cNvPicPr>
          <p:nvPr/>
        </p:nvPicPr>
        <p:blipFill>
          <a:blip r:embed="rId7">
            <a:extLst>
              <a:ext uri="{0e85700307ca96120f5aeacea4e8d57f}">
                <a14:useLocalDpi xmlns:a14="http://schemas.microsoft.com/office/drawing/2010/main" val="0"/>
              </a:ext>
            </a:extLst>
          </a:blip>
          <a:stretch>
            <a:fillRect/>
          </a:stretch>
        </p:blipFill>
        <p:spPr>
          <a:xfrm>
            <a:off x="1097280" y="533400"/>
            <a:ext cx="6949440" cy="4343400"/>
          </a:xfrm>
          <a:prstGeom prst="rect">
            <a:avLst/>
          </a:prstGeom>
        </p:spPr>
      </p:pic>
    </p:spTree>
    <p:extLst>
      <p:ext uri="{BB962C8B-B14F-4D97-AF65-F5344CB8AC3E}">
        <p14:creationId xmlns:p14="http://schemas.microsoft.com/office/powerpoint/2010/main" val="139829866"/>
      </p:ext>
    </p:extLst>
  </p:cSld>
  <p:clrMapOvr>
    <a:masterClrMapping/>
  </p:clrMapOvr>
  <p:transition xmlns:p14="http://schemas.microsoft.com/office/powerpoint/2010/mai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04800" y="5029200"/>
            <a:ext cx="8534400" cy="1295400"/>
          </a:xfrm>
        </p:spPr>
        <p:txBody>
          <a:bodyPr/>
          <a:lstStyle/>
          <a:p>
            <a:r>
              <a:rPr lang="en-US" dirty="0" smtClean="0"/>
              <a:t>Constructive Interference</a:t>
            </a:r>
          </a:p>
          <a:p>
            <a:pPr lvl="1"/>
            <a:r>
              <a:rPr lang="en-US" dirty="0" smtClean="0"/>
              <a:t>Pure constructive interference of two identical waves produces one with twice the amplitude, but the same wavelength.</a:t>
            </a:r>
          </a:p>
        </p:txBody>
      </p:sp>
      <p:sp>
        <p:nvSpPr>
          <p:cNvPr id="5" name="Rectangle 4"/>
          <p:cNvSpPr>
            <a:spLocks/>
          </p:cNvSpPr>
          <p:nvPr/>
        </p:nvSpPr>
        <p:spPr bwMode="auto">
          <a:xfrm>
            <a:off x="0" y="6400800"/>
            <a:ext cx="9144000" cy="469900"/>
          </a:xfrm>
          <a:prstGeom prst="rect">
            <a:avLst/>
          </a:prstGeom>
          <a:solidFill>
            <a:srgbClr val="F6F6F6"/>
          </a:solidFill>
          <a:ln>
            <a:noFill/>
          </a:ln>
          <a:extLst>
            <a:ext uri="{91240B29-F687-4f45-9708-019B960494DF}">
              <a14:hiddenLine xmlns:a14="http://schemas.microsoft.com/office/drawing/2010/main" w="3175">
                <a:solidFill>
                  <a:srgbClr val="D7D7D7"/>
                </a:solidFill>
                <a:miter lim="800000"/>
                <a:headEnd/>
                <a:tailEnd/>
              </a14:hiddenLine>
            </a:ext>
          </a:extLst>
        </p:spPr>
        <p:txBody>
          <a:bodyPr lIns="0" tIns="0" rIns="0" bIns="0"/>
          <a:lstStyle/>
          <a:p>
            <a:endParaRPr lang="en-US"/>
          </a:p>
        </p:txBody>
      </p:sp>
      <p:pic>
        <p:nvPicPr>
          <p:cNvPr id="7"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 y="6538913"/>
            <a:ext cx="1422400" cy="217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9" name="Rectangle 8"/>
          <p:cNvSpPr>
            <a:spLocks/>
          </p:cNvSpPr>
          <p:nvPr/>
        </p:nvSpPr>
        <p:spPr bwMode="auto">
          <a:xfrm>
            <a:off x="0" y="6815"/>
            <a:ext cx="9144000" cy="317500"/>
          </a:xfrm>
          <a:prstGeom prst="rect">
            <a:avLst/>
          </a:prstGeom>
          <a:solidFill>
            <a:srgbClr val="F0F0F0"/>
          </a:solidFill>
          <a:ln>
            <a:noFill/>
          </a:ln>
          <a:extLst>
            <a:ext uri="{91240B29-F687-4f45-9708-019B960494DF}">
              <a14:hiddenLine xmlns:a14="http://schemas.microsoft.com/office/drawing/2010/main" w="12700" cap="flat">
                <a:solidFill>
                  <a:srgbClr val="D7D7D7"/>
                </a:solidFill>
                <a:miter lim="800000"/>
                <a:headEnd type="none" w="med" len="med"/>
                <a:tailEnd type="none" w="med" len="med"/>
              </a14:hiddenLine>
            </a:ext>
          </a:extLst>
        </p:spPr>
        <p:txBody>
          <a:bodyPr lIns="0" tIns="0" rIns="0" bIns="0"/>
          <a:lstStyle/>
          <a:p>
            <a:endParaRPr lang="en-US"/>
          </a:p>
        </p:txBody>
      </p:sp>
      <p:sp>
        <p:nvSpPr>
          <p:cNvPr id="11" name="Line 5"/>
          <p:cNvSpPr>
            <a:spLocks noChangeShapeType="1"/>
          </p:cNvSpPr>
          <p:nvPr/>
        </p:nvSpPr>
        <p:spPr bwMode="auto">
          <a:xfrm>
            <a:off x="3046413" y="11113"/>
            <a:ext cx="3049587" cy="0"/>
          </a:xfrm>
          <a:prstGeom prst="line">
            <a:avLst/>
          </a:prstGeom>
          <a:noFill/>
          <a:ln w="38100">
            <a:solidFill>
              <a:srgbClr val="228CBC"/>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2" name="Line 6"/>
          <p:cNvSpPr>
            <a:spLocks noChangeShapeType="1"/>
          </p:cNvSpPr>
          <p:nvPr/>
        </p:nvSpPr>
        <p:spPr bwMode="auto">
          <a:xfrm>
            <a:off x="0" y="11113"/>
            <a:ext cx="3048000" cy="0"/>
          </a:xfrm>
          <a:prstGeom prst="line">
            <a:avLst/>
          </a:prstGeom>
          <a:noFill/>
          <a:ln w="38100">
            <a:solidFill>
              <a:srgbClr val="FDB620"/>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3" name="Line 7"/>
          <p:cNvSpPr>
            <a:spLocks noChangeShapeType="1"/>
          </p:cNvSpPr>
          <p:nvPr/>
        </p:nvSpPr>
        <p:spPr bwMode="auto">
          <a:xfrm>
            <a:off x="6094413" y="11113"/>
            <a:ext cx="3049587" cy="0"/>
          </a:xfrm>
          <a:prstGeom prst="line">
            <a:avLst/>
          </a:prstGeom>
          <a:noFill/>
          <a:ln w="38100">
            <a:solidFill>
              <a:srgbClr val="7BBB45"/>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6" name="Rectangle 8"/>
          <p:cNvSpPr>
            <a:spLocks/>
          </p:cNvSpPr>
          <p:nvPr/>
        </p:nvSpPr>
        <p:spPr bwMode="auto">
          <a:xfrm>
            <a:off x="3962400" y="6477000"/>
            <a:ext cx="5105400" cy="20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dirty="0">
                <a:solidFill>
                  <a:srgbClr val="828282"/>
                </a:solidFill>
                <a:latin typeface="Arial" charset="0"/>
                <a:ea typeface="ＭＳ Ｐゴシック" charset="0"/>
                <a:sym typeface="Helvetica Neue" charset="0"/>
              </a:rPr>
              <a:t>Free to share, print, make copies and changes. Get yours at </a:t>
            </a:r>
            <a:r>
              <a:rPr lang="en-US" sz="800" dirty="0" err="1">
                <a:solidFill>
                  <a:srgbClr val="828282"/>
                </a:solidFill>
                <a:latin typeface="Arial" charset="0"/>
                <a:ea typeface="ＭＳ Ｐゴシック" charset="0"/>
                <a:sym typeface="Helvetica Neue" charset="0"/>
              </a:rPr>
              <a:t>www.boundless.com</a:t>
            </a:r>
            <a:endParaRPr lang="en-US" sz="800" dirty="0">
              <a:solidFill>
                <a:srgbClr val="828282"/>
              </a:solidFill>
              <a:latin typeface="Arial" charset="0"/>
              <a:ea typeface="ＭＳ Ｐゴシック" charset="0"/>
              <a:sym typeface="Helvetica Neue" charset="0"/>
            </a:endParaRPr>
          </a:p>
        </p:txBody>
      </p:sp>
      <p:sp>
        <p:nvSpPr>
          <p:cNvPr id="17" name="Rectangle 10"/>
          <p:cNvSpPr>
            <a:spLocks/>
          </p:cNvSpPr>
          <p:nvPr/>
        </p:nvSpPr>
        <p:spPr bwMode="auto">
          <a:xfrm>
            <a:off x="1676400" y="6629400"/>
            <a:ext cx="73914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i="1" dirty="0" smtClean="0">
                <a:solidFill>
                  <a:srgbClr val="828282"/>
                </a:solidFill>
                <a:latin typeface="Arial" charset="0"/>
                <a:ea typeface="ＭＳ Ｐゴシック" charset="0"/>
                <a:sym typeface="Helvetica Neue" charset="0"/>
              </a:rPr>
              <a:t>OpenStax CNX.</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rPr>
              <a:t/>
            </a:r>
            <a:r>
              <a:rPr lang="en-US" sz="800" dirty="0" smtClean="0">
                <a:solidFill>
                  <a:srgbClr val="828282"/>
                </a:solidFill>
                <a:latin typeface="Arial" charset="0"/>
                <a:ea typeface="ＭＳ Ｐゴシック" charset="0"/>
                <a:sym typeface="Helvetica Neue" charset="0"/>
              </a:rPr>
              <a:t>"OpenStax College, Superposition and Interference. February 6, 2013."</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hlinkClick r:id="rId3"/>
              </a:rPr>
              <a:t>CC BY 3.0</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hlinkClick r:id="rId4"/>
              </a:rPr>
              <a:t>http://cnx.org/content/m42249/latest/</a:t>
            </a:r>
            <a:r>
              <a:rPr lang="en-US" sz="800" dirty="0" smtClean="0">
                <a:solidFill>
                  <a:srgbClr val="828282"/>
                </a:solidFill>
                <a:latin typeface="Arial" charset="0"/>
                <a:ea typeface="ＭＳ Ｐゴシック" charset="0"/>
                <a:sym typeface="Helvetica Neue" charset="0"/>
              </a:rPr>
              <a:t> </a:t>
            </a:r>
            <a:r>
              <a:rPr lang="en-US" sz="800" u="sng" dirty="0" smtClean="0">
                <a:solidFill>
                  <a:srgbClr val="FFFFFF"/>
                </a:solidFill>
                <a:latin typeface="Arial"/>
                <a:ea typeface="ＭＳ Ｐゴシック" charset="0"/>
                <a:cs typeface="Arial"/>
                <a:sym typeface="Helvetica Neue" charset="0"/>
                <a:hlinkClick r:id="rId5"/>
              </a:rPr>
              <a:t>View on Boundless.com</a:t>
            </a:r>
            <a:endParaRPr lang="en-US" sz="800" u="sng" dirty="0">
              <a:solidFill>
                <a:srgbClr val="FFFFFF"/>
              </a:solidFill>
              <a:latin typeface="Arial"/>
              <a:ea typeface="ＭＳ Ｐゴシック" charset="0"/>
              <a:cs typeface="Arial"/>
              <a:sym typeface="Helvetica Neue" charset="0"/>
            </a:endParaRPr>
          </a:p>
        </p:txBody>
      </p:sp>
      <p:sp>
        <p:nvSpPr>
          <p:cNvPr id="14" name="Rectangle 11"/>
          <p:cNvSpPr>
            <a:spLocks/>
          </p:cNvSpPr>
          <p:nvPr/>
        </p:nvSpPr>
        <p:spPr bwMode="auto">
          <a:xfrm>
            <a:off x="190500" y="83015"/>
            <a:ext cx="8801100" cy="145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lstStyle/>
          <a:p>
            <a:pPr algn="l"/>
            <a:r>
              <a:rPr lang="en-US" sz="1000" dirty="0" smtClean="0">
                <a:solidFill>
                  <a:srgbClr val="828282"/>
                </a:solidFill>
                <a:latin typeface="Helvetica Neue Light" charset="0"/>
                <a:ea typeface="ＭＳ Ｐゴシック" charset="0"/>
                <a:cs typeface="Helvetica Neue Light" charset="0"/>
                <a:sym typeface="Helvetica Neue Light" charset="0"/>
              </a:rPr>
              <a:t>Waves and Vibrations</a:t>
            </a:r>
            <a:endParaRPr lang="en-US" sz="1000" dirty="0">
              <a:solidFill>
                <a:srgbClr val="828282"/>
              </a:solidFill>
              <a:latin typeface="Helvetica Neue Light" charset="0"/>
              <a:ea typeface="ＭＳ Ｐゴシック" charset="0"/>
              <a:cs typeface="Helvetica Neue Light" charset="0"/>
              <a:sym typeface="Helvetica Neue Light" charset="0"/>
            </a:endParaRPr>
          </a:p>
        </p:txBody>
      </p:sp>
      <p:pic>
        <p:nvPicPr>
          <p:cNvPr id="8" name="Picture 7" descr="appendiximage.jpg"/>
          <p:cNvPicPr>
            <a:picLocks noChangeAspect="1"/>
          </p:cNvPicPr>
          <p:nvPr/>
        </p:nvPicPr>
        <p:blipFill>
          <a:blip r:embed="rId7">
            <a:extLst>
              <a:ext uri="{00cae984ce6cf857dd7e8072c9b183f4}">
                <a14:useLocalDpi xmlns:a14="http://schemas.microsoft.com/office/drawing/2010/main" val="0"/>
              </a:ext>
            </a:extLst>
          </a:blip>
          <a:stretch>
            <a:fillRect/>
          </a:stretch>
        </p:blipFill>
        <p:spPr>
          <a:xfrm>
            <a:off x="922084" y="533400"/>
            <a:ext cx="7299831" cy="4343400"/>
          </a:xfrm>
          <a:prstGeom prst="rect">
            <a:avLst/>
          </a:prstGeom>
        </p:spPr>
      </p:pic>
    </p:spTree>
    <p:extLst>
      <p:ext uri="{BB962C8B-B14F-4D97-AF65-F5344CB8AC3E}">
        <p14:creationId xmlns:p14="http://schemas.microsoft.com/office/powerpoint/2010/main" val="139829866"/>
      </p:ext>
    </p:extLst>
  </p:cSld>
  <p:clrMapOvr>
    <a:masterClrMapping/>
  </p:clrMapOvr>
  <p:transition xmlns:p14="http://schemas.microsoft.com/office/powerpoint/2010/mai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BoundlessHQ_small.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3048000" cy="6464300"/>
          </a:xfrm>
          <a:prstGeom prst="rect">
            <a:avLst/>
          </a:prstGeom>
        </p:spPr>
      </p:pic>
      <p:sp>
        <p:nvSpPr>
          <p:cNvPr id="16" name="Text Placeholder 15"/>
          <p:cNvSpPr>
            <a:spLocks noGrp="1"/>
          </p:cNvSpPr>
          <p:nvPr>
            <p:ph type="body" sz="quarter" idx="10"/>
          </p:nvPr>
        </p:nvSpPr>
        <p:spPr/>
        <p:txBody>
          <a:bodyPr/>
          <a:lstStyle/>
          <a:p>
            <a:pPr>
              <a:lnSpc>
                <a:spcPct val="110000"/>
              </a:lnSpc>
            </a:pPr>
            <a:r>
              <a:rPr lang="en-US" dirty="0" smtClean="0"/>
              <a:t>Boundless is an innovative technology company making education more affordable and accessible for students everywhere. The company creates the world’s best open educational content in 20+ subjects that align to more than 1,000 popular college textbooks. Boundless integrates learning technology into all its premium books to help students study more efficiently at a fraction of the cost of traditional textbooks. The company also empowers educators to engage their students more effectively through customizable books and intuitive teaching tools as part of the Boundless Teaching Platform. More than 2 million learners access Boundless free and premium content each month across the company’s wide distribution platforms, including its website, </a:t>
            </a:r>
            <a:r>
              <a:rPr lang="en-US" dirty="0" err="1" smtClean="0"/>
              <a:t>iOS</a:t>
            </a:r>
            <a:r>
              <a:rPr lang="en-US" dirty="0" smtClean="0"/>
              <a:t> apps, Kindle books, and </a:t>
            </a:r>
            <a:r>
              <a:rPr lang="en-US" dirty="0" err="1" smtClean="0"/>
              <a:t>iBooks</a:t>
            </a:r>
            <a:r>
              <a:rPr lang="en-US" dirty="0" smtClean="0"/>
              <a:t>. To get started learning or teaching with Boundless, visit </a:t>
            </a:r>
            <a:r>
              <a:rPr lang="en-US" dirty="0" smtClean="0">
                <a:hlinkClick r:id="rId3"/>
              </a:rPr>
              <a:t>boundless.com</a:t>
            </a:r>
            <a:r>
              <a:rPr lang="en-US" dirty="0" smtClean="0"/>
              <a:t>.</a:t>
            </a:r>
            <a:endParaRPr lang="en-US" dirty="0"/>
          </a:p>
        </p:txBody>
      </p:sp>
      <p:sp>
        <p:nvSpPr>
          <p:cNvPr id="6" name="Line 5"/>
          <p:cNvSpPr>
            <a:spLocks noChangeShapeType="1"/>
          </p:cNvSpPr>
          <p:nvPr/>
        </p:nvSpPr>
        <p:spPr bwMode="auto">
          <a:xfrm>
            <a:off x="3046413" y="11113"/>
            <a:ext cx="3049587" cy="0"/>
          </a:xfrm>
          <a:prstGeom prst="line">
            <a:avLst/>
          </a:prstGeom>
          <a:noFill/>
          <a:ln w="38100">
            <a:solidFill>
              <a:srgbClr val="228CBC"/>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7" name="Line 6"/>
          <p:cNvSpPr>
            <a:spLocks noChangeShapeType="1"/>
          </p:cNvSpPr>
          <p:nvPr/>
        </p:nvSpPr>
        <p:spPr bwMode="auto">
          <a:xfrm>
            <a:off x="0" y="11113"/>
            <a:ext cx="3048000" cy="0"/>
          </a:xfrm>
          <a:prstGeom prst="line">
            <a:avLst/>
          </a:prstGeom>
          <a:noFill/>
          <a:ln w="38100">
            <a:solidFill>
              <a:srgbClr val="FDB620"/>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8" name="Line 7"/>
          <p:cNvSpPr>
            <a:spLocks noChangeShapeType="1"/>
          </p:cNvSpPr>
          <p:nvPr/>
        </p:nvSpPr>
        <p:spPr bwMode="auto">
          <a:xfrm>
            <a:off x="6094413" y="11113"/>
            <a:ext cx="3049587" cy="0"/>
          </a:xfrm>
          <a:prstGeom prst="line">
            <a:avLst/>
          </a:prstGeom>
          <a:noFill/>
          <a:ln w="38100">
            <a:solidFill>
              <a:srgbClr val="7BBB45"/>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9" name="Line 6"/>
          <p:cNvSpPr>
            <a:spLocks noChangeShapeType="1"/>
          </p:cNvSpPr>
          <p:nvPr/>
        </p:nvSpPr>
        <p:spPr bwMode="auto">
          <a:xfrm>
            <a:off x="3429000" y="762000"/>
            <a:ext cx="5494337" cy="0"/>
          </a:xfrm>
          <a:prstGeom prst="line">
            <a:avLst/>
          </a:prstGeom>
          <a:noFill/>
          <a:ln w="12700" cap="flat">
            <a:solidFill>
              <a:srgbClr val="B2B2B2"/>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0" name="Rectangle 9"/>
          <p:cNvSpPr>
            <a:spLocks/>
          </p:cNvSpPr>
          <p:nvPr/>
        </p:nvSpPr>
        <p:spPr bwMode="auto">
          <a:xfrm>
            <a:off x="0" y="6400800"/>
            <a:ext cx="9144000" cy="469900"/>
          </a:xfrm>
          <a:prstGeom prst="rect">
            <a:avLst/>
          </a:prstGeom>
          <a:solidFill>
            <a:srgbClr val="F6F6F6"/>
          </a:solidFill>
          <a:ln>
            <a:noFill/>
          </a:ln>
          <a:extLst>
            <a:ext uri="{91240B29-F687-4f45-9708-019B960494DF}">
              <a14:hiddenLine xmlns:a14="http://schemas.microsoft.com/office/drawing/2010/main" w="3175">
                <a:solidFill>
                  <a:srgbClr val="D7D7D7"/>
                </a:solidFill>
                <a:miter lim="800000"/>
                <a:headEnd/>
                <a:tailEnd/>
              </a14:hiddenLine>
            </a:ext>
          </a:extLst>
        </p:spPr>
        <p:txBody>
          <a:bodyPr lIns="0" tIns="0" rIns="0" bIns="0"/>
          <a:lstStyle/>
          <a:p>
            <a:endParaRPr lang="en-US"/>
          </a:p>
        </p:txBody>
      </p:sp>
      <p:pic>
        <p:nvPicPr>
          <p:cNvPr id="11"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69300" y="6527800"/>
            <a:ext cx="625475"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2"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0500" y="6538913"/>
            <a:ext cx="1422400" cy="217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3" name="Rectangle 8"/>
          <p:cNvSpPr>
            <a:spLocks/>
          </p:cNvSpPr>
          <p:nvPr/>
        </p:nvSpPr>
        <p:spPr bwMode="auto">
          <a:xfrm>
            <a:off x="3962400" y="6578600"/>
            <a:ext cx="4318000" cy="20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dirty="0">
                <a:solidFill>
                  <a:srgbClr val="828282"/>
                </a:solidFill>
                <a:latin typeface="Arial" charset="0"/>
                <a:ea typeface="ＭＳ Ｐゴシック" charset="0"/>
                <a:sym typeface="Helvetica Neue" charset="0"/>
              </a:rPr>
              <a:t>Free to share, print, make copies and changes. Get yours at </a:t>
            </a:r>
            <a:r>
              <a:rPr lang="en-US" sz="800" dirty="0" err="1">
                <a:solidFill>
                  <a:srgbClr val="828282"/>
                </a:solidFill>
                <a:latin typeface="Arial" charset="0"/>
                <a:ea typeface="ＭＳ Ｐゴシック" charset="0"/>
                <a:sym typeface="Helvetica Neue" charset="0"/>
              </a:rPr>
              <a:t>www.boundless.com</a:t>
            </a:r>
            <a:endParaRPr lang="en-US" sz="800" dirty="0">
              <a:solidFill>
                <a:srgbClr val="828282"/>
              </a:solidFill>
              <a:latin typeface="Arial" charset="0"/>
              <a:ea typeface="ＭＳ Ｐゴシック" charset="0"/>
              <a:sym typeface="Helvetica Neue" charset="0"/>
            </a:endParaRPr>
          </a:p>
        </p:txBody>
      </p:sp>
      <p:sp>
        <p:nvSpPr>
          <p:cNvPr id="17" name="Title 16"/>
          <p:cNvSpPr>
            <a:spLocks noGrp="1"/>
          </p:cNvSpPr>
          <p:nvPr>
            <p:ph type="title"/>
          </p:nvPr>
        </p:nvSpPr>
        <p:spPr/>
        <p:txBody>
          <a:bodyPr/>
          <a:lstStyle/>
          <a:p>
            <a:r>
              <a:rPr lang="en-US" dirty="0" smtClean="0"/>
              <a:t>About Boundless</a:t>
            </a:r>
            <a:endParaRPr lang="en-US" dirty="0"/>
          </a:p>
        </p:txBody>
      </p:sp>
    </p:spTree>
    <p:extLst>
      <p:ext uri="{BB962C8B-B14F-4D97-AF65-F5344CB8AC3E}">
        <p14:creationId xmlns:p14="http://schemas.microsoft.com/office/powerpoint/2010/main" val="1703359636"/>
      </p:ext>
    </p:extLst>
  </p:cSld>
  <p:clrMapOvr>
    <a:masterClrMapping/>
  </p:clrMapOvr>
  <p:transition xmlns:p14="http://schemas.microsoft.com/office/powerpoint/2010/mai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04800" y="5029200"/>
            <a:ext cx="8534400" cy="1295400"/>
          </a:xfrm>
        </p:spPr>
        <p:txBody>
          <a:bodyPr/>
          <a:lstStyle/>
          <a:p>
            <a:r>
              <a:rPr lang="en-US" dirty="0" smtClean="0"/>
              <a:t>Wave Interference</a:t>
            </a:r>
          </a:p>
          <a:p>
            <a:pPr lvl="1"/>
            <a:r>
              <a:rPr lang="en-US" dirty="0" smtClean="0"/>
              <a:t>A brief introduction to constructive and destructive wave interference and the principle of superposition.</a:t>
            </a:r>
          </a:p>
        </p:txBody>
      </p:sp>
      <p:sp>
        <p:nvSpPr>
          <p:cNvPr id="5" name="Rectangle 4"/>
          <p:cNvSpPr>
            <a:spLocks/>
          </p:cNvSpPr>
          <p:nvPr/>
        </p:nvSpPr>
        <p:spPr bwMode="auto">
          <a:xfrm>
            <a:off x="0" y="6400800"/>
            <a:ext cx="9144000" cy="469900"/>
          </a:xfrm>
          <a:prstGeom prst="rect">
            <a:avLst/>
          </a:prstGeom>
          <a:solidFill>
            <a:srgbClr val="F6F6F6"/>
          </a:solidFill>
          <a:ln>
            <a:noFill/>
          </a:ln>
          <a:extLst>
            <a:ext uri="{91240B29-F687-4f45-9708-019B960494DF}">
              <a14:hiddenLine xmlns:a14="http://schemas.microsoft.com/office/drawing/2010/main" w="3175">
                <a:solidFill>
                  <a:srgbClr val="D7D7D7"/>
                </a:solidFill>
                <a:miter lim="800000"/>
                <a:headEnd/>
                <a:tailEnd/>
              </a14:hiddenLine>
            </a:ext>
          </a:extLst>
        </p:spPr>
        <p:txBody>
          <a:bodyPr lIns="0" tIns="0" rIns="0" bIns="0"/>
          <a:lstStyle/>
          <a:p>
            <a:endParaRPr lang="en-US"/>
          </a:p>
        </p:txBody>
      </p:sp>
      <p:pic>
        <p:nvPicPr>
          <p:cNvPr id="7"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 y="6538913"/>
            <a:ext cx="1422400" cy="217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9" name="Rectangle 8"/>
          <p:cNvSpPr>
            <a:spLocks/>
          </p:cNvSpPr>
          <p:nvPr/>
        </p:nvSpPr>
        <p:spPr bwMode="auto">
          <a:xfrm>
            <a:off x="0" y="6815"/>
            <a:ext cx="9144000" cy="317500"/>
          </a:xfrm>
          <a:prstGeom prst="rect">
            <a:avLst/>
          </a:prstGeom>
          <a:solidFill>
            <a:srgbClr val="F0F0F0"/>
          </a:solidFill>
          <a:ln>
            <a:noFill/>
          </a:ln>
          <a:extLst>
            <a:ext uri="{91240B29-F687-4f45-9708-019B960494DF}">
              <a14:hiddenLine xmlns:a14="http://schemas.microsoft.com/office/drawing/2010/main" w="12700" cap="flat">
                <a:solidFill>
                  <a:srgbClr val="D7D7D7"/>
                </a:solidFill>
                <a:miter lim="800000"/>
                <a:headEnd type="none" w="med" len="med"/>
                <a:tailEnd type="none" w="med" len="med"/>
              </a14:hiddenLine>
            </a:ext>
          </a:extLst>
        </p:spPr>
        <p:txBody>
          <a:bodyPr lIns="0" tIns="0" rIns="0" bIns="0"/>
          <a:lstStyle/>
          <a:p>
            <a:endParaRPr lang="en-US"/>
          </a:p>
        </p:txBody>
      </p:sp>
      <p:sp>
        <p:nvSpPr>
          <p:cNvPr id="11" name="Line 5"/>
          <p:cNvSpPr>
            <a:spLocks noChangeShapeType="1"/>
          </p:cNvSpPr>
          <p:nvPr/>
        </p:nvSpPr>
        <p:spPr bwMode="auto">
          <a:xfrm>
            <a:off x="3046413" y="11113"/>
            <a:ext cx="3049587" cy="0"/>
          </a:xfrm>
          <a:prstGeom prst="line">
            <a:avLst/>
          </a:prstGeom>
          <a:noFill/>
          <a:ln w="38100">
            <a:solidFill>
              <a:srgbClr val="228CBC"/>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2" name="Line 6"/>
          <p:cNvSpPr>
            <a:spLocks noChangeShapeType="1"/>
          </p:cNvSpPr>
          <p:nvPr/>
        </p:nvSpPr>
        <p:spPr bwMode="auto">
          <a:xfrm>
            <a:off x="0" y="11113"/>
            <a:ext cx="3048000" cy="0"/>
          </a:xfrm>
          <a:prstGeom prst="line">
            <a:avLst/>
          </a:prstGeom>
          <a:noFill/>
          <a:ln w="38100">
            <a:solidFill>
              <a:srgbClr val="FDB620"/>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3" name="Line 7"/>
          <p:cNvSpPr>
            <a:spLocks noChangeShapeType="1"/>
          </p:cNvSpPr>
          <p:nvPr/>
        </p:nvSpPr>
        <p:spPr bwMode="auto">
          <a:xfrm>
            <a:off x="6094413" y="11113"/>
            <a:ext cx="3049587" cy="0"/>
          </a:xfrm>
          <a:prstGeom prst="line">
            <a:avLst/>
          </a:prstGeom>
          <a:noFill/>
          <a:ln w="38100">
            <a:solidFill>
              <a:srgbClr val="7BBB45"/>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6" name="Rectangle 8"/>
          <p:cNvSpPr>
            <a:spLocks/>
          </p:cNvSpPr>
          <p:nvPr/>
        </p:nvSpPr>
        <p:spPr bwMode="auto">
          <a:xfrm>
            <a:off x="3962400" y="6477000"/>
            <a:ext cx="5105400" cy="20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dirty="0">
                <a:solidFill>
                  <a:srgbClr val="828282"/>
                </a:solidFill>
                <a:latin typeface="Arial" charset="0"/>
                <a:ea typeface="ＭＳ Ｐゴシック" charset="0"/>
                <a:sym typeface="Helvetica Neue" charset="0"/>
              </a:rPr>
              <a:t>Free to share, print, make copies and changes. Get yours at </a:t>
            </a:r>
            <a:r>
              <a:rPr lang="en-US" sz="800" dirty="0" err="1">
                <a:solidFill>
                  <a:srgbClr val="828282"/>
                </a:solidFill>
                <a:latin typeface="Arial" charset="0"/>
                <a:ea typeface="ＭＳ Ｐゴシック" charset="0"/>
                <a:sym typeface="Helvetica Neue" charset="0"/>
              </a:rPr>
              <a:t>www.boundless.com</a:t>
            </a:r>
            <a:endParaRPr lang="en-US" sz="800" dirty="0">
              <a:solidFill>
                <a:srgbClr val="828282"/>
              </a:solidFill>
              <a:latin typeface="Arial" charset="0"/>
              <a:ea typeface="ＭＳ Ｐゴシック" charset="0"/>
              <a:sym typeface="Helvetica Neue" charset="0"/>
            </a:endParaRPr>
          </a:p>
        </p:txBody>
      </p:sp>
      <p:sp>
        <p:nvSpPr>
          <p:cNvPr id="17" name="Rectangle 10"/>
          <p:cNvSpPr>
            <a:spLocks/>
          </p:cNvSpPr>
          <p:nvPr/>
        </p:nvSpPr>
        <p:spPr bwMode="auto">
          <a:xfrm>
            <a:off x="1676400" y="6629400"/>
            <a:ext cx="73914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u="sng" dirty="0" smtClean="0">
                <a:solidFill>
                  <a:srgbClr val="FFFFFF"/>
                </a:solidFill>
                <a:latin typeface="Arial"/>
                <a:ea typeface="ＭＳ Ｐゴシック" charset="0"/>
                <a:cs typeface="Arial"/>
                <a:sym typeface="Helvetica Neue" charset="0"/>
                <a:hlinkClick r:id="rId3"/>
              </a:rPr>
              <a:t>View on Boundless.com</a:t>
            </a:r>
            <a:endParaRPr lang="en-US" sz="800" u="sng" dirty="0">
              <a:solidFill>
                <a:srgbClr val="FFFFFF"/>
              </a:solidFill>
              <a:latin typeface="Arial"/>
              <a:ea typeface="ＭＳ Ｐゴシック" charset="0"/>
              <a:cs typeface="Arial"/>
              <a:sym typeface="Helvetica Neue" charset="0"/>
            </a:endParaRPr>
          </a:p>
        </p:txBody>
      </p:sp>
      <p:sp>
        <p:nvSpPr>
          <p:cNvPr id="14" name="Rectangle 11"/>
          <p:cNvSpPr>
            <a:spLocks/>
          </p:cNvSpPr>
          <p:nvPr/>
        </p:nvSpPr>
        <p:spPr bwMode="auto">
          <a:xfrm>
            <a:off x="190500" y="83015"/>
            <a:ext cx="8801100" cy="145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lstStyle/>
          <a:p>
            <a:pPr algn="l"/>
            <a:r>
              <a:rPr lang="en-US" sz="1000" dirty="0" smtClean="0">
                <a:solidFill>
                  <a:srgbClr val="828282"/>
                </a:solidFill>
                <a:latin typeface="Helvetica Neue Light" charset="0"/>
                <a:ea typeface="ＭＳ Ｐゴシック" charset="0"/>
                <a:cs typeface="Helvetica Neue Light" charset="0"/>
                <a:sym typeface="Helvetica Neue Light" charset="0"/>
              </a:rPr>
              <a:t>Waves and Vibrations</a:t>
            </a:r>
            <a:endParaRPr lang="en-US" sz="1000" dirty="0">
              <a:solidFill>
                <a:srgbClr val="828282"/>
              </a:solidFill>
              <a:latin typeface="Helvetica Neue Light" charset="0"/>
              <a:ea typeface="ＭＳ Ｐゴシック" charset="0"/>
              <a:cs typeface="Helvetica Neue Light" charset="0"/>
              <a:sym typeface="Helvetica Neue Light" charset="0"/>
            </a:endParaRPr>
          </a:p>
        </p:txBody>
      </p:sp>
      <p:pic>
        <p:nvPicPr>
          <p:cNvPr id="8" name="Picture 7" descr="appendiximage.jpg"/>
          <p:cNvPicPr>
            <a:picLocks noChangeAspect="1"/>
          </p:cNvPicPr>
          <p:nvPr/>
        </p:nvPicPr>
        <p:blipFill>
          <a:blip r:embed="rId5">
            <a:extLst>
              <a:ext uri="{fa5b705f5cfadcf675b4f5495e48a30a}">
                <a14:useLocalDpi xmlns:a14="http://schemas.microsoft.com/office/drawing/2010/main" val="0"/>
              </a:ext>
            </a:extLst>
          </a:blip>
          <a:stretch>
            <a:fillRect/>
          </a:stretch>
        </p:blipFill>
        <p:spPr>
          <a:xfrm>
            <a:off x="1676400" y="533400"/>
            <a:ext cx="5791200" cy="4343400"/>
          </a:xfrm>
          <a:prstGeom prst="rect">
            <a:avLst/>
          </a:prstGeom>
        </p:spPr>
      </p:pic>
    </p:spTree>
    <p:extLst>
      <p:ext uri="{BB962C8B-B14F-4D97-AF65-F5344CB8AC3E}">
        <p14:creationId xmlns:p14="http://schemas.microsoft.com/office/powerpoint/2010/main" val="139829866"/>
      </p:ext>
    </p:extLst>
  </p:cSld>
  <p:clrMapOvr>
    <a:masterClrMapping/>
  </p:clrMapOvr>
  <p:transition xmlns:p14="http://schemas.microsoft.com/office/powerpoint/2010/mai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04800" y="5029200"/>
            <a:ext cx="8534400" cy="1295400"/>
          </a:xfrm>
        </p:spPr>
        <p:txBody>
          <a:bodyPr/>
          <a:lstStyle/>
          <a:p>
            <a:r>
              <a:rPr lang="en-US" dirty="0" smtClean="0"/>
              <a:t>Wavelength and Amplitude</a:t>
            </a:r>
          </a:p>
          <a:p>
            <a:pPr lvl="1"/>
            <a:r>
              <a:rPr lang="en-US" dirty="0" smtClean="0"/>
              <a:t>The wavelength is the distance between adjacent crests. The amplitude is the 1/2 the distance from crest to trough.</a:t>
            </a:r>
          </a:p>
        </p:txBody>
      </p:sp>
      <p:sp>
        <p:nvSpPr>
          <p:cNvPr id="5" name="Rectangle 4"/>
          <p:cNvSpPr>
            <a:spLocks/>
          </p:cNvSpPr>
          <p:nvPr/>
        </p:nvSpPr>
        <p:spPr bwMode="auto">
          <a:xfrm>
            <a:off x="0" y="6400800"/>
            <a:ext cx="9144000" cy="469900"/>
          </a:xfrm>
          <a:prstGeom prst="rect">
            <a:avLst/>
          </a:prstGeom>
          <a:solidFill>
            <a:srgbClr val="F6F6F6"/>
          </a:solidFill>
          <a:ln>
            <a:noFill/>
          </a:ln>
          <a:extLst>
            <a:ext uri="{91240B29-F687-4f45-9708-019B960494DF}">
              <a14:hiddenLine xmlns:a14="http://schemas.microsoft.com/office/drawing/2010/main" w="3175">
                <a:solidFill>
                  <a:srgbClr val="D7D7D7"/>
                </a:solidFill>
                <a:miter lim="800000"/>
                <a:headEnd/>
                <a:tailEnd/>
              </a14:hiddenLine>
            </a:ext>
          </a:extLst>
        </p:spPr>
        <p:txBody>
          <a:bodyPr lIns="0" tIns="0" rIns="0" bIns="0"/>
          <a:lstStyle/>
          <a:p>
            <a:endParaRPr lang="en-US"/>
          </a:p>
        </p:txBody>
      </p:sp>
      <p:pic>
        <p:nvPicPr>
          <p:cNvPr id="7"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 y="6538913"/>
            <a:ext cx="1422400" cy="217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9" name="Rectangle 8"/>
          <p:cNvSpPr>
            <a:spLocks/>
          </p:cNvSpPr>
          <p:nvPr/>
        </p:nvSpPr>
        <p:spPr bwMode="auto">
          <a:xfrm>
            <a:off x="0" y="6815"/>
            <a:ext cx="9144000" cy="317500"/>
          </a:xfrm>
          <a:prstGeom prst="rect">
            <a:avLst/>
          </a:prstGeom>
          <a:solidFill>
            <a:srgbClr val="F0F0F0"/>
          </a:solidFill>
          <a:ln>
            <a:noFill/>
          </a:ln>
          <a:extLst>
            <a:ext uri="{91240B29-F687-4f45-9708-019B960494DF}">
              <a14:hiddenLine xmlns:a14="http://schemas.microsoft.com/office/drawing/2010/main" w="12700" cap="flat">
                <a:solidFill>
                  <a:srgbClr val="D7D7D7"/>
                </a:solidFill>
                <a:miter lim="800000"/>
                <a:headEnd type="none" w="med" len="med"/>
                <a:tailEnd type="none" w="med" len="med"/>
              </a14:hiddenLine>
            </a:ext>
          </a:extLst>
        </p:spPr>
        <p:txBody>
          <a:bodyPr lIns="0" tIns="0" rIns="0" bIns="0"/>
          <a:lstStyle/>
          <a:p>
            <a:endParaRPr lang="en-US"/>
          </a:p>
        </p:txBody>
      </p:sp>
      <p:sp>
        <p:nvSpPr>
          <p:cNvPr id="11" name="Line 5"/>
          <p:cNvSpPr>
            <a:spLocks noChangeShapeType="1"/>
          </p:cNvSpPr>
          <p:nvPr/>
        </p:nvSpPr>
        <p:spPr bwMode="auto">
          <a:xfrm>
            <a:off x="3046413" y="11113"/>
            <a:ext cx="3049587" cy="0"/>
          </a:xfrm>
          <a:prstGeom prst="line">
            <a:avLst/>
          </a:prstGeom>
          <a:noFill/>
          <a:ln w="38100">
            <a:solidFill>
              <a:srgbClr val="228CBC"/>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2" name="Line 6"/>
          <p:cNvSpPr>
            <a:spLocks noChangeShapeType="1"/>
          </p:cNvSpPr>
          <p:nvPr/>
        </p:nvSpPr>
        <p:spPr bwMode="auto">
          <a:xfrm>
            <a:off x="0" y="11113"/>
            <a:ext cx="3048000" cy="0"/>
          </a:xfrm>
          <a:prstGeom prst="line">
            <a:avLst/>
          </a:prstGeom>
          <a:noFill/>
          <a:ln w="38100">
            <a:solidFill>
              <a:srgbClr val="FDB620"/>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3" name="Line 7"/>
          <p:cNvSpPr>
            <a:spLocks noChangeShapeType="1"/>
          </p:cNvSpPr>
          <p:nvPr/>
        </p:nvSpPr>
        <p:spPr bwMode="auto">
          <a:xfrm>
            <a:off x="6094413" y="11113"/>
            <a:ext cx="3049587" cy="0"/>
          </a:xfrm>
          <a:prstGeom prst="line">
            <a:avLst/>
          </a:prstGeom>
          <a:noFill/>
          <a:ln w="38100">
            <a:solidFill>
              <a:srgbClr val="7BBB45"/>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6" name="Rectangle 8"/>
          <p:cNvSpPr>
            <a:spLocks/>
          </p:cNvSpPr>
          <p:nvPr/>
        </p:nvSpPr>
        <p:spPr bwMode="auto">
          <a:xfrm>
            <a:off x="3962400" y="6477000"/>
            <a:ext cx="5105400" cy="20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dirty="0">
                <a:solidFill>
                  <a:srgbClr val="828282"/>
                </a:solidFill>
                <a:latin typeface="Arial" charset="0"/>
                <a:ea typeface="ＭＳ Ｐゴシック" charset="0"/>
                <a:sym typeface="Helvetica Neue" charset="0"/>
              </a:rPr>
              <a:t>Free to share, print, make copies and changes. Get yours at </a:t>
            </a:r>
            <a:r>
              <a:rPr lang="en-US" sz="800" dirty="0" err="1">
                <a:solidFill>
                  <a:srgbClr val="828282"/>
                </a:solidFill>
                <a:latin typeface="Arial" charset="0"/>
                <a:ea typeface="ＭＳ Ｐゴシック" charset="0"/>
                <a:sym typeface="Helvetica Neue" charset="0"/>
              </a:rPr>
              <a:t>www.boundless.com</a:t>
            </a:r>
            <a:endParaRPr lang="en-US" sz="800" dirty="0">
              <a:solidFill>
                <a:srgbClr val="828282"/>
              </a:solidFill>
              <a:latin typeface="Arial" charset="0"/>
              <a:ea typeface="ＭＳ Ｐゴシック" charset="0"/>
              <a:sym typeface="Helvetica Neue" charset="0"/>
            </a:endParaRPr>
          </a:p>
        </p:txBody>
      </p:sp>
      <p:sp>
        <p:nvSpPr>
          <p:cNvPr id="17" name="Rectangle 10"/>
          <p:cNvSpPr>
            <a:spLocks/>
          </p:cNvSpPr>
          <p:nvPr/>
        </p:nvSpPr>
        <p:spPr bwMode="auto">
          <a:xfrm>
            <a:off x="1676400" y="6629400"/>
            <a:ext cx="73914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i="1" dirty="0" smtClean="0">
                <a:solidFill>
                  <a:srgbClr val="828282"/>
                </a:solidFill>
                <a:latin typeface="Arial" charset="0"/>
                <a:ea typeface="ＭＳ Ｐゴシック" charset="0"/>
                <a:sym typeface="Helvetica Neue" charset="0"/>
              </a:rPr>
              <a:t>Wikipedia.</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rPr>
              <a:t/>
            </a:r>
            <a:r>
              <a:rPr lang="en-US" sz="800" dirty="0" smtClean="0">
                <a:solidFill>
                  <a:srgbClr val="828282"/>
                </a:solidFill>
                <a:latin typeface="Arial" charset="0"/>
                <a:ea typeface="ＭＳ Ｐゴシック" charset="0"/>
                <a:sym typeface="Helvetica Neue" charset="0"/>
              </a:rPr>
              <a:t>"Wave."</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hlinkClick r:id="rId3"/>
              </a:rPr>
              <a:t>GNU FDL</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hlinkClick r:id="rId4"/>
              </a:rPr>
              <a:t>http://simple.wikipedia.org/wiki/File:Wave.png</a:t>
            </a:r>
            <a:r>
              <a:rPr lang="en-US" sz="800" dirty="0" smtClean="0">
                <a:solidFill>
                  <a:srgbClr val="828282"/>
                </a:solidFill>
                <a:latin typeface="Arial" charset="0"/>
                <a:ea typeface="ＭＳ Ｐゴシック" charset="0"/>
                <a:sym typeface="Helvetica Neue" charset="0"/>
              </a:rPr>
              <a:t> </a:t>
            </a:r>
            <a:r>
              <a:rPr lang="en-US" sz="800" u="sng" dirty="0" smtClean="0">
                <a:solidFill>
                  <a:srgbClr val="FFFFFF"/>
                </a:solidFill>
                <a:latin typeface="Arial"/>
                <a:ea typeface="ＭＳ Ｐゴシック" charset="0"/>
                <a:cs typeface="Arial"/>
                <a:sym typeface="Helvetica Neue" charset="0"/>
                <a:hlinkClick r:id="rId5"/>
              </a:rPr>
              <a:t>View on Boundless.com</a:t>
            </a:r>
            <a:endParaRPr lang="en-US" sz="800" u="sng" dirty="0">
              <a:solidFill>
                <a:srgbClr val="FFFFFF"/>
              </a:solidFill>
              <a:latin typeface="Arial"/>
              <a:ea typeface="ＭＳ Ｐゴシック" charset="0"/>
              <a:cs typeface="Arial"/>
              <a:sym typeface="Helvetica Neue" charset="0"/>
            </a:endParaRPr>
          </a:p>
        </p:txBody>
      </p:sp>
      <p:sp>
        <p:nvSpPr>
          <p:cNvPr id="14" name="Rectangle 11"/>
          <p:cNvSpPr>
            <a:spLocks/>
          </p:cNvSpPr>
          <p:nvPr/>
        </p:nvSpPr>
        <p:spPr bwMode="auto">
          <a:xfrm>
            <a:off x="190500" y="83015"/>
            <a:ext cx="8801100" cy="145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lstStyle/>
          <a:p>
            <a:pPr algn="l"/>
            <a:r>
              <a:rPr lang="en-US" sz="1000" dirty="0" smtClean="0">
                <a:solidFill>
                  <a:srgbClr val="828282"/>
                </a:solidFill>
                <a:latin typeface="Helvetica Neue Light" charset="0"/>
                <a:ea typeface="ＭＳ Ｐゴシック" charset="0"/>
                <a:cs typeface="Helvetica Neue Light" charset="0"/>
                <a:sym typeface="Helvetica Neue Light" charset="0"/>
              </a:rPr>
              <a:t>Waves and Vibrations</a:t>
            </a:r>
            <a:endParaRPr lang="en-US" sz="1000" dirty="0">
              <a:solidFill>
                <a:srgbClr val="828282"/>
              </a:solidFill>
              <a:latin typeface="Helvetica Neue Light" charset="0"/>
              <a:ea typeface="ＭＳ Ｐゴシック" charset="0"/>
              <a:cs typeface="Helvetica Neue Light" charset="0"/>
              <a:sym typeface="Helvetica Neue Light" charset="0"/>
            </a:endParaRPr>
          </a:p>
        </p:txBody>
      </p:sp>
      <p:pic>
        <p:nvPicPr>
          <p:cNvPr id="8" name="Picture 7" descr="appendiximage.jpg"/>
          <p:cNvPicPr>
            <a:picLocks noChangeAspect="1"/>
          </p:cNvPicPr>
          <p:nvPr/>
        </p:nvPicPr>
        <p:blipFill>
          <a:blip r:embed="rId7">
            <a:extLst>
              <a:ext uri="{dc96c6d61b73869eac352a2f72484e54}">
                <a14:useLocalDpi xmlns:a14="http://schemas.microsoft.com/office/drawing/2010/main" val="0"/>
              </a:ext>
            </a:extLst>
          </a:blip>
          <a:stretch>
            <a:fillRect/>
          </a:stretch>
        </p:blipFill>
        <p:spPr>
          <a:xfrm>
            <a:off x="1752237" y="533400"/>
            <a:ext cx="5639525" cy="4343400"/>
          </a:xfrm>
          <a:prstGeom prst="rect">
            <a:avLst/>
          </a:prstGeom>
        </p:spPr>
      </p:pic>
    </p:spTree>
    <p:extLst>
      <p:ext uri="{BB962C8B-B14F-4D97-AF65-F5344CB8AC3E}">
        <p14:creationId xmlns:p14="http://schemas.microsoft.com/office/powerpoint/2010/main" val="139829866"/>
      </p:ext>
    </p:extLst>
  </p:cSld>
  <p:clrMapOvr>
    <a:masterClrMapping/>
  </p:clrMapOvr>
  <p:transition xmlns:p14="http://schemas.microsoft.com/office/powerpoint/2010/mai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04800" y="5029200"/>
            <a:ext cx="8534400" cy="1295400"/>
          </a:xfrm>
        </p:spPr>
        <p:txBody>
          <a:bodyPr/>
          <a:lstStyle/>
          <a:p>
            <a:r>
              <a:rPr lang="en-US" dirty="0" smtClean="0"/>
              <a:t>Two Types of Waves: Longitudinal vs. Transverse</a:t>
            </a:r>
          </a:p>
          <a:p>
            <a:pPr lvl="1"/>
            <a:r>
              <a:rPr lang="en-US" dirty="0" smtClean="0"/>
              <a:t>Even ocean waves!</a:t>
            </a:r>
          </a:p>
        </p:txBody>
      </p:sp>
      <p:sp>
        <p:nvSpPr>
          <p:cNvPr id="5" name="Rectangle 4"/>
          <p:cNvSpPr>
            <a:spLocks/>
          </p:cNvSpPr>
          <p:nvPr/>
        </p:nvSpPr>
        <p:spPr bwMode="auto">
          <a:xfrm>
            <a:off x="0" y="6400800"/>
            <a:ext cx="9144000" cy="469900"/>
          </a:xfrm>
          <a:prstGeom prst="rect">
            <a:avLst/>
          </a:prstGeom>
          <a:solidFill>
            <a:srgbClr val="F6F6F6"/>
          </a:solidFill>
          <a:ln>
            <a:noFill/>
          </a:ln>
          <a:extLst>
            <a:ext uri="{91240B29-F687-4f45-9708-019B960494DF}">
              <a14:hiddenLine xmlns:a14="http://schemas.microsoft.com/office/drawing/2010/main" w="3175">
                <a:solidFill>
                  <a:srgbClr val="D7D7D7"/>
                </a:solidFill>
                <a:miter lim="800000"/>
                <a:headEnd/>
                <a:tailEnd/>
              </a14:hiddenLine>
            </a:ext>
          </a:extLst>
        </p:spPr>
        <p:txBody>
          <a:bodyPr lIns="0" tIns="0" rIns="0" bIns="0"/>
          <a:lstStyle/>
          <a:p>
            <a:endParaRPr lang="en-US"/>
          </a:p>
        </p:txBody>
      </p:sp>
      <p:pic>
        <p:nvPicPr>
          <p:cNvPr id="7"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 y="6538913"/>
            <a:ext cx="1422400" cy="217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9" name="Rectangle 8"/>
          <p:cNvSpPr>
            <a:spLocks/>
          </p:cNvSpPr>
          <p:nvPr/>
        </p:nvSpPr>
        <p:spPr bwMode="auto">
          <a:xfrm>
            <a:off x="0" y="6815"/>
            <a:ext cx="9144000" cy="317500"/>
          </a:xfrm>
          <a:prstGeom prst="rect">
            <a:avLst/>
          </a:prstGeom>
          <a:solidFill>
            <a:srgbClr val="F0F0F0"/>
          </a:solidFill>
          <a:ln>
            <a:noFill/>
          </a:ln>
          <a:extLst>
            <a:ext uri="{91240B29-F687-4f45-9708-019B960494DF}">
              <a14:hiddenLine xmlns:a14="http://schemas.microsoft.com/office/drawing/2010/main" w="12700" cap="flat">
                <a:solidFill>
                  <a:srgbClr val="D7D7D7"/>
                </a:solidFill>
                <a:miter lim="800000"/>
                <a:headEnd type="none" w="med" len="med"/>
                <a:tailEnd type="none" w="med" len="med"/>
              </a14:hiddenLine>
            </a:ext>
          </a:extLst>
        </p:spPr>
        <p:txBody>
          <a:bodyPr lIns="0" tIns="0" rIns="0" bIns="0"/>
          <a:lstStyle/>
          <a:p>
            <a:endParaRPr lang="en-US"/>
          </a:p>
        </p:txBody>
      </p:sp>
      <p:sp>
        <p:nvSpPr>
          <p:cNvPr id="11" name="Line 5"/>
          <p:cNvSpPr>
            <a:spLocks noChangeShapeType="1"/>
          </p:cNvSpPr>
          <p:nvPr/>
        </p:nvSpPr>
        <p:spPr bwMode="auto">
          <a:xfrm>
            <a:off x="3046413" y="11113"/>
            <a:ext cx="3049587" cy="0"/>
          </a:xfrm>
          <a:prstGeom prst="line">
            <a:avLst/>
          </a:prstGeom>
          <a:noFill/>
          <a:ln w="38100">
            <a:solidFill>
              <a:srgbClr val="228CBC"/>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2" name="Line 6"/>
          <p:cNvSpPr>
            <a:spLocks noChangeShapeType="1"/>
          </p:cNvSpPr>
          <p:nvPr/>
        </p:nvSpPr>
        <p:spPr bwMode="auto">
          <a:xfrm>
            <a:off x="0" y="11113"/>
            <a:ext cx="3048000" cy="0"/>
          </a:xfrm>
          <a:prstGeom prst="line">
            <a:avLst/>
          </a:prstGeom>
          <a:noFill/>
          <a:ln w="38100">
            <a:solidFill>
              <a:srgbClr val="FDB620"/>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3" name="Line 7"/>
          <p:cNvSpPr>
            <a:spLocks noChangeShapeType="1"/>
          </p:cNvSpPr>
          <p:nvPr/>
        </p:nvSpPr>
        <p:spPr bwMode="auto">
          <a:xfrm>
            <a:off x="6094413" y="11113"/>
            <a:ext cx="3049587" cy="0"/>
          </a:xfrm>
          <a:prstGeom prst="line">
            <a:avLst/>
          </a:prstGeom>
          <a:noFill/>
          <a:ln w="38100">
            <a:solidFill>
              <a:srgbClr val="7BBB45"/>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6" name="Rectangle 8"/>
          <p:cNvSpPr>
            <a:spLocks/>
          </p:cNvSpPr>
          <p:nvPr/>
        </p:nvSpPr>
        <p:spPr bwMode="auto">
          <a:xfrm>
            <a:off x="3962400" y="6477000"/>
            <a:ext cx="5105400" cy="20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dirty="0">
                <a:solidFill>
                  <a:srgbClr val="828282"/>
                </a:solidFill>
                <a:latin typeface="Arial" charset="0"/>
                <a:ea typeface="ＭＳ Ｐゴシック" charset="0"/>
                <a:sym typeface="Helvetica Neue" charset="0"/>
              </a:rPr>
              <a:t>Free to share, print, make copies and changes. Get yours at </a:t>
            </a:r>
            <a:r>
              <a:rPr lang="en-US" sz="800" dirty="0" err="1">
                <a:solidFill>
                  <a:srgbClr val="828282"/>
                </a:solidFill>
                <a:latin typeface="Arial" charset="0"/>
                <a:ea typeface="ＭＳ Ｐゴシック" charset="0"/>
                <a:sym typeface="Helvetica Neue" charset="0"/>
              </a:rPr>
              <a:t>www.boundless.com</a:t>
            </a:r>
            <a:endParaRPr lang="en-US" sz="800" dirty="0">
              <a:solidFill>
                <a:srgbClr val="828282"/>
              </a:solidFill>
              <a:latin typeface="Arial" charset="0"/>
              <a:ea typeface="ＭＳ Ｐゴシック" charset="0"/>
              <a:sym typeface="Helvetica Neue" charset="0"/>
            </a:endParaRPr>
          </a:p>
        </p:txBody>
      </p:sp>
      <p:sp>
        <p:nvSpPr>
          <p:cNvPr id="17" name="Rectangle 10"/>
          <p:cNvSpPr>
            <a:spLocks/>
          </p:cNvSpPr>
          <p:nvPr/>
        </p:nvSpPr>
        <p:spPr bwMode="auto">
          <a:xfrm>
            <a:off x="1676400" y="6629400"/>
            <a:ext cx="73914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u="sng" dirty="0" smtClean="0">
                <a:solidFill>
                  <a:srgbClr val="FFFFFF"/>
                </a:solidFill>
                <a:latin typeface="Arial"/>
                <a:ea typeface="ＭＳ Ｐゴシック" charset="0"/>
                <a:cs typeface="Arial"/>
                <a:sym typeface="Helvetica Neue" charset="0"/>
                <a:hlinkClick r:id="rId3"/>
              </a:rPr>
              <a:t>View on Boundless.com</a:t>
            </a:r>
            <a:endParaRPr lang="en-US" sz="800" u="sng" dirty="0">
              <a:solidFill>
                <a:srgbClr val="FFFFFF"/>
              </a:solidFill>
              <a:latin typeface="Arial"/>
              <a:ea typeface="ＭＳ Ｐゴシック" charset="0"/>
              <a:cs typeface="Arial"/>
              <a:sym typeface="Helvetica Neue" charset="0"/>
            </a:endParaRPr>
          </a:p>
        </p:txBody>
      </p:sp>
      <p:sp>
        <p:nvSpPr>
          <p:cNvPr id="14" name="Rectangle 11"/>
          <p:cNvSpPr>
            <a:spLocks/>
          </p:cNvSpPr>
          <p:nvPr/>
        </p:nvSpPr>
        <p:spPr bwMode="auto">
          <a:xfrm>
            <a:off x="190500" y="83015"/>
            <a:ext cx="8801100" cy="145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lstStyle/>
          <a:p>
            <a:pPr algn="l"/>
            <a:r>
              <a:rPr lang="en-US" sz="1000" dirty="0" smtClean="0">
                <a:solidFill>
                  <a:srgbClr val="828282"/>
                </a:solidFill>
                <a:latin typeface="Helvetica Neue Light" charset="0"/>
                <a:ea typeface="ＭＳ Ｐゴシック" charset="0"/>
                <a:cs typeface="Helvetica Neue Light" charset="0"/>
                <a:sym typeface="Helvetica Neue Light" charset="0"/>
              </a:rPr>
              <a:t>Waves and Vibrations</a:t>
            </a:r>
            <a:endParaRPr lang="en-US" sz="1000" dirty="0">
              <a:solidFill>
                <a:srgbClr val="828282"/>
              </a:solidFill>
              <a:latin typeface="Helvetica Neue Light" charset="0"/>
              <a:ea typeface="ＭＳ Ｐゴシック" charset="0"/>
              <a:cs typeface="Helvetica Neue Light" charset="0"/>
              <a:sym typeface="Helvetica Neue Light" charset="0"/>
            </a:endParaRPr>
          </a:p>
        </p:txBody>
      </p:sp>
      <p:pic>
        <p:nvPicPr>
          <p:cNvPr id="8" name="Picture 7" descr="appendiximage.jpg"/>
          <p:cNvPicPr>
            <a:picLocks noChangeAspect="1"/>
          </p:cNvPicPr>
          <p:nvPr/>
        </p:nvPicPr>
        <p:blipFill>
          <a:blip r:embed="rId5">
            <a:extLst>
              <a:ext uri="{0665ec4f4e486713ffc4083979b894cb}">
                <a14:useLocalDpi xmlns:a14="http://schemas.microsoft.com/office/drawing/2010/main" val="0"/>
              </a:ext>
            </a:extLst>
          </a:blip>
          <a:stretch>
            <a:fillRect/>
          </a:stretch>
        </p:blipFill>
        <p:spPr>
          <a:xfrm>
            <a:off x="1676400" y="533400"/>
            <a:ext cx="5791200" cy="4343400"/>
          </a:xfrm>
          <a:prstGeom prst="rect">
            <a:avLst/>
          </a:prstGeom>
        </p:spPr>
      </p:pic>
    </p:spTree>
    <p:extLst>
      <p:ext uri="{BB962C8B-B14F-4D97-AF65-F5344CB8AC3E}">
        <p14:creationId xmlns:p14="http://schemas.microsoft.com/office/powerpoint/2010/main" val="139829866"/>
      </p:ext>
    </p:extLst>
  </p:cSld>
  <p:clrMapOvr>
    <a:masterClrMapping/>
  </p:clrMapOvr>
  <p:transition xmlns:p14="http://schemas.microsoft.com/office/powerpoint/2010/mai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04800" y="5029200"/>
            <a:ext cx="8534400" cy="1295400"/>
          </a:xfrm>
        </p:spPr>
        <p:txBody>
          <a:bodyPr/>
          <a:lstStyle/>
          <a:p>
            <a:r>
              <a:rPr lang="en-US" dirty="0" smtClean="0"/>
              <a:t>Experience with a simple harmonic oscillator</a:t>
            </a:r>
          </a:p>
          <a:p>
            <a:pPr lvl="1"/>
            <a:r>
              <a:rPr lang="en-US" dirty="0" smtClean="0"/>
              <a:t>A known mass is hung from a spring of known spring constant and allowed to oscillate. The time for one oscillation (period) is measured. This value is compared to a predicted value, based on the mass and spring constant.</a:t>
            </a:r>
          </a:p>
        </p:txBody>
      </p:sp>
      <p:sp>
        <p:nvSpPr>
          <p:cNvPr id="5" name="Rectangle 4"/>
          <p:cNvSpPr>
            <a:spLocks/>
          </p:cNvSpPr>
          <p:nvPr/>
        </p:nvSpPr>
        <p:spPr bwMode="auto">
          <a:xfrm>
            <a:off x="0" y="6400800"/>
            <a:ext cx="9144000" cy="469900"/>
          </a:xfrm>
          <a:prstGeom prst="rect">
            <a:avLst/>
          </a:prstGeom>
          <a:solidFill>
            <a:srgbClr val="F6F6F6"/>
          </a:solidFill>
          <a:ln>
            <a:noFill/>
          </a:ln>
          <a:extLst>
            <a:ext uri="{91240B29-F687-4f45-9708-019B960494DF}">
              <a14:hiddenLine xmlns:a14="http://schemas.microsoft.com/office/drawing/2010/main" w="3175">
                <a:solidFill>
                  <a:srgbClr val="D7D7D7"/>
                </a:solidFill>
                <a:miter lim="800000"/>
                <a:headEnd/>
                <a:tailEnd/>
              </a14:hiddenLine>
            </a:ext>
          </a:extLst>
        </p:spPr>
        <p:txBody>
          <a:bodyPr lIns="0" tIns="0" rIns="0" bIns="0"/>
          <a:lstStyle/>
          <a:p>
            <a:endParaRPr lang="en-US"/>
          </a:p>
        </p:txBody>
      </p:sp>
      <p:pic>
        <p:nvPicPr>
          <p:cNvPr id="7"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 y="6538913"/>
            <a:ext cx="1422400" cy="217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9" name="Rectangle 8"/>
          <p:cNvSpPr>
            <a:spLocks/>
          </p:cNvSpPr>
          <p:nvPr/>
        </p:nvSpPr>
        <p:spPr bwMode="auto">
          <a:xfrm>
            <a:off x="0" y="6815"/>
            <a:ext cx="9144000" cy="317500"/>
          </a:xfrm>
          <a:prstGeom prst="rect">
            <a:avLst/>
          </a:prstGeom>
          <a:solidFill>
            <a:srgbClr val="F0F0F0"/>
          </a:solidFill>
          <a:ln>
            <a:noFill/>
          </a:ln>
          <a:extLst>
            <a:ext uri="{91240B29-F687-4f45-9708-019B960494DF}">
              <a14:hiddenLine xmlns:a14="http://schemas.microsoft.com/office/drawing/2010/main" w="12700" cap="flat">
                <a:solidFill>
                  <a:srgbClr val="D7D7D7"/>
                </a:solidFill>
                <a:miter lim="800000"/>
                <a:headEnd type="none" w="med" len="med"/>
                <a:tailEnd type="none" w="med" len="med"/>
              </a14:hiddenLine>
            </a:ext>
          </a:extLst>
        </p:spPr>
        <p:txBody>
          <a:bodyPr lIns="0" tIns="0" rIns="0" bIns="0"/>
          <a:lstStyle/>
          <a:p>
            <a:endParaRPr lang="en-US"/>
          </a:p>
        </p:txBody>
      </p:sp>
      <p:sp>
        <p:nvSpPr>
          <p:cNvPr id="11" name="Line 5"/>
          <p:cNvSpPr>
            <a:spLocks noChangeShapeType="1"/>
          </p:cNvSpPr>
          <p:nvPr/>
        </p:nvSpPr>
        <p:spPr bwMode="auto">
          <a:xfrm>
            <a:off x="3046413" y="11113"/>
            <a:ext cx="3049587" cy="0"/>
          </a:xfrm>
          <a:prstGeom prst="line">
            <a:avLst/>
          </a:prstGeom>
          <a:noFill/>
          <a:ln w="38100">
            <a:solidFill>
              <a:srgbClr val="228CBC"/>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2" name="Line 6"/>
          <p:cNvSpPr>
            <a:spLocks noChangeShapeType="1"/>
          </p:cNvSpPr>
          <p:nvPr/>
        </p:nvSpPr>
        <p:spPr bwMode="auto">
          <a:xfrm>
            <a:off x="0" y="11113"/>
            <a:ext cx="3048000" cy="0"/>
          </a:xfrm>
          <a:prstGeom prst="line">
            <a:avLst/>
          </a:prstGeom>
          <a:noFill/>
          <a:ln w="38100">
            <a:solidFill>
              <a:srgbClr val="FDB620"/>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3" name="Line 7"/>
          <p:cNvSpPr>
            <a:spLocks noChangeShapeType="1"/>
          </p:cNvSpPr>
          <p:nvPr/>
        </p:nvSpPr>
        <p:spPr bwMode="auto">
          <a:xfrm>
            <a:off x="6094413" y="11113"/>
            <a:ext cx="3049587" cy="0"/>
          </a:xfrm>
          <a:prstGeom prst="line">
            <a:avLst/>
          </a:prstGeom>
          <a:noFill/>
          <a:ln w="38100">
            <a:solidFill>
              <a:srgbClr val="7BBB45"/>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6" name="Rectangle 8"/>
          <p:cNvSpPr>
            <a:spLocks/>
          </p:cNvSpPr>
          <p:nvPr/>
        </p:nvSpPr>
        <p:spPr bwMode="auto">
          <a:xfrm>
            <a:off x="3962400" y="6477000"/>
            <a:ext cx="5105400" cy="20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dirty="0">
                <a:solidFill>
                  <a:srgbClr val="828282"/>
                </a:solidFill>
                <a:latin typeface="Arial" charset="0"/>
                <a:ea typeface="ＭＳ Ｐゴシック" charset="0"/>
                <a:sym typeface="Helvetica Neue" charset="0"/>
              </a:rPr>
              <a:t>Free to share, print, make copies and changes. Get yours at </a:t>
            </a:r>
            <a:r>
              <a:rPr lang="en-US" sz="800" dirty="0" err="1">
                <a:solidFill>
                  <a:srgbClr val="828282"/>
                </a:solidFill>
                <a:latin typeface="Arial" charset="0"/>
                <a:ea typeface="ＭＳ Ｐゴシック" charset="0"/>
                <a:sym typeface="Helvetica Neue" charset="0"/>
              </a:rPr>
              <a:t>www.boundless.com</a:t>
            </a:r>
            <a:endParaRPr lang="en-US" sz="800" dirty="0">
              <a:solidFill>
                <a:srgbClr val="828282"/>
              </a:solidFill>
              <a:latin typeface="Arial" charset="0"/>
              <a:ea typeface="ＭＳ Ｐゴシック" charset="0"/>
              <a:sym typeface="Helvetica Neue" charset="0"/>
            </a:endParaRPr>
          </a:p>
        </p:txBody>
      </p:sp>
      <p:sp>
        <p:nvSpPr>
          <p:cNvPr id="17" name="Rectangle 10"/>
          <p:cNvSpPr>
            <a:spLocks/>
          </p:cNvSpPr>
          <p:nvPr/>
        </p:nvSpPr>
        <p:spPr bwMode="auto">
          <a:xfrm>
            <a:off x="1676400" y="6629400"/>
            <a:ext cx="73914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u="sng" dirty="0" smtClean="0">
                <a:solidFill>
                  <a:srgbClr val="FFFFFF"/>
                </a:solidFill>
                <a:latin typeface="Arial"/>
                <a:ea typeface="ＭＳ Ｐゴシック" charset="0"/>
                <a:cs typeface="Arial"/>
                <a:sym typeface="Helvetica Neue" charset="0"/>
                <a:hlinkClick r:id="rId3"/>
              </a:rPr>
              <a:t>View on Boundless.com</a:t>
            </a:r>
            <a:endParaRPr lang="en-US" sz="800" u="sng" dirty="0">
              <a:solidFill>
                <a:srgbClr val="FFFFFF"/>
              </a:solidFill>
              <a:latin typeface="Arial"/>
              <a:ea typeface="ＭＳ Ｐゴシック" charset="0"/>
              <a:cs typeface="Arial"/>
              <a:sym typeface="Helvetica Neue" charset="0"/>
            </a:endParaRPr>
          </a:p>
        </p:txBody>
      </p:sp>
      <p:sp>
        <p:nvSpPr>
          <p:cNvPr id="14" name="Rectangle 11"/>
          <p:cNvSpPr>
            <a:spLocks/>
          </p:cNvSpPr>
          <p:nvPr/>
        </p:nvSpPr>
        <p:spPr bwMode="auto">
          <a:xfrm>
            <a:off x="190500" y="83015"/>
            <a:ext cx="8801100" cy="145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lstStyle/>
          <a:p>
            <a:pPr algn="l"/>
            <a:r>
              <a:rPr lang="en-US" sz="1000" dirty="0" smtClean="0">
                <a:solidFill>
                  <a:srgbClr val="828282"/>
                </a:solidFill>
                <a:latin typeface="Helvetica Neue Light" charset="0"/>
                <a:ea typeface="ＭＳ Ｐゴシック" charset="0"/>
                <a:cs typeface="Helvetica Neue Light" charset="0"/>
                <a:sym typeface="Helvetica Neue Light" charset="0"/>
              </a:rPr>
              <a:t>Waves and Vibrations</a:t>
            </a:r>
            <a:endParaRPr lang="en-US" sz="1000" dirty="0">
              <a:solidFill>
                <a:srgbClr val="828282"/>
              </a:solidFill>
              <a:latin typeface="Helvetica Neue Light" charset="0"/>
              <a:ea typeface="ＭＳ Ｐゴシック" charset="0"/>
              <a:cs typeface="Helvetica Neue Light" charset="0"/>
              <a:sym typeface="Helvetica Neue Light" charset="0"/>
            </a:endParaRPr>
          </a:p>
        </p:txBody>
      </p:sp>
      <p:pic>
        <p:nvPicPr>
          <p:cNvPr id="8" name="Picture 7" descr="appendiximage.jpg"/>
          <p:cNvPicPr>
            <a:picLocks noChangeAspect="1"/>
          </p:cNvPicPr>
          <p:nvPr/>
        </p:nvPicPr>
        <p:blipFill>
          <a:blip r:embed="rId5">
            <a:extLst>
              <a:ext uri="{826cc8a7001b3599234412df7f2dc3e7}">
                <a14:useLocalDpi xmlns:a14="http://schemas.microsoft.com/office/drawing/2010/main" val="0"/>
              </a:ext>
            </a:extLst>
          </a:blip>
          <a:stretch>
            <a:fillRect/>
          </a:stretch>
        </p:blipFill>
        <p:spPr>
          <a:xfrm>
            <a:off x="1676400" y="533400"/>
            <a:ext cx="5791200" cy="4343400"/>
          </a:xfrm>
          <a:prstGeom prst="rect">
            <a:avLst/>
          </a:prstGeom>
        </p:spPr>
      </p:pic>
    </p:spTree>
    <p:extLst>
      <p:ext uri="{BB962C8B-B14F-4D97-AF65-F5344CB8AC3E}">
        <p14:creationId xmlns:p14="http://schemas.microsoft.com/office/powerpoint/2010/main" val="139829866"/>
      </p:ext>
    </p:extLst>
  </p:cSld>
  <p:clrMapOvr>
    <a:masterClrMapping/>
  </p:clrMapOvr>
  <p:transition xmlns:p14="http://schemas.microsoft.com/office/powerpoint/2010/mai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04800" y="5029200"/>
            <a:ext cx="8534400" cy="1295400"/>
          </a:xfrm>
        </p:spPr>
        <p:txBody>
          <a:bodyPr/>
          <a:lstStyle/>
          <a:p>
            <a:r>
              <a:rPr lang="en-US" dirty="0" smtClean="0"/>
              <a:t>Energy in a Simple Harmonic Oscillator</a:t>
            </a:r>
          </a:p>
          <a:p>
            <a:pPr lvl="1"/>
            <a:r>
              <a:rPr lang="en-US" dirty="0" smtClean="0"/>
              <a:t>The transformation of energy in simple harmonic motion is illustrated for an object attached to a spring on a frictionless surface. (a) The mass has achieved maximum displacement from equilibrium. All energy is potential energy. (b) As the mass passes through the equilibrium point with maximum speed all energy in the system is in kinetic energy. (c) Once again, all energy is in the potential form, stored in the compression of the spring (in the first panel the energy was stored in the extension of the spring). (d) Passing through equilibrium again all energy is kinetic. (e) The mass has completed an entire cycle.</a:t>
            </a:r>
          </a:p>
        </p:txBody>
      </p:sp>
      <p:sp>
        <p:nvSpPr>
          <p:cNvPr id="5" name="Rectangle 4"/>
          <p:cNvSpPr>
            <a:spLocks/>
          </p:cNvSpPr>
          <p:nvPr/>
        </p:nvSpPr>
        <p:spPr bwMode="auto">
          <a:xfrm>
            <a:off x="0" y="6400800"/>
            <a:ext cx="9144000" cy="469900"/>
          </a:xfrm>
          <a:prstGeom prst="rect">
            <a:avLst/>
          </a:prstGeom>
          <a:solidFill>
            <a:srgbClr val="F6F6F6"/>
          </a:solidFill>
          <a:ln>
            <a:noFill/>
          </a:ln>
          <a:extLst>
            <a:ext uri="{91240B29-F687-4f45-9708-019B960494DF}">
              <a14:hiddenLine xmlns:a14="http://schemas.microsoft.com/office/drawing/2010/main" w="3175">
                <a:solidFill>
                  <a:srgbClr val="D7D7D7"/>
                </a:solidFill>
                <a:miter lim="800000"/>
                <a:headEnd/>
                <a:tailEnd/>
              </a14:hiddenLine>
            </a:ext>
          </a:extLst>
        </p:spPr>
        <p:txBody>
          <a:bodyPr lIns="0" tIns="0" rIns="0" bIns="0"/>
          <a:lstStyle/>
          <a:p>
            <a:endParaRPr lang="en-US"/>
          </a:p>
        </p:txBody>
      </p:sp>
      <p:pic>
        <p:nvPicPr>
          <p:cNvPr id="7"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 y="6538913"/>
            <a:ext cx="1422400" cy="217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9" name="Rectangle 8"/>
          <p:cNvSpPr>
            <a:spLocks/>
          </p:cNvSpPr>
          <p:nvPr/>
        </p:nvSpPr>
        <p:spPr bwMode="auto">
          <a:xfrm>
            <a:off x="0" y="6815"/>
            <a:ext cx="9144000" cy="317500"/>
          </a:xfrm>
          <a:prstGeom prst="rect">
            <a:avLst/>
          </a:prstGeom>
          <a:solidFill>
            <a:srgbClr val="F0F0F0"/>
          </a:solidFill>
          <a:ln>
            <a:noFill/>
          </a:ln>
          <a:extLst>
            <a:ext uri="{91240B29-F687-4f45-9708-019B960494DF}">
              <a14:hiddenLine xmlns:a14="http://schemas.microsoft.com/office/drawing/2010/main" w="12700" cap="flat">
                <a:solidFill>
                  <a:srgbClr val="D7D7D7"/>
                </a:solidFill>
                <a:miter lim="800000"/>
                <a:headEnd type="none" w="med" len="med"/>
                <a:tailEnd type="none" w="med" len="med"/>
              </a14:hiddenLine>
            </a:ext>
          </a:extLst>
        </p:spPr>
        <p:txBody>
          <a:bodyPr lIns="0" tIns="0" rIns="0" bIns="0"/>
          <a:lstStyle/>
          <a:p>
            <a:endParaRPr lang="en-US"/>
          </a:p>
        </p:txBody>
      </p:sp>
      <p:sp>
        <p:nvSpPr>
          <p:cNvPr id="11" name="Line 5"/>
          <p:cNvSpPr>
            <a:spLocks noChangeShapeType="1"/>
          </p:cNvSpPr>
          <p:nvPr/>
        </p:nvSpPr>
        <p:spPr bwMode="auto">
          <a:xfrm>
            <a:off x="3046413" y="11113"/>
            <a:ext cx="3049587" cy="0"/>
          </a:xfrm>
          <a:prstGeom prst="line">
            <a:avLst/>
          </a:prstGeom>
          <a:noFill/>
          <a:ln w="38100">
            <a:solidFill>
              <a:srgbClr val="228CBC"/>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2" name="Line 6"/>
          <p:cNvSpPr>
            <a:spLocks noChangeShapeType="1"/>
          </p:cNvSpPr>
          <p:nvPr/>
        </p:nvSpPr>
        <p:spPr bwMode="auto">
          <a:xfrm>
            <a:off x="0" y="11113"/>
            <a:ext cx="3048000" cy="0"/>
          </a:xfrm>
          <a:prstGeom prst="line">
            <a:avLst/>
          </a:prstGeom>
          <a:noFill/>
          <a:ln w="38100">
            <a:solidFill>
              <a:srgbClr val="FDB620"/>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3" name="Line 7"/>
          <p:cNvSpPr>
            <a:spLocks noChangeShapeType="1"/>
          </p:cNvSpPr>
          <p:nvPr/>
        </p:nvSpPr>
        <p:spPr bwMode="auto">
          <a:xfrm>
            <a:off x="6094413" y="11113"/>
            <a:ext cx="3049587" cy="0"/>
          </a:xfrm>
          <a:prstGeom prst="line">
            <a:avLst/>
          </a:prstGeom>
          <a:noFill/>
          <a:ln w="38100">
            <a:solidFill>
              <a:srgbClr val="7BBB45"/>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6" name="Rectangle 8"/>
          <p:cNvSpPr>
            <a:spLocks/>
          </p:cNvSpPr>
          <p:nvPr/>
        </p:nvSpPr>
        <p:spPr bwMode="auto">
          <a:xfrm>
            <a:off x="3962400" y="6477000"/>
            <a:ext cx="5105400" cy="20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dirty="0">
                <a:solidFill>
                  <a:srgbClr val="828282"/>
                </a:solidFill>
                <a:latin typeface="Arial" charset="0"/>
                <a:ea typeface="ＭＳ Ｐゴシック" charset="0"/>
                <a:sym typeface="Helvetica Neue" charset="0"/>
              </a:rPr>
              <a:t>Free to share, print, make copies and changes. Get yours at </a:t>
            </a:r>
            <a:r>
              <a:rPr lang="en-US" sz="800" dirty="0" err="1">
                <a:solidFill>
                  <a:srgbClr val="828282"/>
                </a:solidFill>
                <a:latin typeface="Arial" charset="0"/>
                <a:ea typeface="ＭＳ Ｐゴシック" charset="0"/>
                <a:sym typeface="Helvetica Neue" charset="0"/>
              </a:rPr>
              <a:t>www.boundless.com</a:t>
            </a:r>
            <a:endParaRPr lang="en-US" sz="800" dirty="0">
              <a:solidFill>
                <a:srgbClr val="828282"/>
              </a:solidFill>
              <a:latin typeface="Arial" charset="0"/>
              <a:ea typeface="ＭＳ Ｐゴシック" charset="0"/>
              <a:sym typeface="Helvetica Neue" charset="0"/>
            </a:endParaRPr>
          </a:p>
        </p:txBody>
      </p:sp>
      <p:sp>
        <p:nvSpPr>
          <p:cNvPr id="17" name="Rectangle 10"/>
          <p:cNvSpPr>
            <a:spLocks/>
          </p:cNvSpPr>
          <p:nvPr/>
        </p:nvSpPr>
        <p:spPr bwMode="auto">
          <a:xfrm>
            <a:off x="1676400" y="6629400"/>
            <a:ext cx="73914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i="1" dirty="0" smtClean="0">
                <a:solidFill>
                  <a:srgbClr val="828282"/>
                </a:solidFill>
                <a:latin typeface="Arial" charset="0"/>
                <a:ea typeface="ＭＳ Ｐゴシック" charset="0"/>
                <a:sym typeface="Helvetica Neue" charset="0"/>
              </a:rPr>
              <a:t>OpenStax CNX.</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rPr>
              <a:t/>
            </a:r>
            <a:r>
              <a:rPr lang="en-US" sz="800" dirty="0" smtClean="0">
                <a:solidFill>
                  <a:srgbClr val="828282"/>
                </a:solidFill>
                <a:latin typeface="Arial" charset="0"/>
                <a:ea typeface="ＭＳ Ｐゴシック" charset="0"/>
                <a:sym typeface="Helvetica Neue" charset="0"/>
              </a:rPr>
              <a:t>"OpenStax College, College Physics. October 8, 2012."</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hlinkClick r:id="rId3"/>
              </a:rPr>
              <a:t>CC BY 3.0</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hlinkClick r:id="rId4"/>
              </a:rPr>
              <a:t>http://cnx.org/content/m42244/latest/?collection=col11406/1.7</a:t>
            </a:r>
            <a:r>
              <a:rPr lang="en-US" sz="800" dirty="0" smtClean="0">
                <a:solidFill>
                  <a:srgbClr val="828282"/>
                </a:solidFill>
                <a:latin typeface="Arial" charset="0"/>
                <a:ea typeface="ＭＳ Ｐゴシック" charset="0"/>
                <a:sym typeface="Helvetica Neue" charset="0"/>
              </a:rPr>
              <a:t> </a:t>
            </a:r>
            <a:r>
              <a:rPr lang="en-US" sz="800" u="sng" dirty="0" smtClean="0">
                <a:solidFill>
                  <a:srgbClr val="FFFFFF"/>
                </a:solidFill>
                <a:latin typeface="Arial"/>
                <a:ea typeface="ＭＳ Ｐゴシック" charset="0"/>
                <a:cs typeface="Arial"/>
                <a:sym typeface="Helvetica Neue" charset="0"/>
                <a:hlinkClick r:id="rId5"/>
              </a:rPr>
              <a:t>View on Boundless.com</a:t>
            </a:r>
            <a:endParaRPr lang="en-US" sz="800" u="sng" dirty="0">
              <a:solidFill>
                <a:srgbClr val="FFFFFF"/>
              </a:solidFill>
              <a:latin typeface="Arial"/>
              <a:ea typeface="ＭＳ Ｐゴシック" charset="0"/>
              <a:cs typeface="Arial"/>
              <a:sym typeface="Helvetica Neue" charset="0"/>
            </a:endParaRPr>
          </a:p>
        </p:txBody>
      </p:sp>
      <p:sp>
        <p:nvSpPr>
          <p:cNvPr id="14" name="Rectangle 11"/>
          <p:cNvSpPr>
            <a:spLocks/>
          </p:cNvSpPr>
          <p:nvPr/>
        </p:nvSpPr>
        <p:spPr bwMode="auto">
          <a:xfrm>
            <a:off x="190500" y="83015"/>
            <a:ext cx="8801100" cy="145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lstStyle/>
          <a:p>
            <a:pPr algn="l"/>
            <a:r>
              <a:rPr lang="en-US" sz="1000" dirty="0" smtClean="0">
                <a:solidFill>
                  <a:srgbClr val="828282"/>
                </a:solidFill>
                <a:latin typeface="Helvetica Neue Light" charset="0"/>
                <a:ea typeface="ＭＳ Ｐゴシック" charset="0"/>
                <a:cs typeface="Helvetica Neue Light" charset="0"/>
                <a:sym typeface="Helvetica Neue Light" charset="0"/>
              </a:rPr>
              <a:t>Waves and Vibrations</a:t>
            </a:r>
            <a:endParaRPr lang="en-US" sz="1000" dirty="0">
              <a:solidFill>
                <a:srgbClr val="828282"/>
              </a:solidFill>
              <a:latin typeface="Helvetica Neue Light" charset="0"/>
              <a:ea typeface="ＭＳ Ｐゴシック" charset="0"/>
              <a:cs typeface="Helvetica Neue Light" charset="0"/>
              <a:sym typeface="Helvetica Neue Light" charset="0"/>
            </a:endParaRPr>
          </a:p>
        </p:txBody>
      </p:sp>
      <p:pic>
        <p:nvPicPr>
          <p:cNvPr id="8" name="Picture 7" descr="appendiximage.jpg"/>
          <p:cNvPicPr>
            <a:picLocks noChangeAspect="1"/>
          </p:cNvPicPr>
          <p:nvPr/>
        </p:nvPicPr>
        <p:blipFill>
          <a:blip r:embed="rId7">
            <a:extLst>
              <a:ext uri="{a02423fe3f8e5666530bb2f0c7dd4072}">
                <a14:useLocalDpi xmlns:a14="http://schemas.microsoft.com/office/drawing/2010/main" val="0"/>
              </a:ext>
            </a:extLst>
          </a:blip>
          <a:stretch>
            <a:fillRect/>
          </a:stretch>
        </p:blipFill>
        <p:spPr>
          <a:xfrm>
            <a:off x="1117023" y="533400"/>
            <a:ext cx="6909954" cy="4343400"/>
          </a:xfrm>
          <a:prstGeom prst="rect">
            <a:avLst/>
          </a:prstGeom>
        </p:spPr>
      </p:pic>
    </p:spTree>
    <p:extLst>
      <p:ext uri="{BB962C8B-B14F-4D97-AF65-F5344CB8AC3E}">
        <p14:creationId xmlns:p14="http://schemas.microsoft.com/office/powerpoint/2010/main" val="139829866"/>
      </p:ext>
    </p:extLst>
  </p:cSld>
  <p:clrMapOvr>
    <a:masterClrMapping/>
  </p:clrMapOvr>
  <p:transition xmlns:p14="http://schemas.microsoft.com/office/powerpoint/2010/mai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04800" y="5029200"/>
            <a:ext cx="8534400" cy="1295400"/>
          </a:xfrm>
        </p:spPr>
        <p:txBody>
          <a:bodyPr/>
          <a:lstStyle/>
          <a:p>
            <a:r>
              <a:rPr lang="en-US" dirty="0" smtClean="0"/>
              <a:t>Sine Wave</a:t>
            </a:r>
          </a:p>
          <a:p>
            <a:pPr lvl="1"/>
            <a:r>
              <a:rPr lang="en-US" dirty="0" smtClean="0"/>
              <a:t>The direction of propagation of this wave is along the t axis.</a:t>
            </a:r>
          </a:p>
        </p:txBody>
      </p:sp>
      <p:sp>
        <p:nvSpPr>
          <p:cNvPr id="5" name="Rectangle 4"/>
          <p:cNvSpPr>
            <a:spLocks/>
          </p:cNvSpPr>
          <p:nvPr/>
        </p:nvSpPr>
        <p:spPr bwMode="auto">
          <a:xfrm>
            <a:off x="0" y="6400800"/>
            <a:ext cx="9144000" cy="469900"/>
          </a:xfrm>
          <a:prstGeom prst="rect">
            <a:avLst/>
          </a:prstGeom>
          <a:solidFill>
            <a:srgbClr val="F6F6F6"/>
          </a:solidFill>
          <a:ln>
            <a:noFill/>
          </a:ln>
          <a:extLst>
            <a:ext uri="{91240B29-F687-4f45-9708-019B960494DF}">
              <a14:hiddenLine xmlns:a14="http://schemas.microsoft.com/office/drawing/2010/main" w="3175">
                <a:solidFill>
                  <a:srgbClr val="D7D7D7"/>
                </a:solidFill>
                <a:miter lim="800000"/>
                <a:headEnd/>
                <a:tailEnd/>
              </a14:hiddenLine>
            </a:ext>
          </a:extLst>
        </p:spPr>
        <p:txBody>
          <a:bodyPr lIns="0" tIns="0" rIns="0" bIns="0"/>
          <a:lstStyle/>
          <a:p>
            <a:endParaRPr lang="en-US"/>
          </a:p>
        </p:txBody>
      </p:sp>
      <p:pic>
        <p:nvPicPr>
          <p:cNvPr id="7"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 y="6538913"/>
            <a:ext cx="1422400" cy="217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9" name="Rectangle 8"/>
          <p:cNvSpPr>
            <a:spLocks/>
          </p:cNvSpPr>
          <p:nvPr/>
        </p:nvSpPr>
        <p:spPr bwMode="auto">
          <a:xfrm>
            <a:off x="0" y="6815"/>
            <a:ext cx="9144000" cy="317500"/>
          </a:xfrm>
          <a:prstGeom prst="rect">
            <a:avLst/>
          </a:prstGeom>
          <a:solidFill>
            <a:srgbClr val="F0F0F0"/>
          </a:solidFill>
          <a:ln>
            <a:noFill/>
          </a:ln>
          <a:extLst>
            <a:ext uri="{91240B29-F687-4f45-9708-019B960494DF}">
              <a14:hiddenLine xmlns:a14="http://schemas.microsoft.com/office/drawing/2010/main" w="12700" cap="flat">
                <a:solidFill>
                  <a:srgbClr val="D7D7D7"/>
                </a:solidFill>
                <a:miter lim="800000"/>
                <a:headEnd type="none" w="med" len="med"/>
                <a:tailEnd type="none" w="med" len="med"/>
              </a14:hiddenLine>
            </a:ext>
          </a:extLst>
        </p:spPr>
        <p:txBody>
          <a:bodyPr lIns="0" tIns="0" rIns="0" bIns="0"/>
          <a:lstStyle/>
          <a:p>
            <a:endParaRPr lang="en-US"/>
          </a:p>
        </p:txBody>
      </p:sp>
      <p:sp>
        <p:nvSpPr>
          <p:cNvPr id="11" name="Line 5"/>
          <p:cNvSpPr>
            <a:spLocks noChangeShapeType="1"/>
          </p:cNvSpPr>
          <p:nvPr/>
        </p:nvSpPr>
        <p:spPr bwMode="auto">
          <a:xfrm>
            <a:off x="3046413" y="11113"/>
            <a:ext cx="3049587" cy="0"/>
          </a:xfrm>
          <a:prstGeom prst="line">
            <a:avLst/>
          </a:prstGeom>
          <a:noFill/>
          <a:ln w="38100">
            <a:solidFill>
              <a:srgbClr val="228CBC"/>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2" name="Line 6"/>
          <p:cNvSpPr>
            <a:spLocks noChangeShapeType="1"/>
          </p:cNvSpPr>
          <p:nvPr/>
        </p:nvSpPr>
        <p:spPr bwMode="auto">
          <a:xfrm>
            <a:off x="0" y="11113"/>
            <a:ext cx="3048000" cy="0"/>
          </a:xfrm>
          <a:prstGeom prst="line">
            <a:avLst/>
          </a:prstGeom>
          <a:noFill/>
          <a:ln w="38100">
            <a:solidFill>
              <a:srgbClr val="FDB620"/>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3" name="Line 7"/>
          <p:cNvSpPr>
            <a:spLocks noChangeShapeType="1"/>
          </p:cNvSpPr>
          <p:nvPr/>
        </p:nvSpPr>
        <p:spPr bwMode="auto">
          <a:xfrm>
            <a:off x="6094413" y="11113"/>
            <a:ext cx="3049587" cy="0"/>
          </a:xfrm>
          <a:prstGeom prst="line">
            <a:avLst/>
          </a:prstGeom>
          <a:noFill/>
          <a:ln w="38100">
            <a:solidFill>
              <a:srgbClr val="7BBB45"/>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6" name="Rectangle 8"/>
          <p:cNvSpPr>
            <a:spLocks/>
          </p:cNvSpPr>
          <p:nvPr/>
        </p:nvSpPr>
        <p:spPr bwMode="auto">
          <a:xfrm>
            <a:off x="3962400" y="6477000"/>
            <a:ext cx="5105400" cy="20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dirty="0">
                <a:solidFill>
                  <a:srgbClr val="828282"/>
                </a:solidFill>
                <a:latin typeface="Arial" charset="0"/>
                <a:ea typeface="ＭＳ Ｐゴシック" charset="0"/>
                <a:sym typeface="Helvetica Neue" charset="0"/>
              </a:rPr>
              <a:t>Free to share, print, make copies and changes. Get yours at </a:t>
            </a:r>
            <a:r>
              <a:rPr lang="en-US" sz="800" dirty="0" err="1">
                <a:solidFill>
                  <a:srgbClr val="828282"/>
                </a:solidFill>
                <a:latin typeface="Arial" charset="0"/>
                <a:ea typeface="ＭＳ Ｐゴシック" charset="0"/>
                <a:sym typeface="Helvetica Neue" charset="0"/>
              </a:rPr>
              <a:t>www.boundless.com</a:t>
            </a:r>
            <a:endParaRPr lang="en-US" sz="800" dirty="0">
              <a:solidFill>
                <a:srgbClr val="828282"/>
              </a:solidFill>
              <a:latin typeface="Arial" charset="0"/>
              <a:ea typeface="ＭＳ Ｐゴシック" charset="0"/>
              <a:sym typeface="Helvetica Neue" charset="0"/>
            </a:endParaRPr>
          </a:p>
        </p:txBody>
      </p:sp>
      <p:sp>
        <p:nvSpPr>
          <p:cNvPr id="17" name="Rectangle 10"/>
          <p:cNvSpPr>
            <a:spLocks/>
          </p:cNvSpPr>
          <p:nvPr/>
        </p:nvSpPr>
        <p:spPr bwMode="auto">
          <a:xfrm>
            <a:off x="1676400" y="6629400"/>
            <a:ext cx="73914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i="1" dirty="0" smtClean="0">
                <a:solidFill>
                  <a:srgbClr val="828282"/>
                </a:solidFill>
                <a:latin typeface="Arial" charset="0"/>
                <a:ea typeface="ＭＳ Ｐゴシック" charset="0"/>
                <a:sym typeface="Helvetica Neue" charset="0"/>
              </a:rPr>
              <a:t>Wikipedia.</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rPr>
              <a:t/>
            </a:r>
            <a:r>
              <a:rPr lang="en-US" sz="800" dirty="0" smtClean="0">
                <a:solidFill>
                  <a:srgbClr val="828282"/>
                </a:solidFill>
                <a:latin typeface="Arial" charset="0"/>
                <a:ea typeface="ＭＳ Ｐゴシック" charset="0"/>
                <a:sym typeface="Helvetica Neue" charset="0"/>
              </a:rPr>
              <a:t>"ComplexSinInATimeAxe."</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hlinkClick r:id="rId3"/>
              </a:rPr>
              <a:t>Public domain</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hlinkClick r:id="rId4"/>
              </a:rPr>
              <a:t>http://en.wikipedia.org/wiki/File:ComplexSinInATimeAxe.gif</a:t>
            </a:r>
            <a:r>
              <a:rPr lang="en-US" sz="800" dirty="0" smtClean="0">
                <a:solidFill>
                  <a:srgbClr val="828282"/>
                </a:solidFill>
                <a:latin typeface="Arial" charset="0"/>
                <a:ea typeface="ＭＳ Ｐゴシック" charset="0"/>
                <a:sym typeface="Helvetica Neue" charset="0"/>
              </a:rPr>
              <a:t> </a:t>
            </a:r>
            <a:r>
              <a:rPr lang="en-US" sz="800" u="sng" dirty="0" smtClean="0">
                <a:solidFill>
                  <a:srgbClr val="FFFFFF"/>
                </a:solidFill>
                <a:latin typeface="Arial"/>
                <a:ea typeface="ＭＳ Ｐゴシック" charset="0"/>
                <a:cs typeface="Arial"/>
                <a:sym typeface="Helvetica Neue" charset="0"/>
                <a:hlinkClick r:id="rId5"/>
              </a:rPr>
              <a:t>View on Boundless.com</a:t>
            </a:r>
            <a:endParaRPr lang="en-US" sz="800" u="sng" dirty="0">
              <a:solidFill>
                <a:srgbClr val="FFFFFF"/>
              </a:solidFill>
              <a:latin typeface="Arial"/>
              <a:ea typeface="ＭＳ Ｐゴシック" charset="0"/>
              <a:cs typeface="Arial"/>
              <a:sym typeface="Helvetica Neue" charset="0"/>
            </a:endParaRPr>
          </a:p>
        </p:txBody>
      </p:sp>
      <p:sp>
        <p:nvSpPr>
          <p:cNvPr id="14" name="Rectangle 11"/>
          <p:cNvSpPr>
            <a:spLocks/>
          </p:cNvSpPr>
          <p:nvPr/>
        </p:nvSpPr>
        <p:spPr bwMode="auto">
          <a:xfrm>
            <a:off x="190500" y="83015"/>
            <a:ext cx="8801100" cy="145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lstStyle/>
          <a:p>
            <a:pPr algn="l"/>
            <a:r>
              <a:rPr lang="en-US" sz="1000" dirty="0" smtClean="0">
                <a:solidFill>
                  <a:srgbClr val="828282"/>
                </a:solidFill>
                <a:latin typeface="Helvetica Neue Light" charset="0"/>
                <a:ea typeface="ＭＳ Ｐゴシック" charset="0"/>
                <a:cs typeface="Helvetica Neue Light" charset="0"/>
                <a:sym typeface="Helvetica Neue Light" charset="0"/>
              </a:rPr>
              <a:t>Waves and Vibrations</a:t>
            </a:r>
            <a:endParaRPr lang="en-US" sz="1000" dirty="0">
              <a:solidFill>
                <a:srgbClr val="828282"/>
              </a:solidFill>
              <a:latin typeface="Helvetica Neue Light" charset="0"/>
              <a:ea typeface="ＭＳ Ｐゴシック" charset="0"/>
              <a:cs typeface="Helvetica Neue Light" charset="0"/>
              <a:sym typeface="Helvetica Neue Light" charset="0"/>
            </a:endParaRPr>
          </a:p>
        </p:txBody>
      </p:sp>
      <p:pic>
        <p:nvPicPr>
          <p:cNvPr id="8" name="Picture 7" descr="appendiximage.jpg"/>
          <p:cNvPicPr>
            <a:picLocks noChangeAspect="1"/>
          </p:cNvPicPr>
          <p:nvPr/>
        </p:nvPicPr>
        <p:blipFill>
          <a:blip r:embed="rId7">
            <a:extLst>
              <a:ext uri="{f6a6a6392575e5c9ef22790d873af960}">
                <a14:useLocalDpi xmlns:a14="http://schemas.microsoft.com/office/drawing/2010/main" val="0"/>
              </a:ext>
            </a:extLst>
          </a:blip>
          <a:stretch>
            <a:fillRect/>
          </a:stretch>
        </p:blipFill>
        <p:spPr>
          <a:xfrm>
            <a:off x="1585912" y="533400"/>
            <a:ext cx="5972175" cy="4343400"/>
          </a:xfrm>
          <a:prstGeom prst="rect">
            <a:avLst/>
          </a:prstGeom>
        </p:spPr>
      </p:pic>
    </p:spTree>
    <p:extLst>
      <p:ext uri="{BB962C8B-B14F-4D97-AF65-F5344CB8AC3E}">
        <p14:creationId xmlns:p14="http://schemas.microsoft.com/office/powerpoint/2010/main" val="139829866"/>
      </p:ext>
    </p:extLst>
  </p:cSld>
  <p:clrMapOvr>
    <a:masterClrMapping/>
  </p:clrMapOvr>
  <p:transition xmlns:p14="http://schemas.microsoft.com/office/powerpoint/2010/mai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04800" y="5029200"/>
            <a:ext cx="8534400" cy="1295400"/>
          </a:xfrm>
        </p:spPr>
        <p:txBody>
          <a:bodyPr/>
          <a:lstStyle/>
          <a:p>
            <a:r>
              <a:rPr lang="en-US" dirty="0" smtClean="0"/>
              <a:t>Simple Pendulum</a:t>
            </a:r>
          </a:p>
          <a:p>
            <a:pPr lvl="1"/>
            <a:r>
              <a:rPr lang="en-US" dirty="0" smtClean="0"/>
              <a:t>A simple pendulum has a small-diameter bob and a string that has a very small mass but is strong enough not to stretch appreciably. The linear displacement from equilibrium is s, the length of the arc. Also shown are the forces on the bob, which result in a net force of −mgsinθ toward the equilibrium position—that is, a restoring force.</a:t>
            </a:r>
          </a:p>
        </p:txBody>
      </p:sp>
      <p:sp>
        <p:nvSpPr>
          <p:cNvPr id="5" name="Rectangle 4"/>
          <p:cNvSpPr>
            <a:spLocks/>
          </p:cNvSpPr>
          <p:nvPr/>
        </p:nvSpPr>
        <p:spPr bwMode="auto">
          <a:xfrm>
            <a:off x="0" y="6400800"/>
            <a:ext cx="9144000" cy="469900"/>
          </a:xfrm>
          <a:prstGeom prst="rect">
            <a:avLst/>
          </a:prstGeom>
          <a:solidFill>
            <a:srgbClr val="F6F6F6"/>
          </a:solidFill>
          <a:ln>
            <a:noFill/>
          </a:ln>
          <a:extLst>
            <a:ext uri="{91240B29-F687-4f45-9708-019B960494DF}">
              <a14:hiddenLine xmlns:a14="http://schemas.microsoft.com/office/drawing/2010/main" w="3175">
                <a:solidFill>
                  <a:srgbClr val="D7D7D7"/>
                </a:solidFill>
                <a:miter lim="800000"/>
                <a:headEnd/>
                <a:tailEnd/>
              </a14:hiddenLine>
            </a:ext>
          </a:extLst>
        </p:spPr>
        <p:txBody>
          <a:bodyPr lIns="0" tIns="0" rIns="0" bIns="0"/>
          <a:lstStyle/>
          <a:p>
            <a:endParaRPr lang="en-US"/>
          </a:p>
        </p:txBody>
      </p:sp>
      <p:pic>
        <p:nvPicPr>
          <p:cNvPr id="7"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 y="6538913"/>
            <a:ext cx="1422400" cy="217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9" name="Rectangle 8"/>
          <p:cNvSpPr>
            <a:spLocks/>
          </p:cNvSpPr>
          <p:nvPr/>
        </p:nvSpPr>
        <p:spPr bwMode="auto">
          <a:xfrm>
            <a:off x="0" y="6815"/>
            <a:ext cx="9144000" cy="317500"/>
          </a:xfrm>
          <a:prstGeom prst="rect">
            <a:avLst/>
          </a:prstGeom>
          <a:solidFill>
            <a:srgbClr val="F0F0F0"/>
          </a:solidFill>
          <a:ln>
            <a:noFill/>
          </a:ln>
          <a:extLst>
            <a:ext uri="{91240B29-F687-4f45-9708-019B960494DF}">
              <a14:hiddenLine xmlns:a14="http://schemas.microsoft.com/office/drawing/2010/main" w="12700" cap="flat">
                <a:solidFill>
                  <a:srgbClr val="D7D7D7"/>
                </a:solidFill>
                <a:miter lim="800000"/>
                <a:headEnd type="none" w="med" len="med"/>
                <a:tailEnd type="none" w="med" len="med"/>
              </a14:hiddenLine>
            </a:ext>
          </a:extLst>
        </p:spPr>
        <p:txBody>
          <a:bodyPr lIns="0" tIns="0" rIns="0" bIns="0"/>
          <a:lstStyle/>
          <a:p>
            <a:endParaRPr lang="en-US"/>
          </a:p>
        </p:txBody>
      </p:sp>
      <p:sp>
        <p:nvSpPr>
          <p:cNvPr id="11" name="Line 5"/>
          <p:cNvSpPr>
            <a:spLocks noChangeShapeType="1"/>
          </p:cNvSpPr>
          <p:nvPr/>
        </p:nvSpPr>
        <p:spPr bwMode="auto">
          <a:xfrm>
            <a:off x="3046413" y="11113"/>
            <a:ext cx="3049587" cy="0"/>
          </a:xfrm>
          <a:prstGeom prst="line">
            <a:avLst/>
          </a:prstGeom>
          <a:noFill/>
          <a:ln w="38100">
            <a:solidFill>
              <a:srgbClr val="228CBC"/>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2" name="Line 6"/>
          <p:cNvSpPr>
            <a:spLocks noChangeShapeType="1"/>
          </p:cNvSpPr>
          <p:nvPr/>
        </p:nvSpPr>
        <p:spPr bwMode="auto">
          <a:xfrm>
            <a:off x="0" y="11113"/>
            <a:ext cx="3048000" cy="0"/>
          </a:xfrm>
          <a:prstGeom prst="line">
            <a:avLst/>
          </a:prstGeom>
          <a:noFill/>
          <a:ln w="38100">
            <a:solidFill>
              <a:srgbClr val="FDB620"/>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3" name="Line 7"/>
          <p:cNvSpPr>
            <a:spLocks noChangeShapeType="1"/>
          </p:cNvSpPr>
          <p:nvPr/>
        </p:nvSpPr>
        <p:spPr bwMode="auto">
          <a:xfrm>
            <a:off x="6094413" y="11113"/>
            <a:ext cx="3049587" cy="0"/>
          </a:xfrm>
          <a:prstGeom prst="line">
            <a:avLst/>
          </a:prstGeom>
          <a:noFill/>
          <a:ln w="38100">
            <a:solidFill>
              <a:srgbClr val="7BBB45"/>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6" name="Rectangle 8"/>
          <p:cNvSpPr>
            <a:spLocks/>
          </p:cNvSpPr>
          <p:nvPr/>
        </p:nvSpPr>
        <p:spPr bwMode="auto">
          <a:xfrm>
            <a:off x="3962400" y="6477000"/>
            <a:ext cx="5105400" cy="20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dirty="0">
                <a:solidFill>
                  <a:srgbClr val="828282"/>
                </a:solidFill>
                <a:latin typeface="Arial" charset="0"/>
                <a:ea typeface="ＭＳ Ｐゴシック" charset="0"/>
                <a:sym typeface="Helvetica Neue" charset="0"/>
              </a:rPr>
              <a:t>Free to share, print, make copies and changes. Get yours at </a:t>
            </a:r>
            <a:r>
              <a:rPr lang="en-US" sz="800" dirty="0" err="1">
                <a:solidFill>
                  <a:srgbClr val="828282"/>
                </a:solidFill>
                <a:latin typeface="Arial" charset="0"/>
                <a:ea typeface="ＭＳ Ｐゴシック" charset="0"/>
                <a:sym typeface="Helvetica Neue" charset="0"/>
              </a:rPr>
              <a:t>www.boundless.com</a:t>
            </a:r>
            <a:endParaRPr lang="en-US" sz="800" dirty="0">
              <a:solidFill>
                <a:srgbClr val="828282"/>
              </a:solidFill>
              <a:latin typeface="Arial" charset="0"/>
              <a:ea typeface="ＭＳ Ｐゴシック" charset="0"/>
              <a:sym typeface="Helvetica Neue" charset="0"/>
            </a:endParaRPr>
          </a:p>
        </p:txBody>
      </p:sp>
      <p:sp>
        <p:nvSpPr>
          <p:cNvPr id="17" name="Rectangle 10"/>
          <p:cNvSpPr>
            <a:spLocks/>
          </p:cNvSpPr>
          <p:nvPr/>
        </p:nvSpPr>
        <p:spPr bwMode="auto">
          <a:xfrm>
            <a:off x="1676400" y="6629400"/>
            <a:ext cx="73914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i="1" dirty="0" smtClean="0">
                <a:solidFill>
                  <a:srgbClr val="828282"/>
                </a:solidFill>
                <a:latin typeface="Arial" charset="0"/>
                <a:ea typeface="ＭＳ Ｐゴシック" charset="0"/>
                <a:sym typeface="Helvetica Neue" charset="0"/>
              </a:rPr>
              <a:t>OpenStax CNX.</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rPr>
              <a:t/>
            </a:r>
            <a:r>
              <a:rPr lang="en-US" sz="800" dirty="0" smtClean="0">
                <a:solidFill>
                  <a:srgbClr val="828282"/>
                </a:solidFill>
                <a:latin typeface="Arial" charset="0"/>
                <a:ea typeface="ＭＳ Ｐゴシック" charset="0"/>
                <a:sym typeface="Helvetica Neue" charset="0"/>
              </a:rPr>
              <a:t>"OpenStax College, College Physics. October 8, 2012."</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hlinkClick r:id="rId3"/>
              </a:rPr>
              <a:t>CC BY 3.0</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hlinkClick r:id="rId4"/>
              </a:rPr>
              <a:t>http://cnx.org/content/m42243/latest/?collection=col11406/1.7</a:t>
            </a:r>
            <a:r>
              <a:rPr lang="en-US" sz="800" dirty="0" smtClean="0">
                <a:solidFill>
                  <a:srgbClr val="828282"/>
                </a:solidFill>
                <a:latin typeface="Arial" charset="0"/>
                <a:ea typeface="ＭＳ Ｐゴシック" charset="0"/>
                <a:sym typeface="Helvetica Neue" charset="0"/>
              </a:rPr>
              <a:t> </a:t>
            </a:r>
            <a:r>
              <a:rPr lang="en-US" sz="800" u="sng" dirty="0" smtClean="0">
                <a:solidFill>
                  <a:srgbClr val="FFFFFF"/>
                </a:solidFill>
                <a:latin typeface="Arial"/>
                <a:ea typeface="ＭＳ Ｐゴシック" charset="0"/>
                <a:cs typeface="Arial"/>
                <a:sym typeface="Helvetica Neue" charset="0"/>
                <a:hlinkClick r:id="rId5"/>
              </a:rPr>
              <a:t>View on Boundless.com</a:t>
            </a:r>
            <a:endParaRPr lang="en-US" sz="800" u="sng" dirty="0">
              <a:solidFill>
                <a:srgbClr val="FFFFFF"/>
              </a:solidFill>
              <a:latin typeface="Arial"/>
              <a:ea typeface="ＭＳ Ｐゴシック" charset="0"/>
              <a:cs typeface="Arial"/>
              <a:sym typeface="Helvetica Neue" charset="0"/>
            </a:endParaRPr>
          </a:p>
        </p:txBody>
      </p:sp>
      <p:sp>
        <p:nvSpPr>
          <p:cNvPr id="14" name="Rectangle 11"/>
          <p:cNvSpPr>
            <a:spLocks/>
          </p:cNvSpPr>
          <p:nvPr/>
        </p:nvSpPr>
        <p:spPr bwMode="auto">
          <a:xfrm>
            <a:off x="190500" y="83015"/>
            <a:ext cx="8801100" cy="145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lstStyle/>
          <a:p>
            <a:pPr algn="l"/>
            <a:r>
              <a:rPr lang="en-US" sz="1000" dirty="0" smtClean="0">
                <a:solidFill>
                  <a:srgbClr val="828282"/>
                </a:solidFill>
                <a:latin typeface="Helvetica Neue Light" charset="0"/>
                <a:ea typeface="ＭＳ Ｐゴシック" charset="0"/>
                <a:cs typeface="Helvetica Neue Light" charset="0"/>
                <a:sym typeface="Helvetica Neue Light" charset="0"/>
              </a:rPr>
              <a:t>Waves and Vibrations</a:t>
            </a:r>
            <a:endParaRPr lang="en-US" sz="1000" dirty="0">
              <a:solidFill>
                <a:srgbClr val="828282"/>
              </a:solidFill>
              <a:latin typeface="Helvetica Neue Light" charset="0"/>
              <a:ea typeface="ＭＳ Ｐゴシック" charset="0"/>
              <a:cs typeface="Helvetica Neue Light" charset="0"/>
              <a:sym typeface="Helvetica Neue Light" charset="0"/>
            </a:endParaRPr>
          </a:p>
        </p:txBody>
      </p:sp>
      <p:pic>
        <p:nvPicPr>
          <p:cNvPr id="8" name="Picture 7" descr="appendiximage.jpg"/>
          <p:cNvPicPr>
            <a:picLocks noChangeAspect="1"/>
          </p:cNvPicPr>
          <p:nvPr/>
        </p:nvPicPr>
        <p:blipFill>
          <a:blip r:embed="rId7">
            <a:extLst>
              <a:ext uri="{33254b88f0ac3701fd846340b11b8a8c}">
                <a14:useLocalDpi xmlns:a14="http://schemas.microsoft.com/office/drawing/2010/main" val="0"/>
              </a:ext>
            </a:extLst>
          </a:blip>
          <a:stretch>
            <a:fillRect/>
          </a:stretch>
        </p:blipFill>
        <p:spPr>
          <a:xfrm>
            <a:off x="1888680" y="533400"/>
            <a:ext cx="5366639" cy="4343400"/>
          </a:xfrm>
          <a:prstGeom prst="rect">
            <a:avLst/>
          </a:prstGeom>
        </p:spPr>
      </p:pic>
    </p:spTree>
    <p:extLst>
      <p:ext uri="{BB962C8B-B14F-4D97-AF65-F5344CB8AC3E}">
        <p14:creationId xmlns:p14="http://schemas.microsoft.com/office/powerpoint/2010/main" val="139829866"/>
      </p:ext>
    </p:extLst>
  </p:cSld>
  <p:clrMapOvr>
    <a:masterClrMapping/>
  </p:clrMapOvr>
  <p:transition xmlns:p14="http://schemas.microsoft.com/office/powerpoint/2010/mai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04800" y="5029200"/>
            <a:ext cx="8534400" cy="1295400"/>
          </a:xfrm>
        </p:spPr>
        <p:txBody>
          <a:bodyPr/>
          <a:lstStyle/>
          <a:p>
            <a:r>
              <a:rPr lang="en-US" dirty="0" smtClean="0"/>
              <a:t>Wave motion</a:t>
            </a:r>
          </a:p>
          <a:p>
            <a:pPr lvl="1"/>
            <a:r>
              <a:rPr lang="en-US" dirty="0" smtClean="0"/>
              <a:t>The point along the axis is analogous to the floating ball at sea. We notice that while it moves up and down it does not move in the direction of the wave's propagation.</a:t>
            </a:r>
          </a:p>
        </p:txBody>
      </p:sp>
      <p:sp>
        <p:nvSpPr>
          <p:cNvPr id="5" name="Rectangle 4"/>
          <p:cNvSpPr>
            <a:spLocks/>
          </p:cNvSpPr>
          <p:nvPr/>
        </p:nvSpPr>
        <p:spPr bwMode="auto">
          <a:xfrm>
            <a:off x="0" y="6400800"/>
            <a:ext cx="9144000" cy="469900"/>
          </a:xfrm>
          <a:prstGeom prst="rect">
            <a:avLst/>
          </a:prstGeom>
          <a:solidFill>
            <a:srgbClr val="F6F6F6"/>
          </a:solidFill>
          <a:ln>
            <a:noFill/>
          </a:ln>
          <a:extLst>
            <a:ext uri="{91240B29-F687-4f45-9708-019B960494DF}">
              <a14:hiddenLine xmlns:a14="http://schemas.microsoft.com/office/drawing/2010/main" w="3175">
                <a:solidFill>
                  <a:srgbClr val="D7D7D7"/>
                </a:solidFill>
                <a:miter lim="800000"/>
                <a:headEnd/>
                <a:tailEnd/>
              </a14:hiddenLine>
            </a:ext>
          </a:extLst>
        </p:spPr>
        <p:txBody>
          <a:bodyPr lIns="0" tIns="0" rIns="0" bIns="0"/>
          <a:lstStyle/>
          <a:p>
            <a:endParaRPr lang="en-US"/>
          </a:p>
        </p:txBody>
      </p:sp>
      <p:pic>
        <p:nvPicPr>
          <p:cNvPr id="7"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 y="6538913"/>
            <a:ext cx="1422400" cy="217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9" name="Rectangle 8"/>
          <p:cNvSpPr>
            <a:spLocks/>
          </p:cNvSpPr>
          <p:nvPr/>
        </p:nvSpPr>
        <p:spPr bwMode="auto">
          <a:xfrm>
            <a:off x="0" y="6815"/>
            <a:ext cx="9144000" cy="317500"/>
          </a:xfrm>
          <a:prstGeom prst="rect">
            <a:avLst/>
          </a:prstGeom>
          <a:solidFill>
            <a:srgbClr val="F0F0F0"/>
          </a:solidFill>
          <a:ln>
            <a:noFill/>
          </a:ln>
          <a:extLst>
            <a:ext uri="{91240B29-F687-4f45-9708-019B960494DF}">
              <a14:hiddenLine xmlns:a14="http://schemas.microsoft.com/office/drawing/2010/main" w="12700" cap="flat">
                <a:solidFill>
                  <a:srgbClr val="D7D7D7"/>
                </a:solidFill>
                <a:miter lim="800000"/>
                <a:headEnd type="none" w="med" len="med"/>
                <a:tailEnd type="none" w="med" len="med"/>
              </a14:hiddenLine>
            </a:ext>
          </a:extLst>
        </p:spPr>
        <p:txBody>
          <a:bodyPr lIns="0" tIns="0" rIns="0" bIns="0"/>
          <a:lstStyle/>
          <a:p>
            <a:endParaRPr lang="en-US"/>
          </a:p>
        </p:txBody>
      </p:sp>
      <p:sp>
        <p:nvSpPr>
          <p:cNvPr id="11" name="Line 5"/>
          <p:cNvSpPr>
            <a:spLocks noChangeShapeType="1"/>
          </p:cNvSpPr>
          <p:nvPr/>
        </p:nvSpPr>
        <p:spPr bwMode="auto">
          <a:xfrm>
            <a:off x="3046413" y="11113"/>
            <a:ext cx="3049587" cy="0"/>
          </a:xfrm>
          <a:prstGeom prst="line">
            <a:avLst/>
          </a:prstGeom>
          <a:noFill/>
          <a:ln w="38100">
            <a:solidFill>
              <a:srgbClr val="228CBC"/>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2" name="Line 6"/>
          <p:cNvSpPr>
            <a:spLocks noChangeShapeType="1"/>
          </p:cNvSpPr>
          <p:nvPr/>
        </p:nvSpPr>
        <p:spPr bwMode="auto">
          <a:xfrm>
            <a:off x="0" y="11113"/>
            <a:ext cx="3048000" cy="0"/>
          </a:xfrm>
          <a:prstGeom prst="line">
            <a:avLst/>
          </a:prstGeom>
          <a:noFill/>
          <a:ln w="38100">
            <a:solidFill>
              <a:srgbClr val="FDB620"/>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3" name="Line 7"/>
          <p:cNvSpPr>
            <a:spLocks noChangeShapeType="1"/>
          </p:cNvSpPr>
          <p:nvPr/>
        </p:nvSpPr>
        <p:spPr bwMode="auto">
          <a:xfrm>
            <a:off x="6094413" y="11113"/>
            <a:ext cx="3049587" cy="0"/>
          </a:xfrm>
          <a:prstGeom prst="line">
            <a:avLst/>
          </a:prstGeom>
          <a:noFill/>
          <a:ln w="38100">
            <a:solidFill>
              <a:srgbClr val="7BBB45"/>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6" name="Rectangle 8"/>
          <p:cNvSpPr>
            <a:spLocks/>
          </p:cNvSpPr>
          <p:nvPr/>
        </p:nvSpPr>
        <p:spPr bwMode="auto">
          <a:xfrm>
            <a:off x="3962400" y="6477000"/>
            <a:ext cx="5105400" cy="20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dirty="0">
                <a:solidFill>
                  <a:srgbClr val="828282"/>
                </a:solidFill>
                <a:latin typeface="Arial" charset="0"/>
                <a:ea typeface="ＭＳ Ｐゴシック" charset="0"/>
                <a:sym typeface="Helvetica Neue" charset="0"/>
              </a:rPr>
              <a:t>Free to share, print, make copies and changes. Get yours at </a:t>
            </a:r>
            <a:r>
              <a:rPr lang="en-US" sz="800" dirty="0" err="1">
                <a:solidFill>
                  <a:srgbClr val="828282"/>
                </a:solidFill>
                <a:latin typeface="Arial" charset="0"/>
                <a:ea typeface="ＭＳ Ｐゴシック" charset="0"/>
                <a:sym typeface="Helvetica Neue" charset="0"/>
              </a:rPr>
              <a:t>www.boundless.com</a:t>
            </a:r>
            <a:endParaRPr lang="en-US" sz="800" dirty="0">
              <a:solidFill>
                <a:srgbClr val="828282"/>
              </a:solidFill>
              <a:latin typeface="Arial" charset="0"/>
              <a:ea typeface="ＭＳ Ｐゴシック" charset="0"/>
              <a:sym typeface="Helvetica Neue" charset="0"/>
            </a:endParaRPr>
          </a:p>
        </p:txBody>
      </p:sp>
      <p:sp>
        <p:nvSpPr>
          <p:cNvPr id="17" name="Rectangle 10"/>
          <p:cNvSpPr>
            <a:spLocks/>
          </p:cNvSpPr>
          <p:nvPr/>
        </p:nvSpPr>
        <p:spPr bwMode="auto">
          <a:xfrm>
            <a:off x="1676400" y="6629400"/>
            <a:ext cx="73914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i="1" dirty="0" smtClean="0">
                <a:solidFill>
                  <a:srgbClr val="828282"/>
                </a:solidFill>
                <a:latin typeface="Arial" charset="0"/>
                <a:ea typeface="ＭＳ Ｐゴシック" charset="0"/>
                <a:sym typeface="Helvetica Neue" charset="0"/>
              </a:rPr>
              <a:t>Wikipedia.</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rPr>
              <a:t/>
            </a:r>
            <a:r>
              <a:rPr lang="en-US" sz="800" dirty="0" smtClean="0">
                <a:solidFill>
                  <a:srgbClr val="828282"/>
                </a:solidFill>
                <a:latin typeface="Arial" charset="0"/>
                <a:ea typeface="ＭＳ Ｐゴシック" charset="0"/>
                <a:sym typeface="Helvetica Neue" charset="0"/>
              </a:rPr>
              <a:t>"Simple harmonic motion animation."</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hlinkClick r:id="rId3"/>
              </a:rPr>
              <a:t>Public domain</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hlinkClick r:id="rId4"/>
              </a:rPr>
              <a:t>http://en.wikipedia.org/wiki/File:Simple_harmonic_motion_animation.gif</a:t>
            </a:r>
            <a:r>
              <a:rPr lang="en-US" sz="800" dirty="0" smtClean="0">
                <a:solidFill>
                  <a:srgbClr val="828282"/>
                </a:solidFill>
                <a:latin typeface="Arial" charset="0"/>
                <a:ea typeface="ＭＳ Ｐゴシック" charset="0"/>
                <a:sym typeface="Helvetica Neue" charset="0"/>
              </a:rPr>
              <a:t> </a:t>
            </a:r>
            <a:r>
              <a:rPr lang="en-US" sz="800" u="sng" dirty="0" smtClean="0">
                <a:solidFill>
                  <a:srgbClr val="FFFFFF"/>
                </a:solidFill>
                <a:latin typeface="Arial"/>
                <a:ea typeface="ＭＳ Ｐゴシック" charset="0"/>
                <a:cs typeface="Arial"/>
                <a:sym typeface="Helvetica Neue" charset="0"/>
                <a:hlinkClick r:id="rId5"/>
              </a:rPr>
              <a:t>View on Boundless.com</a:t>
            </a:r>
            <a:endParaRPr lang="en-US" sz="800" u="sng" dirty="0">
              <a:solidFill>
                <a:srgbClr val="FFFFFF"/>
              </a:solidFill>
              <a:latin typeface="Arial"/>
              <a:ea typeface="ＭＳ Ｐゴシック" charset="0"/>
              <a:cs typeface="Arial"/>
              <a:sym typeface="Helvetica Neue" charset="0"/>
            </a:endParaRPr>
          </a:p>
        </p:txBody>
      </p:sp>
      <p:sp>
        <p:nvSpPr>
          <p:cNvPr id="14" name="Rectangle 11"/>
          <p:cNvSpPr>
            <a:spLocks/>
          </p:cNvSpPr>
          <p:nvPr/>
        </p:nvSpPr>
        <p:spPr bwMode="auto">
          <a:xfrm>
            <a:off x="190500" y="83015"/>
            <a:ext cx="8801100" cy="145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lstStyle/>
          <a:p>
            <a:pPr algn="l"/>
            <a:r>
              <a:rPr lang="en-US" sz="1000" dirty="0" smtClean="0">
                <a:solidFill>
                  <a:srgbClr val="828282"/>
                </a:solidFill>
                <a:latin typeface="Helvetica Neue Light" charset="0"/>
                <a:ea typeface="ＭＳ Ｐゴシック" charset="0"/>
                <a:cs typeface="Helvetica Neue Light" charset="0"/>
                <a:sym typeface="Helvetica Neue Light" charset="0"/>
              </a:rPr>
              <a:t>Waves and Vibrations</a:t>
            </a:r>
            <a:endParaRPr lang="en-US" sz="1000" dirty="0">
              <a:solidFill>
                <a:srgbClr val="828282"/>
              </a:solidFill>
              <a:latin typeface="Helvetica Neue Light" charset="0"/>
              <a:ea typeface="ＭＳ Ｐゴシック" charset="0"/>
              <a:cs typeface="Helvetica Neue Light" charset="0"/>
              <a:sym typeface="Helvetica Neue Light" charset="0"/>
            </a:endParaRPr>
          </a:p>
        </p:txBody>
      </p:sp>
      <p:pic>
        <p:nvPicPr>
          <p:cNvPr id="8" name="Picture 7" descr="appendiximage.jpg"/>
          <p:cNvPicPr>
            <a:picLocks noChangeAspect="1"/>
          </p:cNvPicPr>
          <p:nvPr/>
        </p:nvPicPr>
        <p:blipFill>
          <a:blip r:embed="rId7">
            <a:extLst>
              <a:ext uri="{2122cd39bfb486e56c79a4350be2f9cf}">
                <a14:useLocalDpi xmlns:a14="http://schemas.microsoft.com/office/drawing/2010/main" val="0"/>
              </a:ext>
            </a:extLst>
          </a:blip>
          <a:stretch>
            <a:fillRect/>
          </a:stretch>
        </p:blipFill>
        <p:spPr>
          <a:xfrm>
            <a:off x="266700" y="533400"/>
            <a:ext cx="8610600" cy="4069853"/>
          </a:xfrm>
          <a:prstGeom prst="rect">
            <a:avLst/>
          </a:prstGeom>
        </p:spPr>
      </p:pic>
    </p:spTree>
    <p:extLst>
      <p:ext uri="{BB962C8B-B14F-4D97-AF65-F5344CB8AC3E}">
        <p14:creationId xmlns:p14="http://schemas.microsoft.com/office/powerpoint/2010/main" val="139829866"/>
      </p:ext>
    </p:extLst>
  </p:cSld>
  <p:clrMapOvr>
    <a:masterClrMapping/>
  </p:clrMapOvr>
  <p:transition xmlns:p14="http://schemas.microsoft.com/office/powerpoint/2010/mai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04800" y="5029200"/>
            <a:ext cx="8534400" cy="1295400"/>
          </a:xfrm>
        </p:spPr>
        <p:txBody>
          <a:bodyPr/>
          <a:lstStyle/>
          <a:p>
            <a:r>
              <a:rPr lang="en-US" dirty="0" smtClean="0"/>
              <a:t>Refraction in Water</a:t>
            </a:r>
          </a:p>
          <a:p>
            <a:pPr lvl="1"/>
            <a:r>
              <a:rPr lang="en-US" dirty="0" smtClean="0"/>
              <a:t>An object (in this case a pencil) partially immersed in water looks bent due to refraction: the light waves from X change direction and so seem to originate at Y. (More accurately, for any angle of view, Y should be vertically above X, and the pencil should appear shorter, not longer as shown. )</a:t>
            </a:r>
          </a:p>
        </p:txBody>
      </p:sp>
      <p:sp>
        <p:nvSpPr>
          <p:cNvPr id="5" name="Rectangle 4"/>
          <p:cNvSpPr>
            <a:spLocks/>
          </p:cNvSpPr>
          <p:nvPr/>
        </p:nvSpPr>
        <p:spPr bwMode="auto">
          <a:xfrm>
            <a:off x="0" y="6400800"/>
            <a:ext cx="9144000" cy="469900"/>
          </a:xfrm>
          <a:prstGeom prst="rect">
            <a:avLst/>
          </a:prstGeom>
          <a:solidFill>
            <a:srgbClr val="F6F6F6"/>
          </a:solidFill>
          <a:ln>
            <a:noFill/>
          </a:ln>
          <a:extLst>
            <a:ext uri="{91240B29-F687-4f45-9708-019B960494DF}">
              <a14:hiddenLine xmlns:a14="http://schemas.microsoft.com/office/drawing/2010/main" w="3175">
                <a:solidFill>
                  <a:srgbClr val="D7D7D7"/>
                </a:solidFill>
                <a:miter lim="800000"/>
                <a:headEnd/>
                <a:tailEnd/>
              </a14:hiddenLine>
            </a:ext>
          </a:extLst>
        </p:spPr>
        <p:txBody>
          <a:bodyPr lIns="0" tIns="0" rIns="0" bIns="0"/>
          <a:lstStyle/>
          <a:p>
            <a:endParaRPr lang="en-US"/>
          </a:p>
        </p:txBody>
      </p:sp>
      <p:pic>
        <p:nvPicPr>
          <p:cNvPr id="7"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 y="6538913"/>
            <a:ext cx="1422400" cy="217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9" name="Rectangle 8"/>
          <p:cNvSpPr>
            <a:spLocks/>
          </p:cNvSpPr>
          <p:nvPr/>
        </p:nvSpPr>
        <p:spPr bwMode="auto">
          <a:xfrm>
            <a:off x="0" y="6815"/>
            <a:ext cx="9144000" cy="317500"/>
          </a:xfrm>
          <a:prstGeom prst="rect">
            <a:avLst/>
          </a:prstGeom>
          <a:solidFill>
            <a:srgbClr val="F0F0F0"/>
          </a:solidFill>
          <a:ln>
            <a:noFill/>
          </a:ln>
          <a:extLst>
            <a:ext uri="{91240B29-F687-4f45-9708-019B960494DF}">
              <a14:hiddenLine xmlns:a14="http://schemas.microsoft.com/office/drawing/2010/main" w="12700" cap="flat">
                <a:solidFill>
                  <a:srgbClr val="D7D7D7"/>
                </a:solidFill>
                <a:miter lim="800000"/>
                <a:headEnd type="none" w="med" len="med"/>
                <a:tailEnd type="none" w="med" len="med"/>
              </a14:hiddenLine>
            </a:ext>
          </a:extLst>
        </p:spPr>
        <p:txBody>
          <a:bodyPr lIns="0" tIns="0" rIns="0" bIns="0"/>
          <a:lstStyle/>
          <a:p>
            <a:endParaRPr lang="en-US"/>
          </a:p>
        </p:txBody>
      </p:sp>
      <p:sp>
        <p:nvSpPr>
          <p:cNvPr id="11" name="Line 5"/>
          <p:cNvSpPr>
            <a:spLocks noChangeShapeType="1"/>
          </p:cNvSpPr>
          <p:nvPr/>
        </p:nvSpPr>
        <p:spPr bwMode="auto">
          <a:xfrm>
            <a:off x="3046413" y="11113"/>
            <a:ext cx="3049587" cy="0"/>
          </a:xfrm>
          <a:prstGeom prst="line">
            <a:avLst/>
          </a:prstGeom>
          <a:noFill/>
          <a:ln w="38100">
            <a:solidFill>
              <a:srgbClr val="228CBC"/>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2" name="Line 6"/>
          <p:cNvSpPr>
            <a:spLocks noChangeShapeType="1"/>
          </p:cNvSpPr>
          <p:nvPr/>
        </p:nvSpPr>
        <p:spPr bwMode="auto">
          <a:xfrm>
            <a:off x="0" y="11113"/>
            <a:ext cx="3048000" cy="0"/>
          </a:xfrm>
          <a:prstGeom prst="line">
            <a:avLst/>
          </a:prstGeom>
          <a:noFill/>
          <a:ln w="38100">
            <a:solidFill>
              <a:srgbClr val="FDB620"/>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3" name="Line 7"/>
          <p:cNvSpPr>
            <a:spLocks noChangeShapeType="1"/>
          </p:cNvSpPr>
          <p:nvPr/>
        </p:nvSpPr>
        <p:spPr bwMode="auto">
          <a:xfrm>
            <a:off x="6094413" y="11113"/>
            <a:ext cx="3049587" cy="0"/>
          </a:xfrm>
          <a:prstGeom prst="line">
            <a:avLst/>
          </a:prstGeom>
          <a:noFill/>
          <a:ln w="38100">
            <a:solidFill>
              <a:srgbClr val="7BBB45"/>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6" name="Rectangle 8"/>
          <p:cNvSpPr>
            <a:spLocks/>
          </p:cNvSpPr>
          <p:nvPr/>
        </p:nvSpPr>
        <p:spPr bwMode="auto">
          <a:xfrm>
            <a:off x="3962400" y="6477000"/>
            <a:ext cx="5105400" cy="20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dirty="0">
                <a:solidFill>
                  <a:srgbClr val="828282"/>
                </a:solidFill>
                <a:latin typeface="Arial" charset="0"/>
                <a:ea typeface="ＭＳ Ｐゴシック" charset="0"/>
                <a:sym typeface="Helvetica Neue" charset="0"/>
              </a:rPr>
              <a:t>Free to share, print, make copies and changes. Get yours at </a:t>
            </a:r>
            <a:r>
              <a:rPr lang="en-US" sz="800" dirty="0" err="1">
                <a:solidFill>
                  <a:srgbClr val="828282"/>
                </a:solidFill>
                <a:latin typeface="Arial" charset="0"/>
                <a:ea typeface="ＭＳ Ｐゴシック" charset="0"/>
                <a:sym typeface="Helvetica Neue" charset="0"/>
              </a:rPr>
              <a:t>www.boundless.com</a:t>
            </a:r>
            <a:endParaRPr lang="en-US" sz="800" dirty="0">
              <a:solidFill>
                <a:srgbClr val="828282"/>
              </a:solidFill>
              <a:latin typeface="Arial" charset="0"/>
              <a:ea typeface="ＭＳ Ｐゴシック" charset="0"/>
              <a:sym typeface="Helvetica Neue" charset="0"/>
            </a:endParaRPr>
          </a:p>
        </p:txBody>
      </p:sp>
      <p:sp>
        <p:nvSpPr>
          <p:cNvPr id="17" name="Rectangle 10"/>
          <p:cNvSpPr>
            <a:spLocks/>
          </p:cNvSpPr>
          <p:nvPr/>
        </p:nvSpPr>
        <p:spPr bwMode="auto">
          <a:xfrm>
            <a:off x="1676400" y="6629400"/>
            <a:ext cx="73914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i="1" dirty="0" smtClean="0">
                <a:solidFill>
                  <a:srgbClr val="828282"/>
                </a:solidFill>
                <a:latin typeface="Arial" charset="0"/>
                <a:ea typeface="ＭＳ Ｐゴシック" charset="0"/>
                <a:sym typeface="Helvetica Neue" charset="0"/>
              </a:rPr>
              <a:t>Wikipedia.</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rPr>
              <a:t/>
            </a:r>
            <a:r>
              <a:rPr lang="en-US" sz="800" dirty="0" smtClean="0">
                <a:solidFill>
                  <a:srgbClr val="828282"/>
                </a:solidFill>
                <a:latin typeface="Arial" charset="0"/>
                <a:ea typeface="ＭＳ Ｐゴシック" charset="0"/>
                <a:sym typeface="Helvetica Neue" charset="0"/>
              </a:rPr>
              <a:t>"Refraction."</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hlinkClick r:id="rId3"/>
              </a:rPr>
              <a:t>CC BY</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hlinkClick r:id="rId4"/>
              </a:rPr>
              <a:t>http://en.wikipedia.org/wiki/Refraction</a:t>
            </a:r>
            <a:r>
              <a:rPr lang="en-US" sz="800" dirty="0" smtClean="0">
                <a:solidFill>
                  <a:srgbClr val="828282"/>
                </a:solidFill>
                <a:latin typeface="Arial" charset="0"/>
                <a:ea typeface="ＭＳ Ｐゴシック" charset="0"/>
                <a:sym typeface="Helvetica Neue" charset="0"/>
              </a:rPr>
              <a:t> </a:t>
            </a:r>
            <a:r>
              <a:rPr lang="en-US" sz="800" u="sng" dirty="0" smtClean="0">
                <a:solidFill>
                  <a:srgbClr val="FFFFFF"/>
                </a:solidFill>
                <a:latin typeface="Arial"/>
                <a:ea typeface="ＭＳ Ｐゴシック" charset="0"/>
                <a:cs typeface="Arial"/>
                <a:sym typeface="Helvetica Neue" charset="0"/>
                <a:hlinkClick r:id="rId5"/>
              </a:rPr>
              <a:t>View on Boundless.com</a:t>
            </a:r>
            <a:endParaRPr lang="en-US" sz="800" u="sng" dirty="0">
              <a:solidFill>
                <a:srgbClr val="FFFFFF"/>
              </a:solidFill>
              <a:latin typeface="Arial"/>
              <a:ea typeface="ＭＳ Ｐゴシック" charset="0"/>
              <a:cs typeface="Arial"/>
              <a:sym typeface="Helvetica Neue" charset="0"/>
            </a:endParaRPr>
          </a:p>
        </p:txBody>
      </p:sp>
      <p:sp>
        <p:nvSpPr>
          <p:cNvPr id="14" name="Rectangle 11"/>
          <p:cNvSpPr>
            <a:spLocks/>
          </p:cNvSpPr>
          <p:nvPr/>
        </p:nvSpPr>
        <p:spPr bwMode="auto">
          <a:xfrm>
            <a:off x="190500" y="83015"/>
            <a:ext cx="8801100" cy="145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lstStyle/>
          <a:p>
            <a:pPr algn="l"/>
            <a:r>
              <a:rPr lang="en-US" sz="1000" dirty="0" smtClean="0">
                <a:solidFill>
                  <a:srgbClr val="828282"/>
                </a:solidFill>
                <a:latin typeface="Helvetica Neue Light" charset="0"/>
                <a:ea typeface="ＭＳ Ｐゴシック" charset="0"/>
                <a:cs typeface="Helvetica Neue Light" charset="0"/>
                <a:sym typeface="Helvetica Neue Light" charset="0"/>
              </a:rPr>
              <a:t>Waves and Vibrations</a:t>
            </a:r>
            <a:endParaRPr lang="en-US" sz="1000" dirty="0">
              <a:solidFill>
                <a:srgbClr val="828282"/>
              </a:solidFill>
              <a:latin typeface="Helvetica Neue Light" charset="0"/>
              <a:ea typeface="ＭＳ Ｐゴシック" charset="0"/>
              <a:cs typeface="Helvetica Neue Light" charset="0"/>
              <a:sym typeface="Helvetica Neue Light" charset="0"/>
            </a:endParaRPr>
          </a:p>
        </p:txBody>
      </p:sp>
      <p:pic>
        <p:nvPicPr>
          <p:cNvPr id="8" name="Picture 7" descr="appendiximage.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6700" y="533400"/>
            <a:ext cx="8610600" cy="4343400"/>
          </a:xfrm>
          <a:prstGeom prst="rect">
            <a:avLst/>
          </a:prstGeom>
        </p:spPr>
      </p:pic>
    </p:spTree>
    <p:extLst>
      <p:ext uri="{BB962C8B-B14F-4D97-AF65-F5344CB8AC3E}">
        <p14:creationId xmlns:p14="http://schemas.microsoft.com/office/powerpoint/2010/main" val="139829866"/>
      </p:ext>
    </p:extLst>
  </p:cSld>
  <p:clrMapOvr>
    <a:masterClrMapping/>
  </p:clrMapOvr>
  <p:transition xmlns:p14="http://schemas.microsoft.com/office/powerpoint/2010/mai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04800" y="5029200"/>
            <a:ext cx="8534400" cy="1295400"/>
          </a:xfrm>
        </p:spPr>
        <p:txBody>
          <a:bodyPr/>
          <a:lstStyle/>
          <a:p>
            <a:r>
              <a:rPr lang="en-US" dirty="0" smtClean="0"/>
              <a:t>Water Wave</a:t>
            </a:r>
          </a:p>
          <a:p>
            <a:pPr lvl="1"/>
            <a:r>
              <a:rPr lang="en-US" dirty="0" smtClean="0"/>
              <a:t>Waves that are more massive or have a greater velocity transport more energy.</a:t>
            </a:r>
          </a:p>
        </p:txBody>
      </p:sp>
      <p:sp>
        <p:nvSpPr>
          <p:cNvPr id="5" name="Rectangle 4"/>
          <p:cNvSpPr>
            <a:spLocks/>
          </p:cNvSpPr>
          <p:nvPr/>
        </p:nvSpPr>
        <p:spPr bwMode="auto">
          <a:xfrm>
            <a:off x="0" y="6400800"/>
            <a:ext cx="9144000" cy="469900"/>
          </a:xfrm>
          <a:prstGeom prst="rect">
            <a:avLst/>
          </a:prstGeom>
          <a:solidFill>
            <a:srgbClr val="F6F6F6"/>
          </a:solidFill>
          <a:ln>
            <a:noFill/>
          </a:ln>
          <a:extLst>
            <a:ext uri="{91240B29-F687-4f45-9708-019B960494DF}">
              <a14:hiddenLine xmlns:a14="http://schemas.microsoft.com/office/drawing/2010/main" w="3175">
                <a:solidFill>
                  <a:srgbClr val="D7D7D7"/>
                </a:solidFill>
                <a:miter lim="800000"/>
                <a:headEnd/>
                <a:tailEnd/>
              </a14:hiddenLine>
            </a:ext>
          </a:extLst>
        </p:spPr>
        <p:txBody>
          <a:bodyPr lIns="0" tIns="0" rIns="0" bIns="0"/>
          <a:lstStyle/>
          <a:p>
            <a:endParaRPr lang="en-US"/>
          </a:p>
        </p:txBody>
      </p:sp>
      <p:pic>
        <p:nvPicPr>
          <p:cNvPr id="7"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 y="6538913"/>
            <a:ext cx="1422400" cy="217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9" name="Rectangle 8"/>
          <p:cNvSpPr>
            <a:spLocks/>
          </p:cNvSpPr>
          <p:nvPr/>
        </p:nvSpPr>
        <p:spPr bwMode="auto">
          <a:xfrm>
            <a:off x="0" y="6815"/>
            <a:ext cx="9144000" cy="317500"/>
          </a:xfrm>
          <a:prstGeom prst="rect">
            <a:avLst/>
          </a:prstGeom>
          <a:solidFill>
            <a:srgbClr val="F0F0F0"/>
          </a:solidFill>
          <a:ln>
            <a:noFill/>
          </a:ln>
          <a:extLst>
            <a:ext uri="{91240B29-F687-4f45-9708-019B960494DF}">
              <a14:hiddenLine xmlns:a14="http://schemas.microsoft.com/office/drawing/2010/main" w="12700" cap="flat">
                <a:solidFill>
                  <a:srgbClr val="D7D7D7"/>
                </a:solidFill>
                <a:miter lim="800000"/>
                <a:headEnd type="none" w="med" len="med"/>
                <a:tailEnd type="none" w="med" len="med"/>
              </a14:hiddenLine>
            </a:ext>
          </a:extLst>
        </p:spPr>
        <p:txBody>
          <a:bodyPr lIns="0" tIns="0" rIns="0" bIns="0"/>
          <a:lstStyle/>
          <a:p>
            <a:endParaRPr lang="en-US"/>
          </a:p>
        </p:txBody>
      </p:sp>
      <p:sp>
        <p:nvSpPr>
          <p:cNvPr id="11" name="Line 5"/>
          <p:cNvSpPr>
            <a:spLocks noChangeShapeType="1"/>
          </p:cNvSpPr>
          <p:nvPr/>
        </p:nvSpPr>
        <p:spPr bwMode="auto">
          <a:xfrm>
            <a:off x="3046413" y="11113"/>
            <a:ext cx="3049587" cy="0"/>
          </a:xfrm>
          <a:prstGeom prst="line">
            <a:avLst/>
          </a:prstGeom>
          <a:noFill/>
          <a:ln w="38100">
            <a:solidFill>
              <a:srgbClr val="228CBC"/>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2" name="Line 6"/>
          <p:cNvSpPr>
            <a:spLocks noChangeShapeType="1"/>
          </p:cNvSpPr>
          <p:nvPr/>
        </p:nvSpPr>
        <p:spPr bwMode="auto">
          <a:xfrm>
            <a:off x="0" y="11113"/>
            <a:ext cx="3048000" cy="0"/>
          </a:xfrm>
          <a:prstGeom prst="line">
            <a:avLst/>
          </a:prstGeom>
          <a:noFill/>
          <a:ln w="38100">
            <a:solidFill>
              <a:srgbClr val="FDB620"/>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3" name="Line 7"/>
          <p:cNvSpPr>
            <a:spLocks noChangeShapeType="1"/>
          </p:cNvSpPr>
          <p:nvPr/>
        </p:nvSpPr>
        <p:spPr bwMode="auto">
          <a:xfrm>
            <a:off x="6094413" y="11113"/>
            <a:ext cx="3049587" cy="0"/>
          </a:xfrm>
          <a:prstGeom prst="line">
            <a:avLst/>
          </a:prstGeom>
          <a:noFill/>
          <a:ln w="38100">
            <a:solidFill>
              <a:srgbClr val="7BBB45"/>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6" name="Rectangle 8"/>
          <p:cNvSpPr>
            <a:spLocks/>
          </p:cNvSpPr>
          <p:nvPr/>
        </p:nvSpPr>
        <p:spPr bwMode="auto">
          <a:xfrm>
            <a:off x="3962400" y="6477000"/>
            <a:ext cx="5105400" cy="20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dirty="0">
                <a:solidFill>
                  <a:srgbClr val="828282"/>
                </a:solidFill>
                <a:latin typeface="Arial" charset="0"/>
                <a:ea typeface="ＭＳ Ｐゴシック" charset="0"/>
                <a:sym typeface="Helvetica Neue" charset="0"/>
              </a:rPr>
              <a:t>Free to share, print, make copies and changes. Get yours at </a:t>
            </a:r>
            <a:r>
              <a:rPr lang="en-US" sz="800" dirty="0" err="1">
                <a:solidFill>
                  <a:srgbClr val="828282"/>
                </a:solidFill>
                <a:latin typeface="Arial" charset="0"/>
                <a:ea typeface="ＭＳ Ｐゴシック" charset="0"/>
                <a:sym typeface="Helvetica Neue" charset="0"/>
              </a:rPr>
              <a:t>www.boundless.com</a:t>
            </a:r>
            <a:endParaRPr lang="en-US" sz="800" dirty="0">
              <a:solidFill>
                <a:srgbClr val="828282"/>
              </a:solidFill>
              <a:latin typeface="Arial" charset="0"/>
              <a:ea typeface="ＭＳ Ｐゴシック" charset="0"/>
              <a:sym typeface="Helvetica Neue" charset="0"/>
            </a:endParaRPr>
          </a:p>
        </p:txBody>
      </p:sp>
      <p:sp>
        <p:nvSpPr>
          <p:cNvPr id="17" name="Rectangle 10"/>
          <p:cNvSpPr>
            <a:spLocks/>
          </p:cNvSpPr>
          <p:nvPr/>
        </p:nvSpPr>
        <p:spPr bwMode="auto">
          <a:xfrm>
            <a:off x="1676400" y="6629400"/>
            <a:ext cx="73914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i="1" dirty="0" smtClean="0">
                <a:solidFill>
                  <a:srgbClr val="828282"/>
                </a:solidFill>
                <a:latin typeface="Arial" charset="0"/>
                <a:ea typeface="ＭＳ Ｐゴシック" charset="0"/>
                <a:sym typeface="Helvetica Neue" charset="0"/>
              </a:rPr>
              <a:t>Wikipedia.</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rPr>
              <a:t/>
            </a:r>
            <a:r>
              <a:rPr lang="en-US" sz="800" dirty="0" smtClean="0">
                <a:solidFill>
                  <a:srgbClr val="828282"/>
                </a:solidFill>
                <a:latin typeface="Arial" charset="0"/>
                <a:ea typeface="ＭＳ Ｐゴシック" charset="0"/>
                <a:sym typeface="Helvetica Neue" charset="0"/>
              </a:rPr>
              <a:t>"Waves in pacifica 1."</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hlinkClick r:id="rId3"/>
              </a:rPr>
              <a:t>GNU FDL</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hlinkClick r:id="rId4"/>
              </a:rPr>
              <a:t>http://en.wikipedia.org/wiki/File:Waves_in_pacifica_1.jpg</a:t>
            </a:r>
            <a:r>
              <a:rPr lang="en-US" sz="800" dirty="0" smtClean="0">
                <a:solidFill>
                  <a:srgbClr val="828282"/>
                </a:solidFill>
                <a:latin typeface="Arial" charset="0"/>
                <a:ea typeface="ＭＳ Ｐゴシック" charset="0"/>
                <a:sym typeface="Helvetica Neue" charset="0"/>
              </a:rPr>
              <a:t> </a:t>
            </a:r>
            <a:r>
              <a:rPr lang="en-US" sz="800" u="sng" dirty="0" smtClean="0">
                <a:solidFill>
                  <a:srgbClr val="FFFFFF"/>
                </a:solidFill>
                <a:latin typeface="Arial"/>
                <a:ea typeface="ＭＳ Ｐゴシック" charset="0"/>
                <a:cs typeface="Arial"/>
                <a:sym typeface="Helvetica Neue" charset="0"/>
                <a:hlinkClick r:id="rId5"/>
              </a:rPr>
              <a:t>View on Boundless.com</a:t>
            </a:r>
            <a:endParaRPr lang="en-US" sz="800" u="sng" dirty="0">
              <a:solidFill>
                <a:srgbClr val="FFFFFF"/>
              </a:solidFill>
              <a:latin typeface="Arial"/>
              <a:ea typeface="ＭＳ Ｐゴシック" charset="0"/>
              <a:cs typeface="Arial"/>
              <a:sym typeface="Helvetica Neue" charset="0"/>
            </a:endParaRPr>
          </a:p>
        </p:txBody>
      </p:sp>
      <p:sp>
        <p:nvSpPr>
          <p:cNvPr id="14" name="Rectangle 11"/>
          <p:cNvSpPr>
            <a:spLocks/>
          </p:cNvSpPr>
          <p:nvPr/>
        </p:nvSpPr>
        <p:spPr bwMode="auto">
          <a:xfrm>
            <a:off x="190500" y="83015"/>
            <a:ext cx="8801100" cy="145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lstStyle/>
          <a:p>
            <a:pPr algn="l"/>
            <a:r>
              <a:rPr lang="en-US" sz="1000" dirty="0" smtClean="0">
                <a:solidFill>
                  <a:srgbClr val="828282"/>
                </a:solidFill>
                <a:latin typeface="Helvetica Neue Light" charset="0"/>
                <a:ea typeface="ＭＳ Ｐゴシック" charset="0"/>
                <a:cs typeface="Helvetica Neue Light" charset="0"/>
                <a:sym typeface="Helvetica Neue Light" charset="0"/>
              </a:rPr>
              <a:t>Waves and Vibrations</a:t>
            </a:r>
            <a:endParaRPr lang="en-US" sz="1000" dirty="0">
              <a:solidFill>
                <a:srgbClr val="828282"/>
              </a:solidFill>
              <a:latin typeface="Helvetica Neue Light" charset="0"/>
              <a:ea typeface="ＭＳ Ｐゴシック" charset="0"/>
              <a:cs typeface="Helvetica Neue Light" charset="0"/>
              <a:sym typeface="Helvetica Neue Light" charset="0"/>
            </a:endParaRPr>
          </a:p>
        </p:txBody>
      </p:sp>
      <p:pic>
        <p:nvPicPr>
          <p:cNvPr id="8" name="Picture 7" descr="appendiximage.jpg"/>
          <p:cNvPicPr>
            <a:picLocks noChangeAspect="1"/>
          </p:cNvPicPr>
          <p:nvPr/>
        </p:nvPicPr>
        <p:blipFill>
          <a:blip r:embed="rId7">
            <a:extLst>
              <a:ext uri="{030a983194b2308e48fbf0a499d95156}">
                <a14:useLocalDpi xmlns:a14="http://schemas.microsoft.com/office/drawing/2010/main" val="0"/>
              </a:ext>
            </a:extLst>
          </a:blip>
          <a:stretch>
            <a:fillRect/>
          </a:stretch>
        </p:blipFill>
        <p:spPr>
          <a:xfrm>
            <a:off x="1372258" y="533400"/>
            <a:ext cx="6399484" cy="4343400"/>
          </a:xfrm>
          <a:prstGeom prst="rect">
            <a:avLst/>
          </a:prstGeom>
        </p:spPr>
      </p:pic>
    </p:spTree>
    <p:extLst>
      <p:ext uri="{BB962C8B-B14F-4D97-AF65-F5344CB8AC3E}">
        <p14:creationId xmlns:p14="http://schemas.microsoft.com/office/powerpoint/2010/main" val="139829866"/>
      </p:ext>
    </p:extLst>
  </p:cSld>
  <p:clrMapOvr>
    <a:masterClrMapping/>
  </p:clrMapOvr>
  <p:transition xmlns:p14="http://schemas.microsoft.com/office/powerpoint/2010/mai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AutoShape 1"/>
          <p:cNvSpPr>
            <a:spLocks/>
          </p:cNvSpPr>
          <p:nvPr/>
        </p:nvSpPr>
        <p:spPr bwMode="auto">
          <a:xfrm>
            <a:off x="0" y="0"/>
            <a:ext cx="3048000" cy="6858000"/>
          </a:xfrm>
          <a:prstGeom prst="roundRect">
            <a:avLst>
              <a:gd name="adj" fmla="val 755"/>
            </a:avLst>
          </a:prstGeom>
          <a:solidFill>
            <a:schemeClr val="accent1"/>
          </a:solidFill>
          <a:ln w="6350">
            <a:solidFill>
              <a:srgbClr val="C5C5C5"/>
            </a:solidFill>
            <a:miter lim="800000"/>
            <a:headEnd/>
            <a:tailEnd/>
          </a:ln>
        </p:spPr>
        <p:txBody>
          <a:bodyPr lIns="0" tIns="0" rIns="0" bIns="0"/>
          <a:lstStyle/>
          <a:p>
            <a:endParaRPr lang="en-US"/>
          </a:p>
        </p:txBody>
      </p:sp>
      <p:sp>
        <p:nvSpPr>
          <p:cNvPr id="13314" name="Rectangle 2"/>
          <p:cNvSpPr>
            <a:spLocks/>
          </p:cNvSpPr>
          <p:nvPr/>
        </p:nvSpPr>
        <p:spPr bwMode="auto">
          <a:xfrm>
            <a:off x="0" y="6400800"/>
            <a:ext cx="9144000" cy="469900"/>
          </a:xfrm>
          <a:prstGeom prst="rect">
            <a:avLst/>
          </a:prstGeom>
          <a:solidFill>
            <a:srgbClr val="F6F6F6"/>
          </a:solidFill>
          <a:ln>
            <a:noFill/>
          </a:ln>
          <a:extLst>
            <a:ext uri="{91240B29-F687-4f45-9708-019B960494DF}">
              <a14:hiddenLine xmlns:a14="http://schemas.microsoft.com/office/drawing/2010/main" w="3175">
                <a:solidFill>
                  <a:srgbClr val="D7D7D7"/>
                </a:solidFill>
                <a:miter lim="800000"/>
                <a:headEnd/>
                <a:tailEnd/>
              </a14:hiddenLine>
            </a:ext>
          </a:extLst>
        </p:spPr>
        <p:txBody>
          <a:bodyPr lIns="0" tIns="0" rIns="0" bIns="0"/>
          <a:lstStyle/>
          <a:p>
            <a:endParaRPr lang="en-US"/>
          </a:p>
        </p:txBody>
      </p:sp>
      <p:sp>
        <p:nvSpPr>
          <p:cNvPr id="13315" name="Rectangle 3"/>
          <p:cNvSpPr>
            <a:spLocks/>
          </p:cNvSpPr>
          <p:nvPr/>
        </p:nvSpPr>
        <p:spPr bwMode="auto">
          <a:xfrm>
            <a:off x="9829800" y="4043363"/>
            <a:ext cx="44831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round/>
                <a:headEnd/>
                <a:tailEnd/>
              </a14:hiddenLine>
            </a:ext>
          </a:extLst>
        </p:spPr>
        <p:txBody>
          <a:bodyPr lIns="38100" tIns="38100" rIns="38100" bIns="38100" anchor="ctr"/>
          <a:lstStyle/>
          <a:p>
            <a:pPr algn="r"/>
            <a:r>
              <a:rPr lang="en-US" sz="1000">
                <a:solidFill>
                  <a:srgbClr val="A0A0A0"/>
                </a:solidFill>
                <a:latin typeface="Arial" charset="0"/>
                <a:ea typeface="ＭＳ Ｐゴシック" charset="0"/>
                <a:sym typeface="Arial" charset="0"/>
              </a:rPr>
              <a:t>]</a:t>
            </a:r>
          </a:p>
        </p:txBody>
      </p:sp>
      <p:sp>
        <p:nvSpPr>
          <p:cNvPr id="13316" name="Line 5"/>
          <p:cNvSpPr>
            <a:spLocks noChangeShapeType="1"/>
          </p:cNvSpPr>
          <p:nvPr/>
        </p:nvSpPr>
        <p:spPr bwMode="auto">
          <a:xfrm>
            <a:off x="3046413" y="11113"/>
            <a:ext cx="3049587" cy="0"/>
          </a:xfrm>
          <a:prstGeom prst="line">
            <a:avLst/>
          </a:prstGeom>
          <a:noFill/>
          <a:ln w="38100">
            <a:solidFill>
              <a:srgbClr val="228CBC"/>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3317" name="Line 6"/>
          <p:cNvSpPr>
            <a:spLocks noChangeShapeType="1"/>
          </p:cNvSpPr>
          <p:nvPr/>
        </p:nvSpPr>
        <p:spPr bwMode="auto">
          <a:xfrm>
            <a:off x="0" y="11113"/>
            <a:ext cx="3048000" cy="0"/>
          </a:xfrm>
          <a:prstGeom prst="line">
            <a:avLst/>
          </a:prstGeom>
          <a:noFill/>
          <a:ln w="38100">
            <a:solidFill>
              <a:srgbClr val="FDB620"/>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3318" name="Line 7"/>
          <p:cNvSpPr>
            <a:spLocks noChangeShapeType="1"/>
          </p:cNvSpPr>
          <p:nvPr/>
        </p:nvSpPr>
        <p:spPr bwMode="auto">
          <a:xfrm>
            <a:off x="6094413" y="11113"/>
            <a:ext cx="3049587" cy="0"/>
          </a:xfrm>
          <a:prstGeom prst="line">
            <a:avLst/>
          </a:prstGeom>
          <a:noFill/>
          <a:ln w="38100">
            <a:solidFill>
              <a:srgbClr val="7BBB45"/>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pic>
        <p:nvPicPr>
          <p:cNvPr id="13319"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69300" y="6527800"/>
            <a:ext cx="625475"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3320" name="Rectangle 10"/>
          <p:cNvSpPr>
            <a:spLocks/>
          </p:cNvSpPr>
          <p:nvPr/>
        </p:nvSpPr>
        <p:spPr bwMode="auto">
          <a:xfrm>
            <a:off x="203200" y="6096000"/>
            <a:ext cx="26543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l"/>
            <a:r>
              <a:rPr lang="en-US" sz="800" u="sng" dirty="0" smtClean="0">
                <a:solidFill>
                  <a:srgbClr val="FFFFFF"/>
                </a:solidFill>
                <a:latin typeface="Arial"/>
                <a:ea typeface="ＭＳ Ｐゴシック" charset="0"/>
                <a:cs typeface="Arial"/>
                <a:sym typeface="Helvetica Neue" charset="0"/>
                <a:hlinkClick r:id="rId3"/>
              </a:rPr>
              <a:t>Waves and Vibrations</a:t>
            </a:r>
            <a:endParaRPr lang="en-US" sz="800" u="sng" dirty="0">
              <a:solidFill>
                <a:srgbClr val="FFFFFF"/>
              </a:solidFill>
              <a:latin typeface="Arial"/>
              <a:ea typeface="ＭＳ Ｐゴシック" charset="0"/>
              <a:cs typeface="Arial"/>
              <a:sym typeface="Helvetica Neue" charset="0"/>
            </a:endParaRPr>
          </a:p>
        </p:txBody>
      </p:sp>
      <p:sp>
        <p:nvSpPr>
          <p:cNvPr id="13325" name="Rectangle 13"/>
          <p:cNvSpPr>
            <a:spLocks noGrp="1" noChangeArrowheads="1"/>
          </p:cNvSpPr>
          <p:nvPr>
            <p:ph type="title"/>
          </p:nvPr>
        </p:nvSpPr>
        <p:spPr/>
        <p:txBody>
          <a:bodyPr/>
          <a:lstStyle/>
          <a:p>
            <a:r>
              <a:rPr lang="en-US" dirty="0" smtClean="0"/>
              <a:t>Waves and Vibrations</a:t>
            </a:r>
          </a:p>
        </p:txBody>
      </p:sp>
      <p:sp>
        <p:nvSpPr>
          <p:cNvPr id="13328" name="Rectangle 16"/>
          <p:cNvSpPr>
            <a:spLocks/>
          </p:cNvSpPr>
          <p:nvPr/>
        </p:nvSpPr>
        <p:spPr bwMode="auto">
          <a:xfrm>
            <a:off x="4267200" y="304800"/>
            <a:ext cx="4686300" cy="977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round/>
                <a:headEnd type="none" w="med" len="med"/>
                <a:tailEnd type="none" w="med" len="med"/>
              </a14:hiddenLine>
            </a:ext>
          </a:extLst>
        </p:spPr>
        <p:txBody>
          <a:bodyPr lIns="0" tIns="0" rIns="0" bIns="0"/>
          <a:lstStyle/>
          <a:p>
            <a:pPr algn="l">
              <a:defRPr/>
            </a:pPr>
            <a:r>
              <a:rPr lang="en-US" sz="1400" dirty="0" smtClean="0">
                <a:solidFill>
                  <a:schemeClr val="accent1"/>
                </a:solidFill>
                <a:latin typeface="Arial"/>
                <a:ea typeface="ＭＳ Ｐゴシック" charset="0"/>
                <a:cs typeface="Arial"/>
                <a:sym typeface="Helvetica Neue" charset="0"/>
              </a:rPr>
              <a:t>Introduction</a:t>
            </a:r>
            <a:endParaRPr lang="en-US" sz="1400" dirty="0">
              <a:solidFill>
                <a:schemeClr val="tx1"/>
              </a:solidFill>
              <a:latin typeface="Helvetica Neue" charset="0"/>
              <a:ea typeface="ＭＳ Ｐゴシック" charset="0"/>
              <a:cs typeface="Helvetica Neue" charset="0"/>
              <a:sym typeface="Helvetica Neue" charset="0"/>
            </a:endParaRPr>
          </a:p>
        </p:txBody>
      </p:sp>
      <p:sp>
        <p:nvSpPr>
          <p:cNvPr id="13330" name="Rectangle 18"/>
          <p:cNvSpPr>
            <a:spLocks/>
          </p:cNvSpPr>
          <p:nvPr/>
        </p:nvSpPr>
        <p:spPr bwMode="auto">
          <a:xfrm>
            <a:off x="4254500" y="1447800"/>
            <a:ext cx="4686300" cy="977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round/>
                <a:headEnd type="none" w="med" len="med"/>
                <a:tailEnd type="none" w="med" len="med"/>
              </a14:hiddenLine>
            </a:ext>
          </a:extLst>
        </p:spPr>
        <p:txBody>
          <a:bodyPr lIns="0" tIns="0" rIns="0" bIns="0"/>
          <a:lstStyle/>
          <a:p>
            <a:pPr algn="l">
              <a:defRPr/>
            </a:pPr>
            <a:r>
              <a:rPr lang="en-US" sz="1400" dirty="0" smtClean="0">
                <a:solidFill>
                  <a:schemeClr val="accent1"/>
                </a:solidFill>
                <a:latin typeface="Arial"/>
                <a:ea typeface="ＭＳ Ｐゴシック" charset="0"/>
                <a:cs typeface="Arial"/>
                <a:sym typeface="Helvetica Neue" charset="0"/>
              </a:rPr>
              <a:t>Hooke's Law</a:t>
            </a:r>
            <a:endParaRPr lang="en-US" sz="1400" dirty="0">
              <a:solidFill>
                <a:schemeClr val="tx1"/>
              </a:solidFill>
              <a:latin typeface="Helvetica Neue" charset="0"/>
              <a:ea typeface="ＭＳ Ｐゴシック" charset="0"/>
              <a:cs typeface="Helvetica Neue" charset="0"/>
              <a:sym typeface="Helvetica Neue" charset="0"/>
            </a:endParaRPr>
          </a:p>
        </p:txBody>
      </p:sp>
      <p:sp>
        <p:nvSpPr>
          <p:cNvPr id="13332" name="Rectangle 20"/>
          <p:cNvSpPr>
            <a:spLocks/>
          </p:cNvSpPr>
          <p:nvPr/>
        </p:nvSpPr>
        <p:spPr bwMode="auto">
          <a:xfrm>
            <a:off x="4254500" y="2590800"/>
            <a:ext cx="4686300" cy="977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round/>
                <a:headEnd type="none" w="med" len="med"/>
                <a:tailEnd type="none" w="med" len="med"/>
              </a14:hiddenLine>
            </a:ext>
          </a:extLst>
        </p:spPr>
        <p:txBody>
          <a:bodyPr lIns="0" tIns="0" rIns="0" bIns="0"/>
          <a:lstStyle/>
          <a:p>
            <a:pPr algn="l">
              <a:defRPr/>
            </a:pPr>
            <a:r>
              <a:rPr lang="en-US" sz="1400" dirty="0" smtClean="0">
                <a:solidFill>
                  <a:schemeClr val="accent1"/>
                </a:solidFill>
                <a:latin typeface="Arial"/>
                <a:ea typeface="ＭＳ Ｐゴシック" charset="0"/>
                <a:cs typeface="Arial"/>
                <a:sym typeface="Helvetica Neue" charset="0"/>
              </a:rPr>
              <a:t>Periodic Motion</a:t>
            </a:r>
            <a:endParaRPr lang="en-US" sz="1400" dirty="0">
              <a:solidFill>
                <a:schemeClr val="tx1"/>
              </a:solidFill>
              <a:latin typeface="Helvetica Neue" charset="0"/>
              <a:ea typeface="ＭＳ Ｐゴシック" charset="0"/>
              <a:cs typeface="Helvetica Neue" charset="0"/>
              <a:sym typeface="Helvetica Neue" charset="0"/>
            </a:endParaRPr>
          </a:p>
        </p:txBody>
      </p:sp>
      <p:sp>
        <p:nvSpPr>
          <p:cNvPr id="13334" name="Rectangle 22"/>
          <p:cNvSpPr>
            <a:spLocks/>
          </p:cNvSpPr>
          <p:nvPr/>
        </p:nvSpPr>
        <p:spPr bwMode="auto">
          <a:xfrm>
            <a:off x="4254500" y="3733800"/>
            <a:ext cx="4686300" cy="977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round/>
                <a:headEnd type="none" w="med" len="med"/>
                <a:tailEnd type="none" w="med" len="med"/>
              </a14:hiddenLine>
            </a:ext>
          </a:extLst>
        </p:spPr>
        <p:txBody>
          <a:bodyPr lIns="0" tIns="0" rIns="0" bIns="0"/>
          <a:lstStyle/>
          <a:p>
            <a:pPr algn="l">
              <a:defRPr/>
            </a:pPr>
            <a:r>
              <a:rPr lang="en-US" sz="1400" dirty="0" smtClean="0">
                <a:solidFill>
                  <a:schemeClr val="accent1"/>
                </a:solidFill>
                <a:latin typeface="Arial"/>
                <a:ea typeface="ＭＳ Ｐゴシック" charset="0"/>
                <a:cs typeface="Arial"/>
                <a:sym typeface="Helvetica Neue" charset="0"/>
              </a:rPr>
              <a:t>Damped and Driven Oscillations</a:t>
            </a:r>
            <a:endParaRPr lang="en-US" sz="1400" dirty="0">
              <a:solidFill>
                <a:schemeClr val="tx1"/>
              </a:solidFill>
              <a:latin typeface="Helvetica Neue" charset="0"/>
              <a:ea typeface="ＭＳ Ｐゴシック" charset="0"/>
              <a:cs typeface="Helvetica Neue" charset="0"/>
              <a:sym typeface="Helvetica Neue" charset="0"/>
            </a:endParaRPr>
          </a:p>
        </p:txBody>
      </p:sp>
      <p:pic>
        <p:nvPicPr>
          <p:cNvPr id="13333"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500" y="6538913"/>
            <a:ext cx="1422400" cy="217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3" name="Rectangle 8"/>
          <p:cNvSpPr>
            <a:spLocks/>
          </p:cNvSpPr>
          <p:nvPr/>
        </p:nvSpPr>
        <p:spPr bwMode="auto">
          <a:xfrm>
            <a:off x="3962400" y="6578600"/>
            <a:ext cx="4318000" cy="20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dirty="0">
                <a:solidFill>
                  <a:srgbClr val="828282"/>
                </a:solidFill>
                <a:latin typeface="Arial" charset="0"/>
                <a:ea typeface="ＭＳ Ｐゴシック" charset="0"/>
                <a:sym typeface="Helvetica Neue" charset="0"/>
              </a:rPr>
              <a:t>Free to share, print, make copies and changes. Get yours at </a:t>
            </a:r>
            <a:r>
              <a:rPr lang="en-US" sz="800" dirty="0" err="1">
                <a:solidFill>
                  <a:srgbClr val="828282"/>
                </a:solidFill>
                <a:latin typeface="Arial" charset="0"/>
                <a:ea typeface="ＭＳ Ｐゴシック" charset="0"/>
                <a:sym typeface="Helvetica Neue" charset="0"/>
              </a:rPr>
              <a:t>www.boundless.com</a:t>
            </a:r>
            <a:endParaRPr lang="en-US" sz="800" dirty="0">
              <a:solidFill>
                <a:srgbClr val="828282"/>
              </a:solidFill>
              <a:latin typeface="Arial" charset="0"/>
              <a:ea typeface="ＭＳ Ｐゴシック" charset="0"/>
              <a:sym typeface="Helvetica Neue" charset="0"/>
            </a:endParaRPr>
          </a:p>
        </p:txBody>
      </p:sp>
      <p:sp>
        <p:nvSpPr>
          <p:cNvPr id="24" name="Rectangle 16"/>
          <p:cNvSpPr>
            <a:spLocks/>
          </p:cNvSpPr>
          <p:nvPr/>
        </p:nvSpPr>
        <p:spPr bwMode="auto">
          <a:xfrm>
            <a:off x="4267200" y="4876800"/>
            <a:ext cx="4686300" cy="977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round/>
                <a:headEnd type="none" w="med" len="med"/>
                <a:tailEnd type="none" w="med" len="med"/>
              </a14:hiddenLine>
            </a:ext>
          </a:extLst>
        </p:spPr>
        <p:txBody>
          <a:bodyPr lIns="0" tIns="0" rIns="0" bIns="0"/>
          <a:lstStyle/>
          <a:p>
            <a:pPr algn="l">
              <a:defRPr/>
            </a:pPr>
            <a:r>
              <a:rPr lang="en-US" sz="1400" dirty="0" smtClean="0">
                <a:solidFill>
                  <a:schemeClr val="accent1"/>
                </a:solidFill>
                <a:latin typeface="Arial"/>
                <a:ea typeface="ＭＳ Ｐゴシック" charset="0"/>
                <a:cs typeface="Arial"/>
                <a:sym typeface="Helvetica Neue" charset="0"/>
              </a:rPr>
              <a:t>Waves</a:t>
            </a:r>
            <a:endParaRPr lang="en-US" sz="1400" dirty="0">
              <a:solidFill>
                <a:schemeClr val="tx1"/>
              </a:solidFill>
              <a:latin typeface="Helvetica Neue" charset="0"/>
              <a:ea typeface="ＭＳ Ｐゴシック" charset="0"/>
              <a:cs typeface="Helvetica Neue" charset="0"/>
              <a:sym typeface="Helvetica Neue" charset="0"/>
            </a:endParaRPr>
          </a:p>
        </p:txBody>
      </p:sp>
      <p:pic>
        <p:nvPicPr>
          <p:cNvPr id="2" name="Picture 1" descr="chapterimage.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00400" y="304800"/>
            <a:ext cx="863600" cy="863600"/>
          </a:xfrm>
          <a:prstGeom prst="rect">
            <a:avLst/>
          </a:prstGeom>
        </p:spPr>
      </p:pic>
      <p:pic>
        <p:nvPicPr>
          <p:cNvPr id="29" name="Picture 28" descr="chapterimage.jpg"/>
          <p:cNvPicPr>
            <a:picLocks noChangeAspect="1"/>
          </p:cNvPicPr>
          <p:nvPr/>
        </p:nvPicPr>
        <p:blipFill>
          <a:blip r:embed="rId6">
            <a:extLst>
              <a:ext uri="{1dd4141f8ee4bc68d0dc2c2b7dbaef7b}">
                <a14:useLocalDpi xmlns:a14="http://schemas.microsoft.com/office/drawing/2010/main" val="0"/>
              </a:ext>
            </a:extLst>
          </a:blip>
          <a:stretch>
            <a:fillRect/>
          </a:stretch>
        </p:blipFill>
        <p:spPr>
          <a:xfrm>
            <a:off x="3200400" y="1447800"/>
            <a:ext cx="863600" cy="814066"/>
          </a:xfrm>
          <a:prstGeom prst="rect">
            <a:avLst/>
          </a:prstGeom>
        </p:spPr>
      </p:pic>
      <p:pic>
        <p:nvPicPr>
          <p:cNvPr id="30" name="Picture 29" descr="chapterimage.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00400" y="2590800"/>
            <a:ext cx="863600" cy="863600"/>
          </a:xfrm>
          <a:prstGeom prst="rect">
            <a:avLst/>
          </a:prstGeom>
        </p:spPr>
      </p:pic>
      <p:pic>
        <p:nvPicPr>
          <p:cNvPr id="31" name="Picture 30" descr="chapterimage.jpg"/>
          <p:cNvPicPr>
            <a:picLocks noChangeAspect="1"/>
          </p:cNvPicPr>
          <p:nvPr/>
        </p:nvPicPr>
        <p:blipFill>
          <a:blip r:embed="rId7">
            <a:extLst>
              <a:ext uri="{f175a8dcb4a897662d27ca9178053761}">
                <a14:useLocalDpi xmlns:a14="http://schemas.microsoft.com/office/drawing/2010/main" val="0"/>
              </a:ext>
            </a:extLst>
          </a:blip>
          <a:stretch>
            <a:fillRect/>
          </a:stretch>
        </p:blipFill>
        <p:spPr>
          <a:xfrm>
            <a:off x="3200400" y="3733800"/>
            <a:ext cx="863600" cy="354076"/>
          </a:xfrm>
          <a:prstGeom prst="rect">
            <a:avLst/>
          </a:prstGeom>
        </p:spPr>
      </p:pic>
      <p:pic>
        <p:nvPicPr>
          <p:cNvPr id="32" name="Picture 31" descr="chapterimage.jpg"/>
          <p:cNvPicPr>
            <a:picLocks noChangeAspect="1"/>
          </p:cNvPicPr>
          <p:nvPr/>
        </p:nvPicPr>
        <p:blipFill>
          <a:blip r:embed="rId8">
            <a:extLst>
              <a:ext uri="{2122cd39bfb486e56c79a4350be2f9cf}">
                <a14:useLocalDpi xmlns:a14="http://schemas.microsoft.com/office/drawing/2010/main" val="0"/>
              </a:ext>
            </a:extLst>
          </a:blip>
          <a:stretch>
            <a:fillRect/>
          </a:stretch>
        </p:blipFill>
        <p:spPr>
          <a:xfrm>
            <a:off x="3200400" y="4876800"/>
            <a:ext cx="863600" cy="408185"/>
          </a:xfrm>
          <a:prstGeom prst="rect">
            <a:avLst/>
          </a:prstGeom>
        </p:spPr>
      </p:pic>
    </p:spTree>
  </p:cSld>
  <p:clrMapOvr>
    <a:masterClrMapping/>
  </p:clrMapOvr>
  <p:transition xmlns:p14="http://schemas.microsoft.com/office/powerpoint/2010/mai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04800" y="5029200"/>
            <a:ext cx="8534400" cy="1295400"/>
          </a:xfrm>
        </p:spPr>
        <p:txBody>
          <a:bodyPr/>
          <a:lstStyle/>
          <a:p>
            <a:r>
              <a:rPr lang="en-US" dirty="0" smtClean="0"/>
              <a:t>Transverse Wave With a Fixed End Point</a:t>
            </a:r>
          </a:p>
          <a:p>
            <a:pPr lvl="1"/>
            <a:r>
              <a:rPr lang="en-US" dirty="0" smtClean="0"/>
              <a:t>A transverse wave that is fixed at the end point. The reflected wave is inverted.</a:t>
            </a:r>
          </a:p>
        </p:txBody>
      </p:sp>
      <p:sp>
        <p:nvSpPr>
          <p:cNvPr id="5" name="Rectangle 4"/>
          <p:cNvSpPr>
            <a:spLocks/>
          </p:cNvSpPr>
          <p:nvPr/>
        </p:nvSpPr>
        <p:spPr bwMode="auto">
          <a:xfrm>
            <a:off x="0" y="6400800"/>
            <a:ext cx="9144000" cy="469900"/>
          </a:xfrm>
          <a:prstGeom prst="rect">
            <a:avLst/>
          </a:prstGeom>
          <a:solidFill>
            <a:srgbClr val="F6F6F6"/>
          </a:solidFill>
          <a:ln>
            <a:noFill/>
          </a:ln>
          <a:extLst>
            <a:ext uri="{91240B29-F687-4f45-9708-019B960494DF}">
              <a14:hiddenLine xmlns:a14="http://schemas.microsoft.com/office/drawing/2010/main" w="3175">
                <a:solidFill>
                  <a:srgbClr val="D7D7D7"/>
                </a:solidFill>
                <a:miter lim="800000"/>
                <a:headEnd/>
                <a:tailEnd/>
              </a14:hiddenLine>
            </a:ext>
          </a:extLst>
        </p:spPr>
        <p:txBody>
          <a:bodyPr lIns="0" tIns="0" rIns="0" bIns="0"/>
          <a:lstStyle/>
          <a:p>
            <a:endParaRPr lang="en-US"/>
          </a:p>
        </p:txBody>
      </p:sp>
      <p:pic>
        <p:nvPicPr>
          <p:cNvPr id="7"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 y="6538913"/>
            <a:ext cx="1422400" cy="217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9" name="Rectangle 8"/>
          <p:cNvSpPr>
            <a:spLocks/>
          </p:cNvSpPr>
          <p:nvPr/>
        </p:nvSpPr>
        <p:spPr bwMode="auto">
          <a:xfrm>
            <a:off x="0" y="6815"/>
            <a:ext cx="9144000" cy="317500"/>
          </a:xfrm>
          <a:prstGeom prst="rect">
            <a:avLst/>
          </a:prstGeom>
          <a:solidFill>
            <a:srgbClr val="F0F0F0"/>
          </a:solidFill>
          <a:ln>
            <a:noFill/>
          </a:ln>
          <a:extLst>
            <a:ext uri="{91240B29-F687-4f45-9708-019B960494DF}">
              <a14:hiddenLine xmlns:a14="http://schemas.microsoft.com/office/drawing/2010/main" w="12700" cap="flat">
                <a:solidFill>
                  <a:srgbClr val="D7D7D7"/>
                </a:solidFill>
                <a:miter lim="800000"/>
                <a:headEnd type="none" w="med" len="med"/>
                <a:tailEnd type="none" w="med" len="med"/>
              </a14:hiddenLine>
            </a:ext>
          </a:extLst>
        </p:spPr>
        <p:txBody>
          <a:bodyPr lIns="0" tIns="0" rIns="0" bIns="0"/>
          <a:lstStyle/>
          <a:p>
            <a:endParaRPr lang="en-US"/>
          </a:p>
        </p:txBody>
      </p:sp>
      <p:sp>
        <p:nvSpPr>
          <p:cNvPr id="11" name="Line 5"/>
          <p:cNvSpPr>
            <a:spLocks noChangeShapeType="1"/>
          </p:cNvSpPr>
          <p:nvPr/>
        </p:nvSpPr>
        <p:spPr bwMode="auto">
          <a:xfrm>
            <a:off x="3046413" y="11113"/>
            <a:ext cx="3049587" cy="0"/>
          </a:xfrm>
          <a:prstGeom prst="line">
            <a:avLst/>
          </a:prstGeom>
          <a:noFill/>
          <a:ln w="38100">
            <a:solidFill>
              <a:srgbClr val="228CBC"/>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2" name="Line 6"/>
          <p:cNvSpPr>
            <a:spLocks noChangeShapeType="1"/>
          </p:cNvSpPr>
          <p:nvPr/>
        </p:nvSpPr>
        <p:spPr bwMode="auto">
          <a:xfrm>
            <a:off x="0" y="11113"/>
            <a:ext cx="3048000" cy="0"/>
          </a:xfrm>
          <a:prstGeom prst="line">
            <a:avLst/>
          </a:prstGeom>
          <a:noFill/>
          <a:ln w="38100">
            <a:solidFill>
              <a:srgbClr val="FDB620"/>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3" name="Line 7"/>
          <p:cNvSpPr>
            <a:spLocks noChangeShapeType="1"/>
          </p:cNvSpPr>
          <p:nvPr/>
        </p:nvSpPr>
        <p:spPr bwMode="auto">
          <a:xfrm>
            <a:off x="6094413" y="11113"/>
            <a:ext cx="3049587" cy="0"/>
          </a:xfrm>
          <a:prstGeom prst="line">
            <a:avLst/>
          </a:prstGeom>
          <a:noFill/>
          <a:ln w="38100">
            <a:solidFill>
              <a:srgbClr val="7BBB45"/>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6" name="Rectangle 8"/>
          <p:cNvSpPr>
            <a:spLocks/>
          </p:cNvSpPr>
          <p:nvPr/>
        </p:nvSpPr>
        <p:spPr bwMode="auto">
          <a:xfrm>
            <a:off x="3962400" y="6477000"/>
            <a:ext cx="5105400" cy="20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dirty="0">
                <a:solidFill>
                  <a:srgbClr val="828282"/>
                </a:solidFill>
                <a:latin typeface="Arial" charset="0"/>
                <a:ea typeface="ＭＳ Ｐゴシック" charset="0"/>
                <a:sym typeface="Helvetica Neue" charset="0"/>
              </a:rPr>
              <a:t>Free to share, print, make copies and changes. Get yours at </a:t>
            </a:r>
            <a:r>
              <a:rPr lang="en-US" sz="800" dirty="0" err="1">
                <a:solidFill>
                  <a:srgbClr val="828282"/>
                </a:solidFill>
                <a:latin typeface="Arial" charset="0"/>
                <a:ea typeface="ＭＳ Ｐゴシック" charset="0"/>
                <a:sym typeface="Helvetica Neue" charset="0"/>
              </a:rPr>
              <a:t>www.boundless.com</a:t>
            </a:r>
            <a:endParaRPr lang="en-US" sz="800" dirty="0">
              <a:solidFill>
                <a:srgbClr val="828282"/>
              </a:solidFill>
              <a:latin typeface="Arial" charset="0"/>
              <a:ea typeface="ＭＳ Ｐゴシック" charset="0"/>
              <a:sym typeface="Helvetica Neue" charset="0"/>
            </a:endParaRPr>
          </a:p>
        </p:txBody>
      </p:sp>
      <p:sp>
        <p:nvSpPr>
          <p:cNvPr id="17" name="Rectangle 10"/>
          <p:cNvSpPr>
            <a:spLocks/>
          </p:cNvSpPr>
          <p:nvPr/>
        </p:nvSpPr>
        <p:spPr bwMode="auto">
          <a:xfrm>
            <a:off x="1676400" y="6629400"/>
            <a:ext cx="73914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i="1" dirty="0" smtClean="0">
                <a:solidFill>
                  <a:srgbClr val="828282"/>
                </a:solidFill>
                <a:latin typeface="Arial" charset="0"/>
                <a:ea typeface="ＭＳ Ｐゴシック" charset="0"/>
                <a:sym typeface="Helvetica Neue" charset="0"/>
              </a:rPr>
              <a:t>OpenStax CNX.</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rPr>
              <a:t/>
            </a:r>
            <a:r>
              <a:rPr lang="en-US" sz="800" dirty="0" smtClean="0">
                <a:solidFill>
                  <a:srgbClr val="828282"/>
                </a:solidFill>
                <a:latin typeface="Arial" charset="0"/>
                <a:ea typeface="ＭＳ Ｐゴシック" charset="0"/>
                <a:sym typeface="Helvetica Neue" charset="0"/>
              </a:rPr>
              <a:t>"Rory Adams (Free High School Science Texts Project), Mark Horner, and Heather Williams, Transverse Waves - Grade 10. January 24, 2013."</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hlinkClick r:id="rId3"/>
              </a:rPr>
              <a:t>CC BY 3.0</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hlinkClick r:id="rId4"/>
              </a:rPr>
              <a:t>http://cnx.org/content/m32635/latest/</a:t>
            </a:r>
            <a:r>
              <a:rPr lang="en-US" sz="800" dirty="0" smtClean="0">
                <a:solidFill>
                  <a:srgbClr val="828282"/>
                </a:solidFill>
                <a:latin typeface="Arial" charset="0"/>
                <a:ea typeface="ＭＳ Ｐゴシック" charset="0"/>
                <a:sym typeface="Helvetica Neue" charset="0"/>
              </a:rPr>
              <a:t> </a:t>
            </a:r>
            <a:r>
              <a:rPr lang="en-US" sz="800" u="sng" dirty="0" smtClean="0">
                <a:solidFill>
                  <a:srgbClr val="FFFFFF"/>
                </a:solidFill>
                <a:latin typeface="Arial"/>
                <a:ea typeface="ＭＳ Ｐゴシック" charset="0"/>
                <a:cs typeface="Arial"/>
                <a:sym typeface="Helvetica Neue" charset="0"/>
                <a:hlinkClick r:id="rId5"/>
              </a:rPr>
              <a:t>View on Boundless.com</a:t>
            </a:r>
            <a:endParaRPr lang="en-US" sz="800" u="sng" dirty="0">
              <a:solidFill>
                <a:srgbClr val="FFFFFF"/>
              </a:solidFill>
              <a:latin typeface="Arial"/>
              <a:ea typeface="ＭＳ Ｐゴシック" charset="0"/>
              <a:cs typeface="Arial"/>
              <a:sym typeface="Helvetica Neue" charset="0"/>
            </a:endParaRPr>
          </a:p>
        </p:txBody>
      </p:sp>
      <p:sp>
        <p:nvSpPr>
          <p:cNvPr id="14" name="Rectangle 11"/>
          <p:cNvSpPr>
            <a:spLocks/>
          </p:cNvSpPr>
          <p:nvPr/>
        </p:nvSpPr>
        <p:spPr bwMode="auto">
          <a:xfrm>
            <a:off x="190500" y="83015"/>
            <a:ext cx="8801100" cy="145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lstStyle/>
          <a:p>
            <a:pPr algn="l"/>
            <a:r>
              <a:rPr lang="en-US" sz="1000" dirty="0" smtClean="0">
                <a:solidFill>
                  <a:srgbClr val="828282"/>
                </a:solidFill>
                <a:latin typeface="Helvetica Neue Light" charset="0"/>
                <a:ea typeface="ＭＳ Ｐゴシック" charset="0"/>
                <a:cs typeface="Helvetica Neue Light" charset="0"/>
                <a:sym typeface="Helvetica Neue Light" charset="0"/>
              </a:rPr>
              <a:t>Waves and Vibrations</a:t>
            </a:r>
            <a:endParaRPr lang="en-US" sz="1000" dirty="0">
              <a:solidFill>
                <a:srgbClr val="828282"/>
              </a:solidFill>
              <a:latin typeface="Helvetica Neue Light" charset="0"/>
              <a:ea typeface="ＭＳ Ｐゴシック" charset="0"/>
              <a:cs typeface="Helvetica Neue Light" charset="0"/>
              <a:sym typeface="Helvetica Neue Light" charset="0"/>
            </a:endParaRPr>
          </a:p>
        </p:txBody>
      </p:sp>
      <p:pic>
        <p:nvPicPr>
          <p:cNvPr id="8" name="Picture 7" descr="appendiximage.jpg"/>
          <p:cNvPicPr>
            <a:picLocks noChangeAspect="1"/>
          </p:cNvPicPr>
          <p:nvPr/>
        </p:nvPicPr>
        <p:blipFill>
          <a:blip r:embed="rId7">
            <a:extLst>
              <a:ext uri="{176a4d661e4f0d37c6f164e31c561489}">
                <a14:useLocalDpi xmlns:a14="http://schemas.microsoft.com/office/drawing/2010/main" val="0"/>
              </a:ext>
            </a:extLst>
          </a:blip>
          <a:stretch>
            <a:fillRect/>
          </a:stretch>
        </p:blipFill>
        <p:spPr>
          <a:xfrm>
            <a:off x="266700" y="533400"/>
            <a:ext cx="8610600" cy="2677245"/>
          </a:xfrm>
          <a:prstGeom prst="rect">
            <a:avLst/>
          </a:prstGeom>
        </p:spPr>
      </p:pic>
    </p:spTree>
    <p:extLst>
      <p:ext uri="{BB962C8B-B14F-4D97-AF65-F5344CB8AC3E}">
        <p14:creationId xmlns:p14="http://schemas.microsoft.com/office/powerpoint/2010/main" val="139829866"/>
      </p:ext>
    </p:extLst>
  </p:cSld>
  <p:clrMapOvr>
    <a:masterClrMapping/>
  </p:clrMapOvr>
  <p:transition xmlns:p14="http://schemas.microsoft.com/office/powerpoint/2010/mai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04800" y="5029200"/>
            <a:ext cx="8534400" cy="1295400"/>
          </a:xfrm>
        </p:spPr>
        <p:txBody>
          <a:bodyPr/>
          <a:lstStyle/>
          <a:p>
            <a:r>
              <a:rPr lang="en-US" dirty="0" smtClean="0"/>
              <a:t>Figure 2</a:t>
            </a:r>
          </a:p>
          <a:p>
            <a:pPr lvl="1"/>
            <a:r>
              <a:rPr lang="en-US" dirty="0" smtClean="0"/>
              <a:t>Peaks are the top most points of the waves and troughs are the bottom, or valleys of the waves.</a:t>
            </a:r>
          </a:p>
        </p:txBody>
      </p:sp>
      <p:sp>
        <p:nvSpPr>
          <p:cNvPr id="5" name="Rectangle 4"/>
          <p:cNvSpPr>
            <a:spLocks/>
          </p:cNvSpPr>
          <p:nvPr/>
        </p:nvSpPr>
        <p:spPr bwMode="auto">
          <a:xfrm>
            <a:off x="0" y="6400800"/>
            <a:ext cx="9144000" cy="469900"/>
          </a:xfrm>
          <a:prstGeom prst="rect">
            <a:avLst/>
          </a:prstGeom>
          <a:solidFill>
            <a:srgbClr val="F6F6F6"/>
          </a:solidFill>
          <a:ln>
            <a:noFill/>
          </a:ln>
          <a:extLst>
            <a:ext uri="{91240B29-F687-4f45-9708-019B960494DF}">
              <a14:hiddenLine xmlns:a14="http://schemas.microsoft.com/office/drawing/2010/main" w="3175">
                <a:solidFill>
                  <a:srgbClr val="D7D7D7"/>
                </a:solidFill>
                <a:miter lim="800000"/>
                <a:headEnd/>
                <a:tailEnd/>
              </a14:hiddenLine>
            </a:ext>
          </a:extLst>
        </p:spPr>
        <p:txBody>
          <a:bodyPr lIns="0" tIns="0" rIns="0" bIns="0"/>
          <a:lstStyle/>
          <a:p>
            <a:endParaRPr lang="en-US"/>
          </a:p>
        </p:txBody>
      </p:sp>
      <p:pic>
        <p:nvPicPr>
          <p:cNvPr id="7"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 y="6538913"/>
            <a:ext cx="1422400" cy="217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9" name="Rectangle 8"/>
          <p:cNvSpPr>
            <a:spLocks/>
          </p:cNvSpPr>
          <p:nvPr/>
        </p:nvSpPr>
        <p:spPr bwMode="auto">
          <a:xfrm>
            <a:off x="0" y="6815"/>
            <a:ext cx="9144000" cy="317500"/>
          </a:xfrm>
          <a:prstGeom prst="rect">
            <a:avLst/>
          </a:prstGeom>
          <a:solidFill>
            <a:srgbClr val="F0F0F0"/>
          </a:solidFill>
          <a:ln>
            <a:noFill/>
          </a:ln>
          <a:extLst>
            <a:ext uri="{91240B29-F687-4f45-9708-019B960494DF}">
              <a14:hiddenLine xmlns:a14="http://schemas.microsoft.com/office/drawing/2010/main" w="12700" cap="flat">
                <a:solidFill>
                  <a:srgbClr val="D7D7D7"/>
                </a:solidFill>
                <a:miter lim="800000"/>
                <a:headEnd type="none" w="med" len="med"/>
                <a:tailEnd type="none" w="med" len="med"/>
              </a14:hiddenLine>
            </a:ext>
          </a:extLst>
        </p:spPr>
        <p:txBody>
          <a:bodyPr lIns="0" tIns="0" rIns="0" bIns="0"/>
          <a:lstStyle/>
          <a:p>
            <a:endParaRPr lang="en-US"/>
          </a:p>
        </p:txBody>
      </p:sp>
      <p:sp>
        <p:nvSpPr>
          <p:cNvPr id="11" name="Line 5"/>
          <p:cNvSpPr>
            <a:spLocks noChangeShapeType="1"/>
          </p:cNvSpPr>
          <p:nvPr/>
        </p:nvSpPr>
        <p:spPr bwMode="auto">
          <a:xfrm>
            <a:off x="3046413" y="11113"/>
            <a:ext cx="3049587" cy="0"/>
          </a:xfrm>
          <a:prstGeom prst="line">
            <a:avLst/>
          </a:prstGeom>
          <a:noFill/>
          <a:ln w="38100">
            <a:solidFill>
              <a:srgbClr val="228CBC"/>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2" name="Line 6"/>
          <p:cNvSpPr>
            <a:spLocks noChangeShapeType="1"/>
          </p:cNvSpPr>
          <p:nvPr/>
        </p:nvSpPr>
        <p:spPr bwMode="auto">
          <a:xfrm>
            <a:off x="0" y="11113"/>
            <a:ext cx="3048000" cy="0"/>
          </a:xfrm>
          <a:prstGeom prst="line">
            <a:avLst/>
          </a:prstGeom>
          <a:noFill/>
          <a:ln w="38100">
            <a:solidFill>
              <a:srgbClr val="FDB620"/>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3" name="Line 7"/>
          <p:cNvSpPr>
            <a:spLocks noChangeShapeType="1"/>
          </p:cNvSpPr>
          <p:nvPr/>
        </p:nvSpPr>
        <p:spPr bwMode="auto">
          <a:xfrm>
            <a:off x="6094413" y="11113"/>
            <a:ext cx="3049587" cy="0"/>
          </a:xfrm>
          <a:prstGeom prst="line">
            <a:avLst/>
          </a:prstGeom>
          <a:noFill/>
          <a:ln w="38100">
            <a:solidFill>
              <a:srgbClr val="7BBB45"/>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6" name="Rectangle 8"/>
          <p:cNvSpPr>
            <a:spLocks/>
          </p:cNvSpPr>
          <p:nvPr/>
        </p:nvSpPr>
        <p:spPr bwMode="auto">
          <a:xfrm>
            <a:off x="3962400" y="6477000"/>
            <a:ext cx="5105400" cy="20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dirty="0">
                <a:solidFill>
                  <a:srgbClr val="828282"/>
                </a:solidFill>
                <a:latin typeface="Arial" charset="0"/>
                <a:ea typeface="ＭＳ Ｐゴシック" charset="0"/>
                <a:sym typeface="Helvetica Neue" charset="0"/>
              </a:rPr>
              <a:t>Free to share, print, make copies and changes. Get yours at </a:t>
            </a:r>
            <a:r>
              <a:rPr lang="en-US" sz="800" dirty="0" err="1">
                <a:solidFill>
                  <a:srgbClr val="828282"/>
                </a:solidFill>
                <a:latin typeface="Arial" charset="0"/>
                <a:ea typeface="ＭＳ Ｐゴシック" charset="0"/>
                <a:sym typeface="Helvetica Neue" charset="0"/>
              </a:rPr>
              <a:t>www.boundless.com</a:t>
            </a:r>
            <a:endParaRPr lang="en-US" sz="800" dirty="0">
              <a:solidFill>
                <a:srgbClr val="828282"/>
              </a:solidFill>
              <a:latin typeface="Arial" charset="0"/>
              <a:ea typeface="ＭＳ Ｐゴシック" charset="0"/>
              <a:sym typeface="Helvetica Neue" charset="0"/>
            </a:endParaRPr>
          </a:p>
        </p:txBody>
      </p:sp>
      <p:sp>
        <p:nvSpPr>
          <p:cNvPr id="17" name="Rectangle 10"/>
          <p:cNvSpPr>
            <a:spLocks/>
          </p:cNvSpPr>
          <p:nvPr/>
        </p:nvSpPr>
        <p:spPr bwMode="auto">
          <a:xfrm>
            <a:off x="1676400" y="6629400"/>
            <a:ext cx="73914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i="1" dirty="0" smtClean="0">
                <a:solidFill>
                  <a:srgbClr val="828282"/>
                </a:solidFill>
                <a:latin typeface="Arial" charset="0"/>
                <a:ea typeface="ＭＳ Ｐゴシック" charset="0"/>
                <a:sym typeface="Helvetica Neue" charset="0"/>
              </a:rPr>
              <a:t>OpenStax CNX.</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rPr>
              <a:t/>
            </a:r>
            <a:r>
              <a:rPr lang="en-US" sz="800" dirty="0" smtClean="0">
                <a:solidFill>
                  <a:srgbClr val="828282"/>
                </a:solidFill>
                <a:latin typeface="Arial" charset="0"/>
                <a:ea typeface="ＭＳ Ｐゴシック" charset="0"/>
                <a:sym typeface="Helvetica Neue" charset="0"/>
              </a:rPr>
              <a:t>"Rory Adams (Free High School Science Texts Project), Mark Horner, and Heather Williams, Transverse Waves - Grade 10. January 24, 2013."</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hlinkClick r:id="rId3"/>
              </a:rPr>
              <a:t>CC BY 3.0</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hlinkClick r:id="rId4"/>
              </a:rPr>
              <a:t>http://cnx.org/content/m32635/latest/</a:t>
            </a:r>
            <a:r>
              <a:rPr lang="en-US" sz="800" dirty="0" smtClean="0">
                <a:solidFill>
                  <a:srgbClr val="828282"/>
                </a:solidFill>
                <a:latin typeface="Arial" charset="0"/>
                <a:ea typeface="ＭＳ Ｐゴシック" charset="0"/>
                <a:sym typeface="Helvetica Neue" charset="0"/>
              </a:rPr>
              <a:t> </a:t>
            </a:r>
            <a:r>
              <a:rPr lang="en-US" sz="800" u="sng" dirty="0" smtClean="0">
                <a:solidFill>
                  <a:srgbClr val="FFFFFF"/>
                </a:solidFill>
                <a:latin typeface="Arial"/>
                <a:ea typeface="ＭＳ Ｐゴシック" charset="0"/>
                <a:cs typeface="Arial"/>
                <a:sym typeface="Helvetica Neue" charset="0"/>
                <a:hlinkClick r:id="rId5"/>
              </a:rPr>
              <a:t>View on Boundless.com</a:t>
            </a:r>
            <a:endParaRPr lang="en-US" sz="800" u="sng" dirty="0">
              <a:solidFill>
                <a:srgbClr val="FFFFFF"/>
              </a:solidFill>
              <a:latin typeface="Arial"/>
              <a:ea typeface="ＭＳ Ｐゴシック" charset="0"/>
              <a:cs typeface="Arial"/>
              <a:sym typeface="Helvetica Neue" charset="0"/>
            </a:endParaRPr>
          </a:p>
        </p:txBody>
      </p:sp>
      <p:sp>
        <p:nvSpPr>
          <p:cNvPr id="14" name="Rectangle 11"/>
          <p:cNvSpPr>
            <a:spLocks/>
          </p:cNvSpPr>
          <p:nvPr/>
        </p:nvSpPr>
        <p:spPr bwMode="auto">
          <a:xfrm>
            <a:off x="190500" y="83015"/>
            <a:ext cx="8801100" cy="145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lstStyle/>
          <a:p>
            <a:pPr algn="l"/>
            <a:r>
              <a:rPr lang="en-US" sz="1000" dirty="0" smtClean="0">
                <a:solidFill>
                  <a:srgbClr val="828282"/>
                </a:solidFill>
                <a:latin typeface="Helvetica Neue Light" charset="0"/>
                <a:ea typeface="ＭＳ Ｐゴシック" charset="0"/>
                <a:cs typeface="Helvetica Neue Light" charset="0"/>
                <a:sym typeface="Helvetica Neue Light" charset="0"/>
              </a:rPr>
              <a:t>Waves and Vibrations</a:t>
            </a:r>
            <a:endParaRPr lang="en-US" sz="1000" dirty="0">
              <a:solidFill>
                <a:srgbClr val="828282"/>
              </a:solidFill>
              <a:latin typeface="Helvetica Neue Light" charset="0"/>
              <a:ea typeface="ＭＳ Ｐゴシック" charset="0"/>
              <a:cs typeface="Helvetica Neue Light" charset="0"/>
              <a:sym typeface="Helvetica Neue Light" charset="0"/>
            </a:endParaRPr>
          </a:p>
        </p:txBody>
      </p:sp>
      <p:pic>
        <p:nvPicPr>
          <p:cNvPr id="8" name="Picture 7" descr="appendiximage.jpg"/>
          <p:cNvPicPr>
            <a:picLocks noChangeAspect="1"/>
          </p:cNvPicPr>
          <p:nvPr/>
        </p:nvPicPr>
        <p:blipFill>
          <a:blip r:embed="rId7">
            <a:extLst>
              <a:ext uri="{f870b803ccafe318e163f168ed3be5ad}">
                <a14:useLocalDpi xmlns:a14="http://schemas.microsoft.com/office/drawing/2010/main" val="0"/>
              </a:ext>
            </a:extLst>
          </a:blip>
          <a:stretch>
            <a:fillRect/>
          </a:stretch>
        </p:blipFill>
        <p:spPr>
          <a:xfrm>
            <a:off x="266700" y="533400"/>
            <a:ext cx="8610600" cy="1926439"/>
          </a:xfrm>
          <a:prstGeom prst="rect">
            <a:avLst/>
          </a:prstGeom>
        </p:spPr>
      </p:pic>
    </p:spTree>
    <p:extLst>
      <p:ext uri="{BB962C8B-B14F-4D97-AF65-F5344CB8AC3E}">
        <p14:creationId xmlns:p14="http://schemas.microsoft.com/office/powerpoint/2010/main" val="139829866"/>
      </p:ext>
    </p:extLst>
  </p:cSld>
  <p:clrMapOvr>
    <a:masterClrMapping/>
  </p:clrMapOvr>
  <p:transition xmlns:p14="http://schemas.microsoft.com/office/powerpoint/2010/mai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04800" y="5029200"/>
            <a:ext cx="8534400" cy="1295400"/>
          </a:xfrm>
        </p:spPr>
        <p:txBody>
          <a:bodyPr/>
          <a:lstStyle/>
          <a:p>
            <a:r>
              <a:rPr lang="en-US" dirty="0" smtClean="0"/>
              <a:t>Fig 2</a:t>
            </a:r>
          </a:p>
          <a:p>
            <a:pPr lvl="1"/>
            <a:r>
              <a:rPr lang="en-US" dirty="0" smtClean="0"/>
              <a:t>This shows a wave with the group velocity and phase velocity going in different directions. (The group velocity is positive and the phase velocity is negative. )</a:t>
            </a:r>
          </a:p>
        </p:txBody>
      </p:sp>
      <p:sp>
        <p:nvSpPr>
          <p:cNvPr id="5" name="Rectangle 4"/>
          <p:cNvSpPr>
            <a:spLocks/>
          </p:cNvSpPr>
          <p:nvPr/>
        </p:nvSpPr>
        <p:spPr bwMode="auto">
          <a:xfrm>
            <a:off x="0" y="6400800"/>
            <a:ext cx="9144000" cy="469900"/>
          </a:xfrm>
          <a:prstGeom prst="rect">
            <a:avLst/>
          </a:prstGeom>
          <a:solidFill>
            <a:srgbClr val="F6F6F6"/>
          </a:solidFill>
          <a:ln>
            <a:noFill/>
          </a:ln>
          <a:extLst>
            <a:ext uri="{91240B29-F687-4f45-9708-019B960494DF}">
              <a14:hiddenLine xmlns:a14="http://schemas.microsoft.com/office/drawing/2010/main" w="3175">
                <a:solidFill>
                  <a:srgbClr val="D7D7D7"/>
                </a:solidFill>
                <a:miter lim="800000"/>
                <a:headEnd/>
                <a:tailEnd/>
              </a14:hiddenLine>
            </a:ext>
          </a:extLst>
        </p:spPr>
        <p:txBody>
          <a:bodyPr lIns="0" tIns="0" rIns="0" bIns="0"/>
          <a:lstStyle/>
          <a:p>
            <a:endParaRPr lang="en-US"/>
          </a:p>
        </p:txBody>
      </p:sp>
      <p:pic>
        <p:nvPicPr>
          <p:cNvPr id="7"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 y="6538913"/>
            <a:ext cx="1422400" cy="217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9" name="Rectangle 8"/>
          <p:cNvSpPr>
            <a:spLocks/>
          </p:cNvSpPr>
          <p:nvPr/>
        </p:nvSpPr>
        <p:spPr bwMode="auto">
          <a:xfrm>
            <a:off x="0" y="6815"/>
            <a:ext cx="9144000" cy="317500"/>
          </a:xfrm>
          <a:prstGeom prst="rect">
            <a:avLst/>
          </a:prstGeom>
          <a:solidFill>
            <a:srgbClr val="F0F0F0"/>
          </a:solidFill>
          <a:ln>
            <a:noFill/>
          </a:ln>
          <a:extLst>
            <a:ext uri="{91240B29-F687-4f45-9708-019B960494DF}">
              <a14:hiddenLine xmlns:a14="http://schemas.microsoft.com/office/drawing/2010/main" w="12700" cap="flat">
                <a:solidFill>
                  <a:srgbClr val="D7D7D7"/>
                </a:solidFill>
                <a:miter lim="800000"/>
                <a:headEnd type="none" w="med" len="med"/>
                <a:tailEnd type="none" w="med" len="med"/>
              </a14:hiddenLine>
            </a:ext>
          </a:extLst>
        </p:spPr>
        <p:txBody>
          <a:bodyPr lIns="0" tIns="0" rIns="0" bIns="0"/>
          <a:lstStyle/>
          <a:p>
            <a:endParaRPr lang="en-US"/>
          </a:p>
        </p:txBody>
      </p:sp>
      <p:sp>
        <p:nvSpPr>
          <p:cNvPr id="11" name="Line 5"/>
          <p:cNvSpPr>
            <a:spLocks noChangeShapeType="1"/>
          </p:cNvSpPr>
          <p:nvPr/>
        </p:nvSpPr>
        <p:spPr bwMode="auto">
          <a:xfrm>
            <a:off x="3046413" y="11113"/>
            <a:ext cx="3049587" cy="0"/>
          </a:xfrm>
          <a:prstGeom prst="line">
            <a:avLst/>
          </a:prstGeom>
          <a:noFill/>
          <a:ln w="38100">
            <a:solidFill>
              <a:srgbClr val="228CBC"/>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2" name="Line 6"/>
          <p:cNvSpPr>
            <a:spLocks noChangeShapeType="1"/>
          </p:cNvSpPr>
          <p:nvPr/>
        </p:nvSpPr>
        <p:spPr bwMode="auto">
          <a:xfrm>
            <a:off x="0" y="11113"/>
            <a:ext cx="3048000" cy="0"/>
          </a:xfrm>
          <a:prstGeom prst="line">
            <a:avLst/>
          </a:prstGeom>
          <a:noFill/>
          <a:ln w="38100">
            <a:solidFill>
              <a:srgbClr val="FDB620"/>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3" name="Line 7"/>
          <p:cNvSpPr>
            <a:spLocks noChangeShapeType="1"/>
          </p:cNvSpPr>
          <p:nvPr/>
        </p:nvSpPr>
        <p:spPr bwMode="auto">
          <a:xfrm>
            <a:off x="6094413" y="11113"/>
            <a:ext cx="3049587" cy="0"/>
          </a:xfrm>
          <a:prstGeom prst="line">
            <a:avLst/>
          </a:prstGeom>
          <a:noFill/>
          <a:ln w="38100">
            <a:solidFill>
              <a:srgbClr val="7BBB45"/>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6" name="Rectangle 8"/>
          <p:cNvSpPr>
            <a:spLocks/>
          </p:cNvSpPr>
          <p:nvPr/>
        </p:nvSpPr>
        <p:spPr bwMode="auto">
          <a:xfrm>
            <a:off x="3962400" y="6477000"/>
            <a:ext cx="5105400" cy="20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dirty="0">
                <a:solidFill>
                  <a:srgbClr val="828282"/>
                </a:solidFill>
                <a:latin typeface="Arial" charset="0"/>
                <a:ea typeface="ＭＳ Ｐゴシック" charset="0"/>
                <a:sym typeface="Helvetica Neue" charset="0"/>
              </a:rPr>
              <a:t>Free to share, print, make copies and changes. Get yours at </a:t>
            </a:r>
            <a:r>
              <a:rPr lang="en-US" sz="800" dirty="0" err="1">
                <a:solidFill>
                  <a:srgbClr val="828282"/>
                </a:solidFill>
                <a:latin typeface="Arial" charset="0"/>
                <a:ea typeface="ＭＳ Ｐゴシック" charset="0"/>
                <a:sym typeface="Helvetica Neue" charset="0"/>
              </a:rPr>
              <a:t>www.boundless.com</a:t>
            </a:r>
            <a:endParaRPr lang="en-US" sz="800" dirty="0">
              <a:solidFill>
                <a:srgbClr val="828282"/>
              </a:solidFill>
              <a:latin typeface="Arial" charset="0"/>
              <a:ea typeface="ＭＳ Ｐゴシック" charset="0"/>
              <a:sym typeface="Helvetica Neue" charset="0"/>
            </a:endParaRPr>
          </a:p>
        </p:txBody>
      </p:sp>
      <p:sp>
        <p:nvSpPr>
          <p:cNvPr id="17" name="Rectangle 10"/>
          <p:cNvSpPr>
            <a:spLocks/>
          </p:cNvSpPr>
          <p:nvPr/>
        </p:nvSpPr>
        <p:spPr bwMode="auto">
          <a:xfrm>
            <a:off x="1676400" y="6629400"/>
            <a:ext cx="73914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i="1" dirty="0" smtClean="0">
                <a:solidFill>
                  <a:srgbClr val="828282"/>
                </a:solidFill>
                <a:latin typeface="Arial" charset="0"/>
                <a:ea typeface="ＭＳ Ｐゴシック" charset="0"/>
                <a:sym typeface="Helvetica Neue" charset="0"/>
              </a:rPr>
              <a:t>Wikipedia.</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rPr>
              <a:t/>
            </a:r>
            <a:r>
              <a:rPr lang="en-US" sz="800" dirty="0" smtClean="0">
                <a:solidFill>
                  <a:srgbClr val="828282"/>
                </a:solidFill>
                <a:latin typeface="Arial" charset="0"/>
                <a:ea typeface="ＭＳ Ｐゴシック" charset="0"/>
                <a:sym typeface="Helvetica Neue" charset="0"/>
              </a:rPr>
              <a:t>"Group velocity."</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hlinkClick r:id="rId3"/>
              </a:rPr>
              <a:t>CC BY</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hlinkClick r:id="rId4"/>
              </a:rPr>
              <a:t>http://en.wikipedia.org/wiki/Group_velocity</a:t>
            </a:r>
            <a:r>
              <a:rPr lang="en-US" sz="800" dirty="0" smtClean="0">
                <a:solidFill>
                  <a:srgbClr val="828282"/>
                </a:solidFill>
                <a:latin typeface="Arial" charset="0"/>
                <a:ea typeface="ＭＳ Ｐゴシック" charset="0"/>
                <a:sym typeface="Helvetica Neue" charset="0"/>
              </a:rPr>
              <a:t> </a:t>
            </a:r>
            <a:r>
              <a:rPr lang="en-US" sz="800" u="sng" dirty="0" smtClean="0">
                <a:solidFill>
                  <a:srgbClr val="FFFFFF"/>
                </a:solidFill>
                <a:latin typeface="Arial"/>
                <a:ea typeface="ＭＳ Ｐゴシック" charset="0"/>
                <a:cs typeface="Arial"/>
                <a:sym typeface="Helvetica Neue" charset="0"/>
                <a:hlinkClick r:id="rId5"/>
              </a:rPr>
              <a:t>View on Boundless.com</a:t>
            </a:r>
            <a:endParaRPr lang="en-US" sz="800" u="sng" dirty="0">
              <a:solidFill>
                <a:srgbClr val="FFFFFF"/>
              </a:solidFill>
              <a:latin typeface="Arial"/>
              <a:ea typeface="ＭＳ Ｐゴシック" charset="0"/>
              <a:cs typeface="Arial"/>
              <a:sym typeface="Helvetica Neue" charset="0"/>
            </a:endParaRPr>
          </a:p>
        </p:txBody>
      </p:sp>
      <p:sp>
        <p:nvSpPr>
          <p:cNvPr id="14" name="Rectangle 11"/>
          <p:cNvSpPr>
            <a:spLocks/>
          </p:cNvSpPr>
          <p:nvPr/>
        </p:nvSpPr>
        <p:spPr bwMode="auto">
          <a:xfrm>
            <a:off x="190500" y="83015"/>
            <a:ext cx="8801100" cy="145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lstStyle/>
          <a:p>
            <a:pPr algn="l"/>
            <a:r>
              <a:rPr lang="en-US" sz="1000" dirty="0" smtClean="0">
                <a:solidFill>
                  <a:srgbClr val="828282"/>
                </a:solidFill>
                <a:latin typeface="Helvetica Neue Light" charset="0"/>
                <a:ea typeface="ＭＳ Ｐゴシック" charset="0"/>
                <a:cs typeface="Helvetica Neue Light" charset="0"/>
                <a:sym typeface="Helvetica Neue Light" charset="0"/>
              </a:rPr>
              <a:t>Waves and Vibrations</a:t>
            </a:r>
            <a:endParaRPr lang="en-US" sz="1000" dirty="0">
              <a:solidFill>
                <a:srgbClr val="828282"/>
              </a:solidFill>
              <a:latin typeface="Helvetica Neue Light" charset="0"/>
              <a:ea typeface="ＭＳ Ｐゴシック" charset="0"/>
              <a:cs typeface="Helvetica Neue Light" charset="0"/>
              <a:sym typeface="Helvetica Neue Light" charset="0"/>
            </a:endParaRPr>
          </a:p>
        </p:txBody>
      </p:sp>
      <p:pic>
        <p:nvPicPr>
          <p:cNvPr id="8" name="Picture 7" descr="appendiximage.jpg"/>
          <p:cNvPicPr>
            <a:picLocks noChangeAspect="1"/>
          </p:cNvPicPr>
          <p:nvPr/>
        </p:nvPicPr>
        <p:blipFill>
          <a:blip r:embed="rId7">
            <a:extLst>
              <a:ext uri="{6e8e631f3eb4cd17dfc83a3b491d43f4}">
                <a14:useLocalDpi xmlns:a14="http://schemas.microsoft.com/office/drawing/2010/main" val="0"/>
              </a:ext>
            </a:extLst>
          </a:blip>
          <a:stretch>
            <a:fillRect/>
          </a:stretch>
        </p:blipFill>
        <p:spPr>
          <a:xfrm>
            <a:off x="1046513" y="533400"/>
            <a:ext cx="7050974" cy="4343400"/>
          </a:xfrm>
          <a:prstGeom prst="rect">
            <a:avLst/>
          </a:prstGeom>
        </p:spPr>
      </p:pic>
    </p:spTree>
    <p:extLst>
      <p:ext uri="{BB962C8B-B14F-4D97-AF65-F5344CB8AC3E}">
        <p14:creationId xmlns:p14="http://schemas.microsoft.com/office/powerpoint/2010/main" val="139829866"/>
      </p:ext>
    </p:extLst>
  </p:cSld>
  <p:clrMapOvr>
    <a:masterClrMapping/>
  </p:clrMapOvr>
  <p:transition xmlns:p14="http://schemas.microsoft.com/office/powerpoint/2010/mai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04800" y="5029200"/>
            <a:ext cx="8534400" cy="1295400"/>
          </a:xfrm>
        </p:spPr>
        <p:txBody>
          <a:bodyPr/>
          <a:lstStyle/>
          <a:p>
            <a:r>
              <a:rPr lang="en-US" dirty="0" smtClean="0"/>
              <a:t>Water waves</a:t>
            </a:r>
          </a:p>
          <a:p>
            <a:pPr lvl="1"/>
            <a:r>
              <a:rPr lang="en-US" dirty="0" smtClean="0"/>
              <a:t>Surface waves in water</a:t>
            </a:r>
          </a:p>
        </p:txBody>
      </p:sp>
      <p:sp>
        <p:nvSpPr>
          <p:cNvPr id="5" name="Rectangle 4"/>
          <p:cNvSpPr>
            <a:spLocks/>
          </p:cNvSpPr>
          <p:nvPr/>
        </p:nvSpPr>
        <p:spPr bwMode="auto">
          <a:xfrm>
            <a:off x="0" y="6400800"/>
            <a:ext cx="9144000" cy="469900"/>
          </a:xfrm>
          <a:prstGeom prst="rect">
            <a:avLst/>
          </a:prstGeom>
          <a:solidFill>
            <a:srgbClr val="F6F6F6"/>
          </a:solidFill>
          <a:ln>
            <a:noFill/>
          </a:ln>
          <a:extLst>
            <a:ext uri="{91240B29-F687-4f45-9708-019B960494DF}">
              <a14:hiddenLine xmlns:a14="http://schemas.microsoft.com/office/drawing/2010/main" w="3175">
                <a:solidFill>
                  <a:srgbClr val="D7D7D7"/>
                </a:solidFill>
                <a:miter lim="800000"/>
                <a:headEnd/>
                <a:tailEnd/>
              </a14:hiddenLine>
            </a:ext>
          </a:extLst>
        </p:spPr>
        <p:txBody>
          <a:bodyPr lIns="0" tIns="0" rIns="0" bIns="0"/>
          <a:lstStyle/>
          <a:p>
            <a:endParaRPr lang="en-US"/>
          </a:p>
        </p:txBody>
      </p:sp>
      <p:pic>
        <p:nvPicPr>
          <p:cNvPr id="7"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 y="6538913"/>
            <a:ext cx="1422400" cy="217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9" name="Rectangle 8"/>
          <p:cNvSpPr>
            <a:spLocks/>
          </p:cNvSpPr>
          <p:nvPr/>
        </p:nvSpPr>
        <p:spPr bwMode="auto">
          <a:xfrm>
            <a:off x="0" y="6815"/>
            <a:ext cx="9144000" cy="317500"/>
          </a:xfrm>
          <a:prstGeom prst="rect">
            <a:avLst/>
          </a:prstGeom>
          <a:solidFill>
            <a:srgbClr val="F0F0F0"/>
          </a:solidFill>
          <a:ln>
            <a:noFill/>
          </a:ln>
          <a:extLst>
            <a:ext uri="{91240B29-F687-4f45-9708-019B960494DF}">
              <a14:hiddenLine xmlns:a14="http://schemas.microsoft.com/office/drawing/2010/main" w="12700" cap="flat">
                <a:solidFill>
                  <a:srgbClr val="D7D7D7"/>
                </a:solidFill>
                <a:miter lim="800000"/>
                <a:headEnd type="none" w="med" len="med"/>
                <a:tailEnd type="none" w="med" len="med"/>
              </a14:hiddenLine>
            </a:ext>
          </a:extLst>
        </p:spPr>
        <p:txBody>
          <a:bodyPr lIns="0" tIns="0" rIns="0" bIns="0"/>
          <a:lstStyle/>
          <a:p>
            <a:endParaRPr lang="en-US"/>
          </a:p>
        </p:txBody>
      </p:sp>
      <p:sp>
        <p:nvSpPr>
          <p:cNvPr id="11" name="Line 5"/>
          <p:cNvSpPr>
            <a:spLocks noChangeShapeType="1"/>
          </p:cNvSpPr>
          <p:nvPr/>
        </p:nvSpPr>
        <p:spPr bwMode="auto">
          <a:xfrm>
            <a:off x="3046413" y="11113"/>
            <a:ext cx="3049587" cy="0"/>
          </a:xfrm>
          <a:prstGeom prst="line">
            <a:avLst/>
          </a:prstGeom>
          <a:noFill/>
          <a:ln w="38100">
            <a:solidFill>
              <a:srgbClr val="228CBC"/>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2" name="Line 6"/>
          <p:cNvSpPr>
            <a:spLocks noChangeShapeType="1"/>
          </p:cNvSpPr>
          <p:nvPr/>
        </p:nvSpPr>
        <p:spPr bwMode="auto">
          <a:xfrm>
            <a:off x="0" y="11113"/>
            <a:ext cx="3048000" cy="0"/>
          </a:xfrm>
          <a:prstGeom prst="line">
            <a:avLst/>
          </a:prstGeom>
          <a:noFill/>
          <a:ln w="38100">
            <a:solidFill>
              <a:srgbClr val="FDB620"/>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3" name="Line 7"/>
          <p:cNvSpPr>
            <a:spLocks noChangeShapeType="1"/>
          </p:cNvSpPr>
          <p:nvPr/>
        </p:nvSpPr>
        <p:spPr bwMode="auto">
          <a:xfrm>
            <a:off x="6094413" y="11113"/>
            <a:ext cx="3049587" cy="0"/>
          </a:xfrm>
          <a:prstGeom prst="line">
            <a:avLst/>
          </a:prstGeom>
          <a:noFill/>
          <a:ln w="38100">
            <a:solidFill>
              <a:srgbClr val="7BBB45"/>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6" name="Rectangle 8"/>
          <p:cNvSpPr>
            <a:spLocks/>
          </p:cNvSpPr>
          <p:nvPr/>
        </p:nvSpPr>
        <p:spPr bwMode="auto">
          <a:xfrm>
            <a:off x="3962400" y="6477000"/>
            <a:ext cx="5105400" cy="20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dirty="0">
                <a:solidFill>
                  <a:srgbClr val="828282"/>
                </a:solidFill>
                <a:latin typeface="Arial" charset="0"/>
                <a:ea typeface="ＭＳ Ｐゴシック" charset="0"/>
                <a:sym typeface="Helvetica Neue" charset="0"/>
              </a:rPr>
              <a:t>Free to share, print, make copies and changes. Get yours at </a:t>
            </a:r>
            <a:r>
              <a:rPr lang="en-US" sz="800" dirty="0" err="1">
                <a:solidFill>
                  <a:srgbClr val="828282"/>
                </a:solidFill>
                <a:latin typeface="Arial" charset="0"/>
                <a:ea typeface="ＭＳ Ｐゴシック" charset="0"/>
                <a:sym typeface="Helvetica Neue" charset="0"/>
              </a:rPr>
              <a:t>www.boundless.com</a:t>
            </a:r>
            <a:endParaRPr lang="en-US" sz="800" dirty="0">
              <a:solidFill>
                <a:srgbClr val="828282"/>
              </a:solidFill>
              <a:latin typeface="Arial" charset="0"/>
              <a:ea typeface="ＭＳ Ｐゴシック" charset="0"/>
              <a:sym typeface="Helvetica Neue" charset="0"/>
            </a:endParaRPr>
          </a:p>
        </p:txBody>
      </p:sp>
      <p:sp>
        <p:nvSpPr>
          <p:cNvPr id="17" name="Rectangle 10"/>
          <p:cNvSpPr>
            <a:spLocks/>
          </p:cNvSpPr>
          <p:nvPr/>
        </p:nvSpPr>
        <p:spPr bwMode="auto">
          <a:xfrm>
            <a:off x="1676400" y="6629400"/>
            <a:ext cx="73914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i="1" dirty="0" smtClean="0">
                <a:solidFill>
                  <a:srgbClr val="828282"/>
                </a:solidFill>
                <a:latin typeface="Arial" charset="0"/>
                <a:ea typeface="ＭＳ Ｐゴシック" charset="0"/>
                <a:sym typeface="Helvetica Neue" charset="0"/>
              </a:rPr>
              <a:t>Wikipedia.</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rPr>
              <a:t/>
            </a:r>
            <a:r>
              <a:rPr lang="en-US" sz="800" dirty="0" smtClean="0">
                <a:solidFill>
                  <a:srgbClr val="828282"/>
                </a:solidFill>
                <a:latin typeface="Arial" charset="0"/>
                <a:ea typeface="ＭＳ Ｐゴシック" charset="0"/>
                <a:sym typeface="Helvetica Neue" charset="0"/>
              </a:rPr>
              <a:t>"Wave."</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hlinkClick r:id="rId3"/>
              </a:rPr>
              <a:t>CC BY</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hlinkClick r:id="rId4"/>
              </a:rPr>
              <a:t>http://en.wikipedia.org/wiki/Wave</a:t>
            </a:r>
            <a:r>
              <a:rPr lang="en-US" sz="800" dirty="0" smtClean="0">
                <a:solidFill>
                  <a:srgbClr val="828282"/>
                </a:solidFill>
                <a:latin typeface="Arial" charset="0"/>
                <a:ea typeface="ＭＳ Ｐゴシック" charset="0"/>
                <a:sym typeface="Helvetica Neue" charset="0"/>
              </a:rPr>
              <a:t> </a:t>
            </a:r>
            <a:r>
              <a:rPr lang="en-US" sz="800" u="sng" dirty="0" smtClean="0">
                <a:solidFill>
                  <a:srgbClr val="FFFFFF"/>
                </a:solidFill>
                <a:latin typeface="Arial"/>
                <a:ea typeface="ＭＳ Ｐゴシック" charset="0"/>
                <a:cs typeface="Arial"/>
                <a:sym typeface="Helvetica Neue" charset="0"/>
                <a:hlinkClick r:id="rId5"/>
              </a:rPr>
              <a:t>View on Boundless.com</a:t>
            </a:r>
            <a:endParaRPr lang="en-US" sz="800" u="sng" dirty="0">
              <a:solidFill>
                <a:srgbClr val="FFFFFF"/>
              </a:solidFill>
              <a:latin typeface="Arial"/>
              <a:ea typeface="ＭＳ Ｐゴシック" charset="0"/>
              <a:cs typeface="Arial"/>
              <a:sym typeface="Helvetica Neue" charset="0"/>
            </a:endParaRPr>
          </a:p>
        </p:txBody>
      </p:sp>
      <p:sp>
        <p:nvSpPr>
          <p:cNvPr id="14" name="Rectangle 11"/>
          <p:cNvSpPr>
            <a:spLocks/>
          </p:cNvSpPr>
          <p:nvPr/>
        </p:nvSpPr>
        <p:spPr bwMode="auto">
          <a:xfrm>
            <a:off x="190500" y="83015"/>
            <a:ext cx="8801100" cy="145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lstStyle/>
          <a:p>
            <a:pPr algn="l"/>
            <a:r>
              <a:rPr lang="en-US" sz="1000" dirty="0" smtClean="0">
                <a:solidFill>
                  <a:srgbClr val="828282"/>
                </a:solidFill>
                <a:latin typeface="Helvetica Neue Light" charset="0"/>
                <a:ea typeface="ＭＳ Ｐゴシック" charset="0"/>
                <a:cs typeface="Helvetica Neue Light" charset="0"/>
                <a:sym typeface="Helvetica Neue Light" charset="0"/>
              </a:rPr>
              <a:t>Waves and Vibrations</a:t>
            </a:r>
            <a:endParaRPr lang="en-US" sz="1000" dirty="0">
              <a:solidFill>
                <a:srgbClr val="828282"/>
              </a:solidFill>
              <a:latin typeface="Helvetica Neue Light" charset="0"/>
              <a:ea typeface="ＭＳ Ｐゴシック" charset="0"/>
              <a:cs typeface="Helvetica Neue Light" charset="0"/>
              <a:sym typeface="Helvetica Neue Light" charset="0"/>
            </a:endParaRPr>
          </a:p>
        </p:txBody>
      </p:sp>
      <p:pic>
        <p:nvPicPr>
          <p:cNvPr id="8" name="Picture 7" descr="appendiximage.jpg"/>
          <p:cNvPicPr>
            <a:picLocks noChangeAspect="1"/>
          </p:cNvPicPr>
          <p:nvPr/>
        </p:nvPicPr>
        <p:blipFill>
          <a:blip r:embed="rId7">
            <a:extLst>
              <a:ext uri="{5c427ec61bc930a7e8333730bb96483e}">
                <a14:useLocalDpi xmlns:a14="http://schemas.microsoft.com/office/drawing/2010/main" val="0"/>
              </a:ext>
            </a:extLst>
          </a:blip>
          <a:stretch>
            <a:fillRect/>
          </a:stretch>
        </p:blipFill>
        <p:spPr>
          <a:xfrm>
            <a:off x="1413164" y="533400"/>
            <a:ext cx="6317672" cy="4343400"/>
          </a:xfrm>
          <a:prstGeom prst="rect">
            <a:avLst/>
          </a:prstGeom>
        </p:spPr>
      </p:pic>
    </p:spTree>
    <p:extLst>
      <p:ext uri="{BB962C8B-B14F-4D97-AF65-F5344CB8AC3E}">
        <p14:creationId xmlns:p14="http://schemas.microsoft.com/office/powerpoint/2010/main" val="139829866"/>
      </p:ext>
    </p:extLst>
  </p:cSld>
  <p:clrMapOvr>
    <a:masterClrMapping/>
  </p:clrMapOvr>
  <p:transition xmlns:p14="http://schemas.microsoft.com/office/powerpoint/2010/mai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04800" y="5029200"/>
            <a:ext cx="8534400" cy="1295400"/>
          </a:xfrm>
        </p:spPr>
        <p:txBody>
          <a:bodyPr/>
          <a:lstStyle/>
          <a:p>
            <a:r>
              <a:rPr lang="en-US" dirty="0" smtClean="0"/>
              <a:t>Partial Transmittance and Partial Reflectance</a:t>
            </a:r>
          </a:p>
          <a:p>
            <a:pPr lvl="1"/>
            <a:r>
              <a:rPr lang="en-US" dirty="0" smtClean="0"/>
              <a:t>A wave experiences partial transmittance and partial reflectance when the medium through which it travels suddenly changes.</a:t>
            </a:r>
          </a:p>
        </p:txBody>
      </p:sp>
      <p:sp>
        <p:nvSpPr>
          <p:cNvPr id="5" name="Rectangle 4"/>
          <p:cNvSpPr>
            <a:spLocks/>
          </p:cNvSpPr>
          <p:nvPr/>
        </p:nvSpPr>
        <p:spPr bwMode="auto">
          <a:xfrm>
            <a:off x="0" y="6400800"/>
            <a:ext cx="9144000" cy="469900"/>
          </a:xfrm>
          <a:prstGeom prst="rect">
            <a:avLst/>
          </a:prstGeom>
          <a:solidFill>
            <a:srgbClr val="F6F6F6"/>
          </a:solidFill>
          <a:ln>
            <a:noFill/>
          </a:ln>
          <a:extLst>
            <a:ext uri="{91240B29-F687-4f45-9708-019B960494DF}">
              <a14:hiddenLine xmlns:a14="http://schemas.microsoft.com/office/drawing/2010/main" w="3175">
                <a:solidFill>
                  <a:srgbClr val="D7D7D7"/>
                </a:solidFill>
                <a:miter lim="800000"/>
                <a:headEnd/>
                <a:tailEnd/>
              </a14:hiddenLine>
            </a:ext>
          </a:extLst>
        </p:spPr>
        <p:txBody>
          <a:bodyPr lIns="0" tIns="0" rIns="0" bIns="0"/>
          <a:lstStyle/>
          <a:p>
            <a:endParaRPr lang="en-US"/>
          </a:p>
        </p:txBody>
      </p:sp>
      <p:pic>
        <p:nvPicPr>
          <p:cNvPr id="7"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 y="6538913"/>
            <a:ext cx="1422400" cy="217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9" name="Rectangle 8"/>
          <p:cNvSpPr>
            <a:spLocks/>
          </p:cNvSpPr>
          <p:nvPr/>
        </p:nvSpPr>
        <p:spPr bwMode="auto">
          <a:xfrm>
            <a:off x="0" y="6815"/>
            <a:ext cx="9144000" cy="317500"/>
          </a:xfrm>
          <a:prstGeom prst="rect">
            <a:avLst/>
          </a:prstGeom>
          <a:solidFill>
            <a:srgbClr val="F0F0F0"/>
          </a:solidFill>
          <a:ln>
            <a:noFill/>
          </a:ln>
          <a:extLst>
            <a:ext uri="{91240B29-F687-4f45-9708-019B960494DF}">
              <a14:hiddenLine xmlns:a14="http://schemas.microsoft.com/office/drawing/2010/main" w="12700" cap="flat">
                <a:solidFill>
                  <a:srgbClr val="D7D7D7"/>
                </a:solidFill>
                <a:miter lim="800000"/>
                <a:headEnd type="none" w="med" len="med"/>
                <a:tailEnd type="none" w="med" len="med"/>
              </a14:hiddenLine>
            </a:ext>
          </a:extLst>
        </p:spPr>
        <p:txBody>
          <a:bodyPr lIns="0" tIns="0" rIns="0" bIns="0"/>
          <a:lstStyle/>
          <a:p>
            <a:endParaRPr lang="en-US"/>
          </a:p>
        </p:txBody>
      </p:sp>
      <p:sp>
        <p:nvSpPr>
          <p:cNvPr id="11" name="Line 5"/>
          <p:cNvSpPr>
            <a:spLocks noChangeShapeType="1"/>
          </p:cNvSpPr>
          <p:nvPr/>
        </p:nvSpPr>
        <p:spPr bwMode="auto">
          <a:xfrm>
            <a:off x="3046413" y="11113"/>
            <a:ext cx="3049587" cy="0"/>
          </a:xfrm>
          <a:prstGeom prst="line">
            <a:avLst/>
          </a:prstGeom>
          <a:noFill/>
          <a:ln w="38100">
            <a:solidFill>
              <a:srgbClr val="228CBC"/>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2" name="Line 6"/>
          <p:cNvSpPr>
            <a:spLocks noChangeShapeType="1"/>
          </p:cNvSpPr>
          <p:nvPr/>
        </p:nvSpPr>
        <p:spPr bwMode="auto">
          <a:xfrm>
            <a:off x="0" y="11113"/>
            <a:ext cx="3048000" cy="0"/>
          </a:xfrm>
          <a:prstGeom prst="line">
            <a:avLst/>
          </a:prstGeom>
          <a:noFill/>
          <a:ln w="38100">
            <a:solidFill>
              <a:srgbClr val="FDB620"/>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3" name="Line 7"/>
          <p:cNvSpPr>
            <a:spLocks noChangeShapeType="1"/>
          </p:cNvSpPr>
          <p:nvPr/>
        </p:nvSpPr>
        <p:spPr bwMode="auto">
          <a:xfrm>
            <a:off x="6094413" y="11113"/>
            <a:ext cx="3049587" cy="0"/>
          </a:xfrm>
          <a:prstGeom prst="line">
            <a:avLst/>
          </a:prstGeom>
          <a:noFill/>
          <a:ln w="38100">
            <a:solidFill>
              <a:srgbClr val="7BBB45"/>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6" name="Rectangle 8"/>
          <p:cNvSpPr>
            <a:spLocks/>
          </p:cNvSpPr>
          <p:nvPr/>
        </p:nvSpPr>
        <p:spPr bwMode="auto">
          <a:xfrm>
            <a:off x="3962400" y="6477000"/>
            <a:ext cx="5105400" cy="20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dirty="0">
                <a:solidFill>
                  <a:srgbClr val="828282"/>
                </a:solidFill>
                <a:latin typeface="Arial" charset="0"/>
                <a:ea typeface="ＭＳ Ｐゴシック" charset="0"/>
                <a:sym typeface="Helvetica Neue" charset="0"/>
              </a:rPr>
              <a:t>Free to share, print, make copies and changes. Get yours at </a:t>
            </a:r>
            <a:r>
              <a:rPr lang="en-US" sz="800" dirty="0" err="1">
                <a:solidFill>
                  <a:srgbClr val="828282"/>
                </a:solidFill>
                <a:latin typeface="Arial" charset="0"/>
                <a:ea typeface="ＭＳ Ｐゴシック" charset="0"/>
                <a:sym typeface="Helvetica Neue" charset="0"/>
              </a:rPr>
              <a:t>www.boundless.com</a:t>
            </a:r>
            <a:endParaRPr lang="en-US" sz="800" dirty="0">
              <a:solidFill>
                <a:srgbClr val="828282"/>
              </a:solidFill>
              <a:latin typeface="Arial" charset="0"/>
              <a:ea typeface="ＭＳ Ｐゴシック" charset="0"/>
              <a:sym typeface="Helvetica Neue" charset="0"/>
            </a:endParaRPr>
          </a:p>
        </p:txBody>
      </p:sp>
      <p:sp>
        <p:nvSpPr>
          <p:cNvPr id="17" name="Rectangle 10"/>
          <p:cNvSpPr>
            <a:spLocks/>
          </p:cNvSpPr>
          <p:nvPr/>
        </p:nvSpPr>
        <p:spPr bwMode="auto">
          <a:xfrm>
            <a:off x="1676400" y="6629400"/>
            <a:ext cx="73914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i="1" dirty="0" smtClean="0">
                <a:solidFill>
                  <a:srgbClr val="828282"/>
                </a:solidFill>
                <a:latin typeface="Arial" charset="0"/>
                <a:ea typeface="ＭＳ Ｐゴシック" charset="0"/>
                <a:sym typeface="Helvetica Neue" charset="0"/>
              </a:rPr>
              <a:t>Wikipedia.</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rPr>
              <a:t/>
            </a:r>
            <a:r>
              <a:rPr lang="en-US" sz="800" dirty="0" smtClean="0">
                <a:solidFill>
                  <a:srgbClr val="828282"/>
                </a:solidFill>
                <a:latin typeface="Arial" charset="0"/>
                <a:ea typeface="ＭＳ Ｐゴシック" charset="0"/>
                <a:sym typeface="Helvetica Neue" charset="0"/>
              </a:rPr>
              <a:t>"Transmission (wave propagation)."</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hlinkClick r:id="rId3"/>
              </a:rPr>
              <a:t>CC BY</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hlinkClick r:id="rId4"/>
              </a:rPr>
              <a:t>http://en.wikipedia.org/wiki/Transmission_(wave_propagation)</a:t>
            </a:r>
            <a:r>
              <a:rPr lang="en-US" sz="800" dirty="0" smtClean="0">
                <a:solidFill>
                  <a:srgbClr val="828282"/>
                </a:solidFill>
                <a:latin typeface="Arial" charset="0"/>
                <a:ea typeface="ＭＳ Ｐゴシック" charset="0"/>
                <a:sym typeface="Helvetica Neue" charset="0"/>
              </a:rPr>
              <a:t> </a:t>
            </a:r>
            <a:r>
              <a:rPr lang="en-US" sz="800" u="sng" dirty="0" smtClean="0">
                <a:solidFill>
                  <a:srgbClr val="FFFFFF"/>
                </a:solidFill>
                <a:latin typeface="Arial"/>
                <a:ea typeface="ＭＳ Ｐゴシック" charset="0"/>
                <a:cs typeface="Arial"/>
                <a:sym typeface="Helvetica Neue" charset="0"/>
                <a:hlinkClick r:id="rId5"/>
              </a:rPr>
              <a:t>View on Boundless.com</a:t>
            </a:r>
            <a:endParaRPr lang="en-US" sz="800" u="sng" dirty="0">
              <a:solidFill>
                <a:srgbClr val="FFFFFF"/>
              </a:solidFill>
              <a:latin typeface="Arial"/>
              <a:ea typeface="ＭＳ Ｐゴシック" charset="0"/>
              <a:cs typeface="Arial"/>
              <a:sym typeface="Helvetica Neue" charset="0"/>
            </a:endParaRPr>
          </a:p>
        </p:txBody>
      </p:sp>
      <p:sp>
        <p:nvSpPr>
          <p:cNvPr id="14" name="Rectangle 11"/>
          <p:cNvSpPr>
            <a:spLocks/>
          </p:cNvSpPr>
          <p:nvPr/>
        </p:nvSpPr>
        <p:spPr bwMode="auto">
          <a:xfrm>
            <a:off x="190500" y="83015"/>
            <a:ext cx="8801100" cy="145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lstStyle/>
          <a:p>
            <a:pPr algn="l"/>
            <a:r>
              <a:rPr lang="en-US" sz="1000" dirty="0" smtClean="0">
                <a:solidFill>
                  <a:srgbClr val="828282"/>
                </a:solidFill>
                <a:latin typeface="Helvetica Neue Light" charset="0"/>
                <a:ea typeface="ＭＳ Ｐゴシック" charset="0"/>
                <a:cs typeface="Helvetica Neue Light" charset="0"/>
                <a:sym typeface="Helvetica Neue Light" charset="0"/>
              </a:rPr>
              <a:t>Waves and Vibrations</a:t>
            </a:r>
            <a:endParaRPr lang="en-US" sz="1000" dirty="0">
              <a:solidFill>
                <a:srgbClr val="828282"/>
              </a:solidFill>
              <a:latin typeface="Helvetica Neue Light" charset="0"/>
              <a:ea typeface="ＭＳ Ｐゴシック" charset="0"/>
              <a:cs typeface="Helvetica Neue Light" charset="0"/>
              <a:sym typeface="Helvetica Neue Light" charset="0"/>
            </a:endParaRPr>
          </a:p>
        </p:txBody>
      </p:sp>
      <p:pic>
        <p:nvPicPr>
          <p:cNvPr id="8" name="Picture 7" descr="appendiximage.jpg"/>
          <p:cNvPicPr>
            <a:picLocks noChangeAspect="1"/>
          </p:cNvPicPr>
          <p:nvPr/>
        </p:nvPicPr>
        <p:blipFill>
          <a:blip r:embed="rId7">
            <a:extLst>
              <a:ext uri="{3de0c6aac2194de05b48e74039496958}">
                <a14:useLocalDpi xmlns:a14="http://schemas.microsoft.com/office/drawing/2010/main" val="0"/>
              </a:ext>
            </a:extLst>
          </a:blip>
          <a:stretch>
            <a:fillRect/>
          </a:stretch>
        </p:blipFill>
        <p:spPr>
          <a:xfrm>
            <a:off x="266700" y="533400"/>
            <a:ext cx="8610600" cy="3777402"/>
          </a:xfrm>
          <a:prstGeom prst="rect">
            <a:avLst/>
          </a:prstGeom>
        </p:spPr>
      </p:pic>
    </p:spTree>
    <p:extLst>
      <p:ext uri="{BB962C8B-B14F-4D97-AF65-F5344CB8AC3E}">
        <p14:creationId xmlns:p14="http://schemas.microsoft.com/office/powerpoint/2010/main" val="139829866"/>
      </p:ext>
    </p:extLst>
  </p:cSld>
  <p:clrMapOvr>
    <a:masterClrMapping/>
  </p:clrMapOvr>
  <p:transition xmlns:p14="http://schemas.microsoft.com/office/powerpoint/2010/mai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04800" y="5029200"/>
            <a:ext cx="8534400" cy="1295400"/>
          </a:xfrm>
        </p:spPr>
        <p:txBody>
          <a:bodyPr/>
          <a:lstStyle/>
          <a:p>
            <a:r>
              <a:rPr lang="en-US" dirty="0" smtClean="0"/>
              <a:t>Two Strings With Different Density</a:t>
            </a:r>
          </a:p>
          <a:p>
            <a:pPr lvl="1"/>
            <a:r>
              <a:rPr lang="en-US" dirty="0" smtClean="0"/>
              <a:t>Two strings with different density are connected and driven by an external driving force.</a:t>
            </a:r>
          </a:p>
        </p:txBody>
      </p:sp>
      <p:sp>
        <p:nvSpPr>
          <p:cNvPr id="5" name="Rectangle 4"/>
          <p:cNvSpPr>
            <a:spLocks/>
          </p:cNvSpPr>
          <p:nvPr/>
        </p:nvSpPr>
        <p:spPr bwMode="auto">
          <a:xfrm>
            <a:off x="0" y="6400800"/>
            <a:ext cx="9144000" cy="469900"/>
          </a:xfrm>
          <a:prstGeom prst="rect">
            <a:avLst/>
          </a:prstGeom>
          <a:solidFill>
            <a:srgbClr val="F6F6F6"/>
          </a:solidFill>
          <a:ln>
            <a:noFill/>
          </a:ln>
          <a:extLst>
            <a:ext uri="{91240B29-F687-4f45-9708-019B960494DF}">
              <a14:hiddenLine xmlns:a14="http://schemas.microsoft.com/office/drawing/2010/main" w="3175">
                <a:solidFill>
                  <a:srgbClr val="D7D7D7"/>
                </a:solidFill>
                <a:miter lim="800000"/>
                <a:headEnd/>
                <a:tailEnd/>
              </a14:hiddenLine>
            </a:ext>
          </a:extLst>
        </p:spPr>
        <p:txBody>
          <a:bodyPr lIns="0" tIns="0" rIns="0" bIns="0"/>
          <a:lstStyle/>
          <a:p>
            <a:endParaRPr lang="en-US"/>
          </a:p>
        </p:txBody>
      </p:sp>
      <p:pic>
        <p:nvPicPr>
          <p:cNvPr id="7"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 y="6538913"/>
            <a:ext cx="1422400" cy="217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9" name="Rectangle 8"/>
          <p:cNvSpPr>
            <a:spLocks/>
          </p:cNvSpPr>
          <p:nvPr/>
        </p:nvSpPr>
        <p:spPr bwMode="auto">
          <a:xfrm>
            <a:off x="0" y="6815"/>
            <a:ext cx="9144000" cy="317500"/>
          </a:xfrm>
          <a:prstGeom prst="rect">
            <a:avLst/>
          </a:prstGeom>
          <a:solidFill>
            <a:srgbClr val="F0F0F0"/>
          </a:solidFill>
          <a:ln>
            <a:noFill/>
          </a:ln>
          <a:extLst>
            <a:ext uri="{91240B29-F687-4f45-9708-019B960494DF}">
              <a14:hiddenLine xmlns:a14="http://schemas.microsoft.com/office/drawing/2010/main" w="12700" cap="flat">
                <a:solidFill>
                  <a:srgbClr val="D7D7D7"/>
                </a:solidFill>
                <a:miter lim="800000"/>
                <a:headEnd type="none" w="med" len="med"/>
                <a:tailEnd type="none" w="med" len="med"/>
              </a14:hiddenLine>
            </a:ext>
          </a:extLst>
        </p:spPr>
        <p:txBody>
          <a:bodyPr lIns="0" tIns="0" rIns="0" bIns="0"/>
          <a:lstStyle/>
          <a:p>
            <a:endParaRPr lang="en-US"/>
          </a:p>
        </p:txBody>
      </p:sp>
      <p:sp>
        <p:nvSpPr>
          <p:cNvPr id="11" name="Line 5"/>
          <p:cNvSpPr>
            <a:spLocks noChangeShapeType="1"/>
          </p:cNvSpPr>
          <p:nvPr/>
        </p:nvSpPr>
        <p:spPr bwMode="auto">
          <a:xfrm>
            <a:off x="3046413" y="11113"/>
            <a:ext cx="3049587" cy="0"/>
          </a:xfrm>
          <a:prstGeom prst="line">
            <a:avLst/>
          </a:prstGeom>
          <a:noFill/>
          <a:ln w="38100">
            <a:solidFill>
              <a:srgbClr val="228CBC"/>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2" name="Line 6"/>
          <p:cNvSpPr>
            <a:spLocks noChangeShapeType="1"/>
          </p:cNvSpPr>
          <p:nvPr/>
        </p:nvSpPr>
        <p:spPr bwMode="auto">
          <a:xfrm>
            <a:off x="0" y="11113"/>
            <a:ext cx="3048000" cy="0"/>
          </a:xfrm>
          <a:prstGeom prst="line">
            <a:avLst/>
          </a:prstGeom>
          <a:noFill/>
          <a:ln w="38100">
            <a:solidFill>
              <a:srgbClr val="FDB620"/>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3" name="Line 7"/>
          <p:cNvSpPr>
            <a:spLocks noChangeShapeType="1"/>
          </p:cNvSpPr>
          <p:nvPr/>
        </p:nvSpPr>
        <p:spPr bwMode="auto">
          <a:xfrm>
            <a:off x="6094413" y="11113"/>
            <a:ext cx="3049587" cy="0"/>
          </a:xfrm>
          <a:prstGeom prst="line">
            <a:avLst/>
          </a:prstGeom>
          <a:noFill/>
          <a:ln w="38100">
            <a:solidFill>
              <a:srgbClr val="7BBB45"/>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6" name="Rectangle 8"/>
          <p:cNvSpPr>
            <a:spLocks/>
          </p:cNvSpPr>
          <p:nvPr/>
        </p:nvSpPr>
        <p:spPr bwMode="auto">
          <a:xfrm>
            <a:off x="3962400" y="6477000"/>
            <a:ext cx="5105400" cy="20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dirty="0">
                <a:solidFill>
                  <a:srgbClr val="828282"/>
                </a:solidFill>
                <a:latin typeface="Arial" charset="0"/>
                <a:ea typeface="ＭＳ Ｐゴシック" charset="0"/>
                <a:sym typeface="Helvetica Neue" charset="0"/>
              </a:rPr>
              <a:t>Free to share, print, make copies and changes. Get yours at </a:t>
            </a:r>
            <a:r>
              <a:rPr lang="en-US" sz="800" dirty="0" err="1">
                <a:solidFill>
                  <a:srgbClr val="828282"/>
                </a:solidFill>
                <a:latin typeface="Arial" charset="0"/>
                <a:ea typeface="ＭＳ Ｐゴシック" charset="0"/>
                <a:sym typeface="Helvetica Neue" charset="0"/>
              </a:rPr>
              <a:t>www.boundless.com</a:t>
            </a:r>
            <a:endParaRPr lang="en-US" sz="800" dirty="0">
              <a:solidFill>
                <a:srgbClr val="828282"/>
              </a:solidFill>
              <a:latin typeface="Arial" charset="0"/>
              <a:ea typeface="ＭＳ Ｐゴシック" charset="0"/>
              <a:sym typeface="Helvetica Neue" charset="0"/>
            </a:endParaRPr>
          </a:p>
        </p:txBody>
      </p:sp>
      <p:sp>
        <p:nvSpPr>
          <p:cNvPr id="17" name="Rectangle 10"/>
          <p:cNvSpPr>
            <a:spLocks/>
          </p:cNvSpPr>
          <p:nvPr/>
        </p:nvSpPr>
        <p:spPr bwMode="auto">
          <a:xfrm>
            <a:off x="1676400" y="6629400"/>
            <a:ext cx="73914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i="1" dirty="0" smtClean="0">
                <a:solidFill>
                  <a:srgbClr val="828282"/>
                </a:solidFill>
                <a:latin typeface="Arial" charset="0"/>
                <a:ea typeface="ＭＳ Ｐゴシック" charset="0"/>
                <a:sym typeface="Helvetica Neue" charset="0"/>
              </a:rPr>
              <a:t>OpenStax CNX.</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rPr>
              <a:t/>
            </a:r>
            <a:r>
              <a:rPr lang="en-US" sz="800" dirty="0" smtClean="0">
                <a:solidFill>
                  <a:srgbClr val="828282"/>
                </a:solidFill>
                <a:latin typeface="Arial" charset="0"/>
                <a:ea typeface="ＭＳ Ｐゴシック" charset="0"/>
                <a:sym typeface="Helvetica Neue" charset="0"/>
              </a:rPr>
              <a:t>"Paul Padley, Reflection and Transmission of Mechanical Waves. February 6, 2013."</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hlinkClick r:id="rId3"/>
              </a:rPr>
              <a:t>CC BY 3.0</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hlinkClick r:id="rId4"/>
              </a:rPr>
              <a:t>http://cnx.org/content/m12794/latest/</a:t>
            </a:r>
            <a:r>
              <a:rPr lang="en-US" sz="800" dirty="0" smtClean="0">
                <a:solidFill>
                  <a:srgbClr val="828282"/>
                </a:solidFill>
                <a:latin typeface="Arial" charset="0"/>
                <a:ea typeface="ＭＳ Ｐゴシック" charset="0"/>
                <a:sym typeface="Helvetica Neue" charset="0"/>
              </a:rPr>
              <a:t> </a:t>
            </a:r>
            <a:r>
              <a:rPr lang="en-US" sz="800" u="sng" dirty="0" smtClean="0">
                <a:solidFill>
                  <a:srgbClr val="FFFFFF"/>
                </a:solidFill>
                <a:latin typeface="Arial"/>
                <a:ea typeface="ＭＳ Ｐゴシック" charset="0"/>
                <a:cs typeface="Arial"/>
                <a:sym typeface="Helvetica Neue" charset="0"/>
                <a:hlinkClick r:id="rId5"/>
              </a:rPr>
              <a:t>View on Boundless.com</a:t>
            </a:r>
            <a:endParaRPr lang="en-US" sz="800" u="sng" dirty="0">
              <a:solidFill>
                <a:srgbClr val="FFFFFF"/>
              </a:solidFill>
              <a:latin typeface="Arial"/>
              <a:ea typeface="ＭＳ Ｐゴシック" charset="0"/>
              <a:cs typeface="Arial"/>
              <a:sym typeface="Helvetica Neue" charset="0"/>
            </a:endParaRPr>
          </a:p>
        </p:txBody>
      </p:sp>
      <p:sp>
        <p:nvSpPr>
          <p:cNvPr id="14" name="Rectangle 11"/>
          <p:cNvSpPr>
            <a:spLocks/>
          </p:cNvSpPr>
          <p:nvPr/>
        </p:nvSpPr>
        <p:spPr bwMode="auto">
          <a:xfrm>
            <a:off x="190500" y="83015"/>
            <a:ext cx="8801100" cy="145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lstStyle/>
          <a:p>
            <a:pPr algn="l"/>
            <a:r>
              <a:rPr lang="en-US" sz="1000" dirty="0" smtClean="0">
                <a:solidFill>
                  <a:srgbClr val="828282"/>
                </a:solidFill>
                <a:latin typeface="Helvetica Neue Light" charset="0"/>
                <a:ea typeface="ＭＳ Ｐゴシック" charset="0"/>
                <a:cs typeface="Helvetica Neue Light" charset="0"/>
                <a:sym typeface="Helvetica Neue Light" charset="0"/>
              </a:rPr>
              <a:t>Waves and Vibrations</a:t>
            </a:r>
            <a:endParaRPr lang="en-US" sz="1000" dirty="0">
              <a:solidFill>
                <a:srgbClr val="828282"/>
              </a:solidFill>
              <a:latin typeface="Helvetica Neue Light" charset="0"/>
              <a:ea typeface="ＭＳ Ｐゴシック" charset="0"/>
              <a:cs typeface="Helvetica Neue Light" charset="0"/>
              <a:sym typeface="Helvetica Neue Light" charset="0"/>
            </a:endParaRPr>
          </a:p>
        </p:txBody>
      </p:sp>
      <p:pic>
        <p:nvPicPr>
          <p:cNvPr id="8" name="Picture 7" descr="appendiximage.jpg"/>
          <p:cNvPicPr>
            <a:picLocks noChangeAspect="1"/>
          </p:cNvPicPr>
          <p:nvPr/>
        </p:nvPicPr>
        <p:blipFill>
          <a:blip r:embed="rId7">
            <a:extLst>
              <a:ext uri="{f3353fe8b6e2a9d2a3442f2159a621c0}">
                <a14:useLocalDpi xmlns:a14="http://schemas.microsoft.com/office/drawing/2010/main" val="0"/>
              </a:ext>
            </a:extLst>
          </a:blip>
          <a:stretch>
            <a:fillRect/>
          </a:stretch>
        </p:blipFill>
        <p:spPr>
          <a:xfrm>
            <a:off x="266700" y="533400"/>
            <a:ext cx="8610600" cy="2155839"/>
          </a:xfrm>
          <a:prstGeom prst="rect">
            <a:avLst/>
          </a:prstGeom>
        </p:spPr>
      </p:pic>
    </p:spTree>
    <p:extLst>
      <p:ext uri="{BB962C8B-B14F-4D97-AF65-F5344CB8AC3E}">
        <p14:creationId xmlns:p14="http://schemas.microsoft.com/office/powerpoint/2010/main" val="139829866"/>
      </p:ext>
    </p:extLst>
  </p:cSld>
  <p:clrMapOvr>
    <a:masterClrMapping/>
  </p:clrMapOvr>
  <p:transition xmlns:p14="http://schemas.microsoft.com/office/powerpoint/2010/mai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04800" y="5029200"/>
            <a:ext cx="8534400" cy="1295400"/>
          </a:xfrm>
        </p:spPr>
        <p:txBody>
          <a:bodyPr/>
          <a:lstStyle/>
          <a:p>
            <a:r>
              <a:rPr lang="en-US" dirty="0" smtClean="0"/>
              <a:t>Locomotive Wheels</a:t>
            </a:r>
          </a:p>
          <a:p>
            <a:pPr lvl="1"/>
            <a:r>
              <a:rPr lang="en-US" dirty="0" smtClean="0"/>
              <a:t>The locomotive's wheels spin at a frequency of f cycles per second, which can also be described as ω radians per second. The mechanical linkages allow the linear vibration of the steam engine's pistons, at frequency f, to drive the wheels.</a:t>
            </a:r>
          </a:p>
        </p:txBody>
      </p:sp>
      <p:sp>
        <p:nvSpPr>
          <p:cNvPr id="5" name="Rectangle 4"/>
          <p:cNvSpPr>
            <a:spLocks/>
          </p:cNvSpPr>
          <p:nvPr/>
        </p:nvSpPr>
        <p:spPr bwMode="auto">
          <a:xfrm>
            <a:off x="0" y="6400800"/>
            <a:ext cx="9144000" cy="469900"/>
          </a:xfrm>
          <a:prstGeom prst="rect">
            <a:avLst/>
          </a:prstGeom>
          <a:solidFill>
            <a:srgbClr val="F6F6F6"/>
          </a:solidFill>
          <a:ln>
            <a:noFill/>
          </a:ln>
          <a:extLst>
            <a:ext uri="{91240B29-F687-4f45-9708-019B960494DF}">
              <a14:hiddenLine xmlns:a14="http://schemas.microsoft.com/office/drawing/2010/main" w="3175">
                <a:solidFill>
                  <a:srgbClr val="D7D7D7"/>
                </a:solidFill>
                <a:miter lim="800000"/>
                <a:headEnd/>
                <a:tailEnd/>
              </a14:hiddenLine>
            </a:ext>
          </a:extLst>
        </p:spPr>
        <p:txBody>
          <a:bodyPr lIns="0" tIns="0" rIns="0" bIns="0"/>
          <a:lstStyle/>
          <a:p>
            <a:endParaRPr lang="en-US"/>
          </a:p>
        </p:txBody>
      </p:sp>
      <p:pic>
        <p:nvPicPr>
          <p:cNvPr id="7"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 y="6538913"/>
            <a:ext cx="1422400" cy="217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9" name="Rectangle 8"/>
          <p:cNvSpPr>
            <a:spLocks/>
          </p:cNvSpPr>
          <p:nvPr/>
        </p:nvSpPr>
        <p:spPr bwMode="auto">
          <a:xfrm>
            <a:off x="0" y="6815"/>
            <a:ext cx="9144000" cy="317500"/>
          </a:xfrm>
          <a:prstGeom prst="rect">
            <a:avLst/>
          </a:prstGeom>
          <a:solidFill>
            <a:srgbClr val="F0F0F0"/>
          </a:solidFill>
          <a:ln>
            <a:noFill/>
          </a:ln>
          <a:extLst>
            <a:ext uri="{91240B29-F687-4f45-9708-019B960494DF}">
              <a14:hiddenLine xmlns:a14="http://schemas.microsoft.com/office/drawing/2010/main" w="12700" cap="flat">
                <a:solidFill>
                  <a:srgbClr val="D7D7D7"/>
                </a:solidFill>
                <a:miter lim="800000"/>
                <a:headEnd type="none" w="med" len="med"/>
                <a:tailEnd type="none" w="med" len="med"/>
              </a14:hiddenLine>
            </a:ext>
          </a:extLst>
        </p:spPr>
        <p:txBody>
          <a:bodyPr lIns="0" tIns="0" rIns="0" bIns="0"/>
          <a:lstStyle/>
          <a:p>
            <a:endParaRPr lang="en-US"/>
          </a:p>
        </p:txBody>
      </p:sp>
      <p:sp>
        <p:nvSpPr>
          <p:cNvPr id="11" name="Line 5"/>
          <p:cNvSpPr>
            <a:spLocks noChangeShapeType="1"/>
          </p:cNvSpPr>
          <p:nvPr/>
        </p:nvSpPr>
        <p:spPr bwMode="auto">
          <a:xfrm>
            <a:off x="3046413" y="11113"/>
            <a:ext cx="3049587" cy="0"/>
          </a:xfrm>
          <a:prstGeom prst="line">
            <a:avLst/>
          </a:prstGeom>
          <a:noFill/>
          <a:ln w="38100">
            <a:solidFill>
              <a:srgbClr val="228CBC"/>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2" name="Line 6"/>
          <p:cNvSpPr>
            <a:spLocks noChangeShapeType="1"/>
          </p:cNvSpPr>
          <p:nvPr/>
        </p:nvSpPr>
        <p:spPr bwMode="auto">
          <a:xfrm>
            <a:off x="0" y="11113"/>
            <a:ext cx="3048000" cy="0"/>
          </a:xfrm>
          <a:prstGeom prst="line">
            <a:avLst/>
          </a:prstGeom>
          <a:noFill/>
          <a:ln w="38100">
            <a:solidFill>
              <a:srgbClr val="FDB620"/>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3" name="Line 7"/>
          <p:cNvSpPr>
            <a:spLocks noChangeShapeType="1"/>
          </p:cNvSpPr>
          <p:nvPr/>
        </p:nvSpPr>
        <p:spPr bwMode="auto">
          <a:xfrm>
            <a:off x="6094413" y="11113"/>
            <a:ext cx="3049587" cy="0"/>
          </a:xfrm>
          <a:prstGeom prst="line">
            <a:avLst/>
          </a:prstGeom>
          <a:noFill/>
          <a:ln w="38100">
            <a:solidFill>
              <a:srgbClr val="7BBB45"/>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6" name="Rectangle 8"/>
          <p:cNvSpPr>
            <a:spLocks/>
          </p:cNvSpPr>
          <p:nvPr/>
        </p:nvSpPr>
        <p:spPr bwMode="auto">
          <a:xfrm>
            <a:off x="3962400" y="6477000"/>
            <a:ext cx="5105400" cy="20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dirty="0">
                <a:solidFill>
                  <a:srgbClr val="828282"/>
                </a:solidFill>
                <a:latin typeface="Arial" charset="0"/>
                <a:ea typeface="ＭＳ Ｐゴシック" charset="0"/>
                <a:sym typeface="Helvetica Neue" charset="0"/>
              </a:rPr>
              <a:t>Free to share, print, make copies and changes. Get yours at </a:t>
            </a:r>
            <a:r>
              <a:rPr lang="en-US" sz="800" dirty="0" err="1">
                <a:solidFill>
                  <a:srgbClr val="828282"/>
                </a:solidFill>
                <a:latin typeface="Arial" charset="0"/>
                <a:ea typeface="ＭＳ Ｐゴシック" charset="0"/>
                <a:sym typeface="Helvetica Neue" charset="0"/>
              </a:rPr>
              <a:t>www.boundless.com</a:t>
            </a:r>
            <a:endParaRPr lang="en-US" sz="800" dirty="0">
              <a:solidFill>
                <a:srgbClr val="828282"/>
              </a:solidFill>
              <a:latin typeface="Arial" charset="0"/>
              <a:ea typeface="ＭＳ Ｐゴシック" charset="0"/>
              <a:sym typeface="Helvetica Neue" charset="0"/>
            </a:endParaRPr>
          </a:p>
        </p:txBody>
      </p:sp>
      <p:sp>
        <p:nvSpPr>
          <p:cNvPr id="17" name="Rectangle 10"/>
          <p:cNvSpPr>
            <a:spLocks/>
          </p:cNvSpPr>
          <p:nvPr/>
        </p:nvSpPr>
        <p:spPr bwMode="auto">
          <a:xfrm>
            <a:off x="1676400" y="6629400"/>
            <a:ext cx="73914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i="1" dirty="0" smtClean="0">
                <a:solidFill>
                  <a:srgbClr val="828282"/>
                </a:solidFill>
                <a:latin typeface="Arial" charset="0"/>
                <a:ea typeface="ＭＳ Ｐゴシック" charset="0"/>
                <a:sym typeface="Helvetica Neue" charset="0"/>
              </a:rPr>
              <a:t>Light and Matter.</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rPr>
              <a:t/>
            </a:r>
            <a:r>
              <a:rPr lang="en-US" sz="800" dirty="0" smtClean="0">
                <a:solidFill>
                  <a:srgbClr val="828282"/>
                </a:solidFill>
                <a:latin typeface="Arial" charset="0"/>
                <a:ea typeface="ＭＳ Ｐゴシック" charset="0"/>
                <a:sym typeface="Helvetica Neue" charset="0"/>
              </a:rPr>
              <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hlinkClick r:id="rId3"/>
              </a:rPr>
              <a:t>CC BY-SA</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hlinkClick r:id="rId4"/>
              </a:rPr>
              <a:t>http://lightandmatter.com/html_books/me/ch16/figs/locomotive-linkages.jpg</a:t>
            </a:r>
            <a:r>
              <a:rPr lang="en-US" sz="800" dirty="0" smtClean="0">
                <a:solidFill>
                  <a:srgbClr val="828282"/>
                </a:solidFill>
                <a:latin typeface="Arial" charset="0"/>
                <a:ea typeface="ＭＳ Ｐゴシック" charset="0"/>
                <a:sym typeface="Helvetica Neue" charset="0"/>
              </a:rPr>
              <a:t> </a:t>
            </a:r>
            <a:r>
              <a:rPr lang="en-US" sz="800" u="sng" dirty="0" smtClean="0">
                <a:solidFill>
                  <a:srgbClr val="FFFFFF"/>
                </a:solidFill>
                <a:latin typeface="Arial"/>
                <a:ea typeface="ＭＳ Ｐゴシック" charset="0"/>
                <a:cs typeface="Arial"/>
                <a:sym typeface="Helvetica Neue" charset="0"/>
                <a:hlinkClick r:id="rId5"/>
              </a:rPr>
              <a:t>View on Boundless.com</a:t>
            </a:r>
            <a:endParaRPr lang="en-US" sz="800" u="sng" dirty="0">
              <a:solidFill>
                <a:srgbClr val="FFFFFF"/>
              </a:solidFill>
              <a:latin typeface="Arial"/>
              <a:ea typeface="ＭＳ Ｐゴシック" charset="0"/>
              <a:cs typeface="Arial"/>
              <a:sym typeface="Helvetica Neue" charset="0"/>
            </a:endParaRPr>
          </a:p>
        </p:txBody>
      </p:sp>
      <p:sp>
        <p:nvSpPr>
          <p:cNvPr id="14" name="Rectangle 11"/>
          <p:cNvSpPr>
            <a:spLocks/>
          </p:cNvSpPr>
          <p:nvPr/>
        </p:nvSpPr>
        <p:spPr bwMode="auto">
          <a:xfrm>
            <a:off x="190500" y="83015"/>
            <a:ext cx="8801100" cy="145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lstStyle/>
          <a:p>
            <a:pPr algn="l"/>
            <a:r>
              <a:rPr lang="en-US" sz="1000" dirty="0" smtClean="0">
                <a:solidFill>
                  <a:srgbClr val="828282"/>
                </a:solidFill>
                <a:latin typeface="Helvetica Neue Light" charset="0"/>
                <a:ea typeface="ＭＳ Ｐゴシック" charset="0"/>
                <a:cs typeface="Helvetica Neue Light" charset="0"/>
                <a:sym typeface="Helvetica Neue Light" charset="0"/>
              </a:rPr>
              <a:t>Waves and Vibrations</a:t>
            </a:r>
            <a:endParaRPr lang="en-US" sz="1000" dirty="0">
              <a:solidFill>
                <a:srgbClr val="828282"/>
              </a:solidFill>
              <a:latin typeface="Helvetica Neue Light" charset="0"/>
              <a:ea typeface="ＭＳ Ｐゴシック" charset="0"/>
              <a:cs typeface="Helvetica Neue Light" charset="0"/>
              <a:sym typeface="Helvetica Neue Light" charset="0"/>
            </a:endParaRPr>
          </a:p>
        </p:txBody>
      </p:sp>
      <p:pic>
        <p:nvPicPr>
          <p:cNvPr id="8" name="Picture 7" descr="appendiximage.jpg"/>
          <p:cNvPicPr>
            <a:picLocks noChangeAspect="1"/>
          </p:cNvPicPr>
          <p:nvPr/>
        </p:nvPicPr>
        <p:blipFill>
          <a:blip r:embed="rId7">
            <a:extLst>
              <a:ext uri="{73090092e1895b6a3cebbfbe9ba7ee09}">
                <a14:useLocalDpi xmlns:a14="http://schemas.microsoft.com/office/drawing/2010/main" val="0"/>
              </a:ext>
            </a:extLst>
          </a:blip>
          <a:stretch>
            <a:fillRect/>
          </a:stretch>
        </p:blipFill>
        <p:spPr>
          <a:xfrm>
            <a:off x="1321641" y="533400"/>
            <a:ext cx="6500717" cy="4343400"/>
          </a:xfrm>
          <a:prstGeom prst="rect">
            <a:avLst/>
          </a:prstGeom>
        </p:spPr>
      </p:pic>
    </p:spTree>
    <p:extLst>
      <p:ext uri="{BB962C8B-B14F-4D97-AF65-F5344CB8AC3E}">
        <p14:creationId xmlns:p14="http://schemas.microsoft.com/office/powerpoint/2010/main" val="139829866"/>
      </p:ext>
    </p:extLst>
  </p:cSld>
  <p:clrMapOvr>
    <a:masterClrMapping/>
  </p:clrMapOvr>
  <p:transition xmlns:p14="http://schemas.microsoft.com/office/powerpoint/2010/mai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04800" y="5029200"/>
            <a:ext cx="8534400" cy="1295400"/>
          </a:xfrm>
        </p:spPr>
        <p:txBody>
          <a:bodyPr/>
          <a:lstStyle/>
          <a:p>
            <a:r>
              <a:rPr lang="en-US" dirty="0" smtClean="0"/>
              <a:t>Hooke's Law</a:t>
            </a:r>
          </a:p>
          <a:p>
            <a:pPr lvl="1"/>
            <a:r>
              <a:rPr lang="en-US" dirty="0" smtClean="0"/>
              <a:t>The red line in this graph illustrates how force, F, varies with position according to Hooke's law. The slope of this line corresponds to the spring constant k. The dotted line shows what the actual (experimental) plot of force might look like. The pictures of spring states at the bottom of the graph correspond to some points of the plot; the middle one is in the relaxed state (no force applied).</a:t>
            </a:r>
          </a:p>
        </p:txBody>
      </p:sp>
      <p:sp>
        <p:nvSpPr>
          <p:cNvPr id="5" name="Rectangle 4"/>
          <p:cNvSpPr>
            <a:spLocks/>
          </p:cNvSpPr>
          <p:nvPr/>
        </p:nvSpPr>
        <p:spPr bwMode="auto">
          <a:xfrm>
            <a:off x="0" y="6400800"/>
            <a:ext cx="9144000" cy="469900"/>
          </a:xfrm>
          <a:prstGeom prst="rect">
            <a:avLst/>
          </a:prstGeom>
          <a:solidFill>
            <a:srgbClr val="F6F6F6"/>
          </a:solidFill>
          <a:ln>
            <a:noFill/>
          </a:ln>
          <a:extLst>
            <a:ext uri="{91240B29-F687-4f45-9708-019B960494DF}">
              <a14:hiddenLine xmlns:a14="http://schemas.microsoft.com/office/drawing/2010/main" w="3175">
                <a:solidFill>
                  <a:srgbClr val="D7D7D7"/>
                </a:solidFill>
                <a:miter lim="800000"/>
                <a:headEnd/>
                <a:tailEnd/>
              </a14:hiddenLine>
            </a:ext>
          </a:extLst>
        </p:spPr>
        <p:txBody>
          <a:bodyPr lIns="0" tIns="0" rIns="0" bIns="0"/>
          <a:lstStyle/>
          <a:p>
            <a:endParaRPr lang="en-US"/>
          </a:p>
        </p:txBody>
      </p:sp>
      <p:pic>
        <p:nvPicPr>
          <p:cNvPr id="7"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 y="6538913"/>
            <a:ext cx="1422400" cy="217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9" name="Rectangle 8"/>
          <p:cNvSpPr>
            <a:spLocks/>
          </p:cNvSpPr>
          <p:nvPr/>
        </p:nvSpPr>
        <p:spPr bwMode="auto">
          <a:xfrm>
            <a:off x="0" y="6815"/>
            <a:ext cx="9144000" cy="317500"/>
          </a:xfrm>
          <a:prstGeom prst="rect">
            <a:avLst/>
          </a:prstGeom>
          <a:solidFill>
            <a:srgbClr val="F0F0F0"/>
          </a:solidFill>
          <a:ln>
            <a:noFill/>
          </a:ln>
          <a:extLst>
            <a:ext uri="{91240B29-F687-4f45-9708-019B960494DF}">
              <a14:hiddenLine xmlns:a14="http://schemas.microsoft.com/office/drawing/2010/main" w="12700" cap="flat">
                <a:solidFill>
                  <a:srgbClr val="D7D7D7"/>
                </a:solidFill>
                <a:miter lim="800000"/>
                <a:headEnd type="none" w="med" len="med"/>
                <a:tailEnd type="none" w="med" len="med"/>
              </a14:hiddenLine>
            </a:ext>
          </a:extLst>
        </p:spPr>
        <p:txBody>
          <a:bodyPr lIns="0" tIns="0" rIns="0" bIns="0"/>
          <a:lstStyle/>
          <a:p>
            <a:endParaRPr lang="en-US"/>
          </a:p>
        </p:txBody>
      </p:sp>
      <p:sp>
        <p:nvSpPr>
          <p:cNvPr id="11" name="Line 5"/>
          <p:cNvSpPr>
            <a:spLocks noChangeShapeType="1"/>
          </p:cNvSpPr>
          <p:nvPr/>
        </p:nvSpPr>
        <p:spPr bwMode="auto">
          <a:xfrm>
            <a:off x="3046413" y="11113"/>
            <a:ext cx="3049587" cy="0"/>
          </a:xfrm>
          <a:prstGeom prst="line">
            <a:avLst/>
          </a:prstGeom>
          <a:noFill/>
          <a:ln w="38100">
            <a:solidFill>
              <a:srgbClr val="228CBC"/>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2" name="Line 6"/>
          <p:cNvSpPr>
            <a:spLocks noChangeShapeType="1"/>
          </p:cNvSpPr>
          <p:nvPr/>
        </p:nvSpPr>
        <p:spPr bwMode="auto">
          <a:xfrm>
            <a:off x="0" y="11113"/>
            <a:ext cx="3048000" cy="0"/>
          </a:xfrm>
          <a:prstGeom prst="line">
            <a:avLst/>
          </a:prstGeom>
          <a:noFill/>
          <a:ln w="38100">
            <a:solidFill>
              <a:srgbClr val="FDB620"/>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3" name="Line 7"/>
          <p:cNvSpPr>
            <a:spLocks noChangeShapeType="1"/>
          </p:cNvSpPr>
          <p:nvPr/>
        </p:nvSpPr>
        <p:spPr bwMode="auto">
          <a:xfrm>
            <a:off x="6094413" y="11113"/>
            <a:ext cx="3049587" cy="0"/>
          </a:xfrm>
          <a:prstGeom prst="line">
            <a:avLst/>
          </a:prstGeom>
          <a:noFill/>
          <a:ln w="38100">
            <a:solidFill>
              <a:srgbClr val="7BBB45"/>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6" name="Rectangle 8"/>
          <p:cNvSpPr>
            <a:spLocks/>
          </p:cNvSpPr>
          <p:nvPr/>
        </p:nvSpPr>
        <p:spPr bwMode="auto">
          <a:xfrm>
            <a:off x="3962400" y="6477000"/>
            <a:ext cx="5105400" cy="20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dirty="0">
                <a:solidFill>
                  <a:srgbClr val="828282"/>
                </a:solidFill>
                <a:latin typeface="Arial" charset="0"/>
                <a:ea typeface="ＭＳ Ｐゴシック" charset="0"/>
                <a:sym typeface="Helvetica Neue" charset="0"/>
              </a:rPr>
              <a:t>Free to share, print, make copies and changes. Get yours at </a:t>
            </a:r>
            <a:r>
              <a:rPr lang="en-US" sz="800" dirty="0" err="1">
                <a:solidFill>
                  <a:srgbClr val="828282"/>
                </a:solidFill>
                <a:latin typeface="Arial" charset="0"/>
                <a:ea typeface="ＭＳ Ｐゴシック" charset="0"/>
                <a:sym typeface="Helvetica Neue" charset="0"/>
              </a:rPr>
              <a:t>www.boundless.com</a:t>
            </a:r>
            <a:endParaRPr lang="en-US" sz="800" dirty="0">
              <a:solidFill>
                <a:srgbClr val="828282"/>
              </a:solidFill>
              <a:latin typeface="Arial" charset="0"/>
              <a:ea typeface="ＭＳ Ｐゴシック" charset="0"/>
              <a:sym typeface="Helvetica Neue" charset="0"/>
            </a:endParaRPr>
          </a:p>
        </p:txBody>
      </p:sp>
      <p:sp>
        <p:nvSpPr>
          <p:cNvPr id="17" name="Rectangle 10"/>
          <p:cNvSpPr>
            <a:spLocks/>
          </p:cNvSpPr>
          <p:nvPr/>
        </p:nvSpPr>
        <p:spPr bwMode="auto">
          <a:xfrm>
            <a:off x="1676400" y="6629400"/>
            <a:ext cx="73914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i="1" dirty="0" smtClean="0">
                <a:solidFill>
                  <a:srgbClr val="828282"/>
                </a:solidFill>
                <a:latin typeface="Arial" charset="0"/>
                <a:ea typeface="ＭＳ Ｐゴシック" charset="0"/>
                <a:sym typeface="Helvetica Neue" charset="0"/>
              </a:rPr>
              <a:t>Wikipedia.</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rPr>
              <a:t/>
            </a:r>
            <a:r>
              <a:rPr lang="en-US" sz="800" dirty="0" smtClean="0">
                <a:solidFill>
                  <a:srgbClr val="828282"/>
                </a:solidFill>
                <a:latin typeface="Arial" charset="0"/>
                <a:ea typeface="ＭＳ Ｐゴシック" charset="0"/>
                <a:sym typeface="Helvetica Neue" charset="0"/>
              </a:rPr>
              <a:t>"HookesLawForSpring-English.png."</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hlinkClick r:id="rId3"/>
              </a:rPr>
              <a:t>CC BY-SA 4.0</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hlinkClick r:id="rId4"/>
              </a:rPr>
              <a:t>https://upload.wikimedia.org/wikipedia/commons/f/f0/HookesLawForSpring-English.png</a:t>
            </a:r>
            <a:r>
              <a:rPr lang="en-US" sz="800" dirty="0" smtClean="0">
                <a:solidFill>
                  <a:srgbClr val="828282"/>
                </a:solidFill>
                <a:latin typeface="Arial" charset="0"/>
                <a:ea typeface="ＭＳ Ｐゴシック" charset="0"/>
                <a:sym typeface="Helvetica Neue" charset="0"/>
              </a:rPr>
              <a:t> </a:t>
            </a:r>
            <a:r>
              <a:rPr lang="en-US" sz="800" u="sng" dirty="0" smtClean="0">
                <a:solidFill>
                  <a:srgbClr val="FFFFFF"/>
                </a:solidFill>
                <a:latin typeface="Arial"/>
                <a:ea typeface="ＭＳ Ｐゴシック" charset="0"/>
                <a:cs typeface="Arial"/>
                <a:sym typeface="Helvetica Neue" charset="0"/>
                <a:hlinkClick r:id="rId5"/>
              </a:rPr>
              <a:t>View on Boundless.com</a:t>
            </a:r>
            <a:endParaRPr lang="en-US" sz="800" u="sng" dirty="0">
              <a:solidFill>
                <a:srgbClr val="FFFFFF"/>
              </a:solidFill>
              <a:latin typeface="Arial"/>
              <a:ea typeface="ＭＳ Ｐゴシック" charset="0"/>
              <a:cs typeface="Arial"/>
              <a:sym typeface="Helvetica Neue" charset="0"/>
            </a:endParaRPr>
          </a:p>
        </p:txBody>
      </p:sp>
      <p:sp>
        <p:nvSpPr>
          <p:cNvPr id="14" name="Rectangle 11"/>
          <p:cNvSpPr>
            <a:spLocks/>
          </p:cNvSpPr>
          <p:nvPr/>
        </p:nvSpPr>
        <p:spPr bwMode="auto">
          <a:xfrm>
            <a:off x="190500" y="83015"/>
            <a:ext cx="8801100" cy="145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lstStyle/>
          <a:p>
            <a:pPr algn="l"/>
            <a:r>
              <a:rPr lang="en-US" sz="1000" dirty="0" smtClean="0">
                <a:solidFill>
                  <a:srgbClr val="828282"/>
                </a:solidFill>
                <a:latin typeface="Helvetica Neue Light" charset="0"/>
                <a:ea typeface="ＭＳ Ｐゴシック" charset="0"/>
                <a:cs typeface="Helvetica Neue Light" charset="0"/>
                <a:sym typeface="Helvetica Neue Light" charset="0"/>
              </a:rPr>
              <a:t>Waves and Vibrations</a:t>
            </a:r>
            <a:endParaRPr lang="en-US" sz="1000" dirty="0">
              <a:solidFill>
                <a:srgbClr val="828282"/>
              </a:solidFill>
              <a:latin typeface="Helvetica Neue Light" charset="0"/>
              <a:ea typeface="ＭＳ Ｐゴシック" charset="0"/>
              <a:cs typeface="Helvetica Neue Light" charset="0"/>
              <a:sym typeface="Helvetica Neue Light" charset="0"/>
            </a:endParaRPr>
          </a:p>
        </p:txBody>
      </p:sp>
      <p:pic>
        <p:nvPicPr>
          <p:cNvPr id="8" name="Picture 7" descr="appendiximage.jpg"/>
          <p:cNvPicPr>
            <a:picLocks noChangeAspect="1"/>
          </p:cNvPicPr>
          <p:nvPr/>
        </p:nvPicPr>
        <p:blipFill>
          <a:blip r:embed="rId7">
            <a:extLst>
              <a:ext uri="{9e833200b1a2b570e5c54962de93c3bb}">
                <a14:useLocalDpi xmlns:a14="http://schemas.microsoft.com/office/drawing/2010/main" val="0"/>
              </a:ext>
            </a:extLst>
          </a:blip>
          <a:stretch>
            <a:fillRect/>
          </a:stretch>
        </p:blipFill>
        <p:spPr>
          <a:xfrm>
            <a:off x="2962885" y="533400"/>
            <a:ext cx="3218229" cy="4343400"/>
          </a:xfrm>
          <a:prstGeom prst="rect">
            <a:avLst/>
          </a:prstGeom>
        </p:spPr>
      </p:pic>
    </p:spTree>
    <p:extLst>
      <p:ext uri="{BB962C8B-B14F-4D97-AF65-F5344CB8AC3E}">
        <p14:creationId xmlns:p14="http://schemas.microsoft.com/office/powerpoint/2010/main" val="139829866"/>
      </p:ext>
    </p:extLst>
  </p:cSld>
  <p:clrMapOvr>
    <a:masterClrMapping/>
  </p:clrMapOvr>
  <p:transition xmlns:p14="http://schemas.microsoft.com/office/powerpoint/2010/mai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04800" y="5029200"/>
            <a:ext cx="8534400" cy="1295400"/>
          </a:xfrm>
        </p:spPr>
        <p:txBody>
          <a:bodyPr/>
          <a:lstStyle/>
          <a:p>
            <a:r>
              <a:rPr lang="en-US" dirty="0" smtClean="0"/>
              <a:t>Oscillating Ruler</a:t>
            </a:r>
          </a:p>
          <a:p>
            <a:pPr lvl="1"/>
            <a:r>
              <a:rPr lang="en-US" dirty="0" smtClean="0"/>
              <a:t>When displaced from its vertical equilibrium position, this plastic ruler oscillates back and forth because of the restoring force opposing displacement. When the ruler is on the left, there is a force to the right, and vice versa.</a:t>
            </a:r>
          </a:p>
        </p:txBody>
      </p:sp>
      <p:sp>
        <p:nvSpPr>
          <p:cNvPr id="5" name="Rectangle 4"/>
          <p:cNvSpPr>
            <a:spLocks/>
          </p:cNvSpPr>
          <p:nvPr/>
        </p:nvSpPr>
        <p:spPr bwMode="auto">
          <a:xfrm>
            <a:off x="0" y="6400800"/>
            <a:ext cx="9144000" cy="469900"/>
          </a:xfrm>
          <a:prstGeom prst="rect">
            <a:avLst/>
          </a:prstGeom>
          <a:solidFill>
            <a:srgbClr val="F6F6F6"/>
          </a:solidFill>
          <a:ln>
            <a:noFill/>
          </a:ln>
          <a:extLst>
            <a:ext uri="{91240B29-F687-4f45-9708-019B960494DF}">
              <a14:hiddenLine xmlns:a14="http://schemas.microsoft.com/office/drawing/2010/main" w="3175">
                <a:solidFill>
                  <a:srgbClr val="D7D7D7"/>
                </a:solidFill>
                <a:miter lim="800000"/>
                <a:headEnd/>
                <a:tailEnd/>
              </a14:hiddenLine>
            </a:ext>
          </a:extLst>
        </p:spPr>
        <p:txBody>
          <a:bodyPr lIns="0" tIns="0" rIns="0" bIns="0"/>
          <a:lstStyle/>
          <a:p>
            <a:endParaRPr lang="en-US"/>
          </a:p>
        </p:txBody>
      </p:sp>
      <p:pic>
        <p:nvPicPr>
          <p:cNvPr id="7"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 y="6538913"/>
            <a:ext cx="1422400" cy="217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9" name="Rectangle 8"/>
          <p:cNvSpPr>
            <a:spLocks/>
          </p:cNvSpPr>
          <p:nvPr/>
        </p:nvSpPr>
        <p:spPr bwMode="auto">
          <a:xfrm>
            <a:off x="0" y="6815"/>
            <a:ext cx="9144000" cy="317500"/>
          </a:xfrm>
          <a:prstGeom prst="rect">
            <a:avLst/>
          </a:prstGeom>
          <a:solidFill>
            <a:srgbClr val="F0F0F0"/>
          </a:solidFill>
          <a:ln>
            <a:noFill/>
          </a:ln>
          <a:extLst>
            <a:ext uri="{91240B29-F687-4f45-9708-019B960494DF}">
              <a14:hiddenLine xmlns:a14="http://schemas.microsoft.com/office/drawing/2010/main" w="12700" cap="flat">
                <a:solidFill>
                  <a:srgbClr val="D7D7D7"/>
                </a:solidFill>
                <a:miter lim="800000"/>
                <a:headEnd type="none" w="med" len="med"/>
                <a:tailEnd type="none" w="med" len="med"/>
              </a14:hiddenLine>
            </a:ext>
          </a:extLst>
        </p:spPr>
        <p:txBody>
          <a:bodyPr lIns="0" tIns="0" rIns="0" bIns="0"/>
          <a:lstStyle/>
          <a:p>
            <a:endParaRPr lang="en-US"/>
          </a:p>
        </p:txBody>
      </p:sp>
      <p:sp>
        <p:nvSpPr>
          <p:cNvPr id="11" name="Line 5"/>
          <p:cNvSpPr>
            <a:spLocks noChangeShapeType="1"/>
          </p:cNvSpPr>
          <p:nvPr/>
        </p:nvSpPr>
        <p:spPr bwMode="auto">
          <a:xfrm>
            <a:off x="3046413" y="11113"/>
            <a:ext cx="3049587" cy="0"/>
          </a:xfrm>
          <a:prstGeom prst="line">
            <a:avLst/>
          </a:prstGeom>
          <a:noFill/>
          <a:ln w="38100">
            <a:solidFill>
              <a:srgbClr val="228CBC"/>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2" name="Line 6"/>
          <p:cNvSpPr>
            <a:spLocks noChangeShapeType="1"/>
          </p:cNvSpPr>
          <p:nvPr/>
        </p:nvSpPr>
        <p:spPr bwMode="auto">
          <a:xfrm>
            <a:off x="0" y="11113"/>
            <a:ext cx="3048000" cy="0"/>
          </a:xfrm>
          <a:prstGeom prst="line">
            <a:avLst/>
          </a:prstGeom>
          <a:noFill/>
          <a:ln w="38100">
            <a:solidFill>
              <a:srgbClr val="FDB620"/>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3" name="Line 7"/>
          <p:cNvSpPr>
            <a:spLocks noChangeShapeType="1"/>
          </p:cNvSpPr>
          <p:nvPr/>
        </p:nvSpPr>
        <p:spPr bwMode="auto">
          <a:xfrm>
            <a:off x="6094413" y="11113"/>
            <a:ext cx="3049587" cy="0"/>
          </a:xfrm>
          <a:prstGeom prst="line">
            <a:avLst/>
          </a:prstGeom>
          <a:noFill/>
          <a:ln w="38100">
            <a:solidFill>
              <a:srgbClr val="7BBB45"/>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6" name="Rectangle 8"/>
          <p:cNvSpPr>
            <a:spLocks/>
          </p:cNvSpPr>
          <p:nvPr/>
        </p:nvSpPr>
        <p:spPr bwMode="auto">
          <a:xfrm>
            <a:off x="3962400" y="6477000"/>
            <a:ext cx="5105400" cy="20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dirty="0">
                <a:solidFill>
                  <a:srgbClr val="828282"/>
                </a:solidFill>
                <a:latin typeface="Arial" charset="0"/>
                <a:ea typeface="ＭＳ Ｐゴシック" charset="0"/>
                <a:sym typeface="Helvetica Neue" charset="0"/>
              </a:rPr>
              <a:t>Free to share, print, make copies and changes. Get yours at </a:t>
            </a:r>
            <a:r>
              <a:rPr lang="en-US" sz="800" dirty="0" err="1">
                <a:solidFill>
                  <a:srgbClr val="828282"/>
                </a:solidFill>
                <a:latin typeface="Arial" charset="0"/>
                <a:ea typeface="ＭＳ Ｐゴシック" charset="0"/>
                <a:sym typeface="Helvetica Neue" charset="0"/>
              </a:rPr>
              <a:t>www.boundless.com</a:t>
            </a:r>
            <a:endParaRPr lang="en-US" sz="800" dirty="0">
              <a:solidFill>
                <a:srgbClr val="828282"/>
              </a:solidFill>
              <a:latin typeface="Arial" charset="0"/>
              <a:ea typeface="ＭＳ Ｐゴシック" charset="0"/>
              <a:sym typeface="Helvetica Neue" charset="0"/>
            </a:endParaRPr>
          </a:p>
        </p:txBody>
      </p:sp>
      <p:sp>
        <p:nvSpPr>
          <p:cNvPr id="17" name="Rectangle 10"/>
          <p:cNvSpPr>
            <a:spLocks/>
          </p:cNvSpPr>
          <p:nvPr/>
        </p:nvSpPr>
        <p:spPr bwMode="auto">
          <a:xfrm>
            <a:off x="1676400" y="6629400"/>
            <a:ext cx="73914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i="1" dirty="0" smtClean="0">
                <a:solidFill>
                  <a:srgbClr val="828282"/>
                </a:solidFill>
                <a:latin typeface="Arial" charset="0"/>
                <a:ea typeface="ＭＳ Ｐゴシック" charset="0"/>
                <a:sym typeface="Helvetica Neue" charset="0"/>
              </a:rPr>
              <a:t>OpenStax CNX.</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rPr>
              <a:t/>
            </a:r>
            <a:r>
              <a:rPr lang="en-US" sz="800" dirty="0" smtClean="0">
                <a:solidFill>
                  <a:srgbClr val="828282"/>
                </a:solidFill>
                <a:latin typeface="Arial" charset="0"/>
                <a:ea typeface="ＭＳ Ｐゴシック" charset="0"/>
                <a:sym typeface="Helvetica Neue" charset="0"/>
              </a:rPr>
              <a:t>"OpenStax College, College Physics. October 6, 2012."</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hlinkClick r:id="rId3"/>
              </a:rPr>
              <a:t>CC BY 3.0</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hlinkClick r:id="rId4"/>
              </a:rPr>
              <a:t>http://cnx.org/content/m42240/latest/?collection=col11406/1.7</a:t>
            </a:r>
            <a:r>
              <a:rPr lang="en-US" sz="800" dirty="0" smtClean="0">
                <a:solidFill>
                  <a:srgbClr val="828282"/>
                </a:solidFill>
                <a:latin typeface="Arial" charset="0"/>
                <a:ea typeface="ＭＳ Ｐゴシック" charset="0"/>
                <a:sym typeface="Helvetica Neue" charset="0"/>
              </a:rPr>
              <a:t> </a:t>
            </a:r>
            <a:r>
              <a:rPr lang="en-US" sz="800" u="sng" dirty="0" smtClean="0">
                <a:solidFill>
                  <a:srgbClr val="FFFFFF"/>
                </a:solidFill>
                <a:latin typeface="Arial"/>
                <a:ea typeface="ＭＳ Ｐゴシック" charset="0"/>
                <a:cs typeface="Arial"/>
                <a:sym typeface="Helvetica Neue" charset="0"/>
                <a:hlinkClick r:id="rId5"/>
              </a:rPr>
              <a:t>View on Boundless.com</a:t>
            </a:r>
            <a:endParaRPr lang="en-US" sz="800" u="sng" dirty="0">
              <a:solidFill>
                <a:srgbClr val="FFFFFF"/>
              </a:solidFill>
              <a:latin typeface="Arial"/>
              <a:ea typeface="ＭＳ Ｐゴシック" charset="0"/>
              <a:cs typeface="Arial"/>
              <a:sym typeface="Helvetica Neue" charset="0"/>
            </a:endParaRPr>
          </a:p>
        </p:txBody>
      </p:sp>
      <p:sp>
        <p:nvSpPr>
          <p:cNvPr id="14" name="Rectangle 11"/>
          <p:cNvSpPr>
            <a:spLocks/>
          </p:cNvSpPr>
          <p:nvPr/>
        </p:nvSpPr>
        <p:spPr bwMode="auto">
          <a:xfrm>
            <a:off x="190500" y="83015"/>
            <a:ext cx="8801100" cy="145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lstStyle/>
          <a:p>
            <a:pPr algn="l"/>
            <a:r>
              <a:rPr lang="en-US" sz="1000" dirty="0" smtClean="0">
                <a:solidFill>
                  <a:srgbClr val="828282"/>
                </a:solidFill>
                <a:latin typeface="Helvetica Neue Light" charset="0"/>
                <a:ea typeface="ＭＳ Ｐゴシック" charset="0"/>
                <a:cs typeface="Helvetica Neue Light" charset="0"/>
                <a:sym typeface="Helvetica Neue Light" charset="0"/>
              </a:rPr>
              <a:t>Waves and Vibrations</a:t>
            </a:r>
            <a:endParaRPr lang="en-US" sz="1000" dirty="0">
              <a:solidFill>
                <a:srgbClr val="828282"/>
              </a:solidFill>
              <a:latin typeface="Helvetica Neue Light" charset="0"/>
              <a:ea typeface="ＭＳ Ｐゴシック" charset="0"/>
              <a:cs typeface="Helvetica Neue Light" charset="0"/>
              <a:sym typeface="Helvetica Neue Light" charset="0"/>
            </a:endParaRPr>
          </a:p>
        </p:txBody>
      </p:sp>
      <p:pic>
        <p:nvPicPr>
          <p:cNvPr id="8" name="Picture 7" descr="appendiximage.jpg"/>
          <p:cNvPicPr>
            <a:picLocks noChangeAspect="1"/>
          </p:cNvPicPr>
          <p:nvPr/>
        </p:nvPicPr>
        <p:blipFill>
          <a:blip r:embed="rId7">
            <a:extLst>
              <a:ext uri="{018de8a516e54620b7704a20e399ab7f}">
                <a14:useLocalDpi xmlns:a14="http://schemas.microsoft.com/office/drawing/2010/main" val="0"/>
              </a:ext>
            </a:extLst>
          </a:blip>
          <a:stretch>
            <a:fillRect/>
          </a:stretch>
        </p:blipFill>
        <p:spPr>
          <a:xfrm>
            <a:off x="2622668" y="533400"/>
            <a:ext cx="3898663" cy="4343400"/>
          </a:xfrm>
          <a:prstGeom prst="rect">
            <a:avLst/>
          </a:prstGeom>
        </p:spPr>
      </p:pic>
    </p:spTree>
    <p:extLst>
      <p:ext uri="{BB962C8B-B14F-4D97-AF65-F5344CB8AC3E}">
        <p14:creationId xmlns:p14="http://schemas.microsoft.com/office/powerpoint/2010/main" val="139829866"/>
      </p:ext>
    </p:extLst>
  </p:cSld>
  <p:clrMapOvr>
    <a:masterClrMapping/>
  </p:clrMapOvr>
  <p:transition xmlns:p14="http://schemas.microsoft.com/office/powerpoint/2010/mai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04800" y="5029200"/>
            <a:ext cx="8534400" cy="1295400"/>
          </a:xfrm>
        </p:spPr>
        <p:txBody>
          <a:bodyPr/>
          <a:lstStyle/>
          <a:p>
            <a:r>
              <a:rPr lang="en-US" dirty="0" smtClean="0"/>
              <a:t>Plot of Sine</a:t>
            </a:r>
          </a:p>
          <a:p>
            <a:pPr lvl="1"/>
            <a:r>
              <a:rPr lang="en-US" dirty="0" smtClean="0"/>
              <a:t>The sine function graphed on the Cartesian plane. In this graph, the angle x is given in radians (π = 180°).</a:t>
            </a:r>
          </a:p>
        </p:txBody>
      </p:sp>
      <p:sp>
        <p:nvSpPr>
          <p:cNvPr id="5" name="Rectangle 4"/>
          <p:cNvSpPr>
            <a:spLocks/>
          </p:cNvSpPr>
          <p:nvPr/>
        </p:nvSpPr>
        <p:spPr bwMode="auto">
          <a:xfrm>
            <a:off x="0" y="6400800"/>
            <a:ext cx="9144000" cy="469900"/>
          </a:xfrm>
          <a:prstGeom prst="rect">
            <a:avLst/>
          </a:prstGeom>
          <a:solidFill>
            <a:srgbClr val="F6F6F6"/>
          </a:solidFill>
          <a:ln>
            <a:noFill/>
          </a:ln>
          <a:extLst>
            <a:ext uri="{91240B29-F687-4f45-9708-019B960494DF}">
              <a14:hiddenLine xmlns:a14="http://schemas.microsoft.com/office/drawing/2010/main" w="3175">
                <a:solidFill>
                  <a:srgbClr val="D7D7D7"/>
                </a:solidFill>
                <a:miter lim="800000"/>
                <a:headEnd/>
                <a:tailEnd/>
              </a14:hiddenLine>
            </a:ext>
          </a:extLst>
        </p:spPr>
        <p:txBody>
          <a:bodyPr lIns="0" tIns="0" rIns="0" bIns="0"/>
          <a:lstStyle/>
          <a:p>
            <a:endParaRPr lang="en-US"/>
          </a:p>
        </p:txBody>
      </p:sp>
      <p:pic>
        <p:nvPicPr>
          <p:cNvPr id="7"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 y="6538913"/>
            <a:ext cx="1422400" cy="217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9" name="Rectangle 8"/>
          <p:cNvSpPr>
            <a:spLocks/>
          </p:cNvSpPr>
          <p:nvPr/>
        </p:nvSpPr>
        <p:spPr bwMode="auto">
          <a:xfrm>
            <a:off x="0" y="6815"/>
            <a:ext cx="9144000" cy="317500"/>
          </a:xfrm>
          <a:prstGeom prst="rect">
            <a:avLst/>
          </a:prstGeom>
          <a:solidFill>
            <a:srgbClr val="F0F0F0"/>
          </a:solidFill>
          <a:ln>
            <a:noFill/>
          </a:ln>
          <a:extLst>
            <a:ext uri="{91240B29-F687-4f45-9708-019B960494DF}">
              <a14:hiddenLine xmlns:a14="http://schemas.microsoft.com/office/drawing/2010/main" w="12700" cap="flat">
                <a:solidFill>
                  <a:srgbClr val="D7D7D7"/>
                </a:solidFill>
                <a:miter lim="800000"/>
                <a:headEnd type="none" w="med" len="med"/>
                <a:tailEnd type="none" w="med" len="med"/>
              </a14:hiddenLine>
            </a:ext>
          </a:extLst>
        </p:spPr>
        <p:txBody>
          <a:bodyPr lIns="0" tIns="0" rIns="0" bIns="0"/>
          <a:lstStyle/>
          <a:p>
            <a:endParaRPr lang="en-US"/>
          </a:p>
        </p:txBody>
      </p:sp>
      <p:sp>
        <p:nvSpPr>
          <p:cNvPr id="11" name="Line 5"/>
          <p:cNvSpPr>
            <a:spLocks noChangeShapeType="1"/>
          </p:cNvSpPr>
          <p:nvPr/>
        </p:nvSpPr>
        <p:spPr bwMode="auto">
          <a:xfrm>
            <a:off x="3046413" y="11113"/>
            <a:ext cx="3049587" cy="0"/>
          </a:xfrm>
          <a:prstGeom prst="line">
            <a:avLst/>
          </a:prstGeom>
          <a:noFill/>
          <a:ln w="38100">
            <a:solidFill>
              <a:srgbClr val="228CBC"/>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2" name="Line 6"/>
          <p:cNvSpPr>
            <a:spLocks noChangeShapeType="1"/>
          </p:cNvSpPr>
          <p:nvPr/>
        </p:nvSpPr>
        <p:spPr bwMode="auto">
          <a:xfrm>
            <a:off x="0" y="11113"/>
            <a:ext cx="3048000" cy="0"/>
          </a:xfrm>
          <a:prstGeom prst="line">
            <a:avLst/>
          </a:prstGeom>
          <a:noFill/>
          <a:ln w="38100">
            <a:solidFill>
              <a:srgbClr val="FDB620"/>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3" name="Line 7"/>
          <p:cNvSpPr>
            <a:spLocks noChangeShapeType="1"/>
          </p:cNvSpPr>
          <p:nvPr/>
        </p:nvSpPr>
        <p:spPr bwMode="auto">
          <a:xfrm>
            <a:off x="6094413" y="11113"/>
            <a:ext cx="3049587" cy="0"/>
          </a:xfrm>
          <a:prstGeom prst="line">
            <a:avLst/>
          </a:prstGeom>
          <a:noFill/>
          <a:ln w="38100">
            <a:solidFill>
              <a:srgbClr val="7BBB45"/>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6" name="Rectangle 8"/>
          <p:cNvSpPr>
            <a:spLocks/>
          </p:cNvSpPr>
          <p:nvPr/>
        </p:nvSpPr>
        <p:spPr bwMode="auto">
          <a:xfrm>
            <a:off x="3962400" y="6477000"/>
            <a:ext cx="5105400" cy="20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dirty="0">
                <a:solidFill>
                  <a:srgbClr val="828282"/>
                </a:solidFill>
                <a:latin typeface="Arial" charset="0"/>
                <a:ea typeface="ＭＳ Ｐゴシック" charset="0"/>
                <a:sym typeface="Helvetica Neue" charset="0"/>
              </a:rPr>
              <a:t>Free to share, print, make copies and changes. Get yours at </a:t>
            </a:r>
            <a:r>
              <a:rPr lang="en-US" sz="800" dirty="0" err="1">
                <a:solidFill>
                  <a:srgbClr val="828282"/>
                </a:solidFill>
                <a:latin typeface="Arial" charset="0"/>
                <a:ea typeface="ＭＳ Ｐゴシック" charset="0"/>
                <a:sym typeface="Helvetica Neue" charset="0"/>
              </a:rPr>
              <a:t>www.boundless.com</a:t>
            </a:r>
            <a:endParaRPr lang="en-US" sz="800" dirty="0">
              <a:solidFill>
                <a:srgbClr val="828282"/>
              </a:solidFill>
              <a:latin typeface="Arial" charset="0"/>
              <a:ea typeface="ＭＳ Ｐゴシック" charset="0"/>
              <a:sym typeface="Helvetica Neue" charset="0"/>
            </a:endParaRPr>
          </a:p>
        </p:txBody>
      </p:sp>
      <p:sp>
        <p:nvSpPr>
          <p:cNvPr id="17" name="Rectangle 10"/>
          <p:cNvSpPr>
            <a:spLocks/>
          </p:cNvSpPr>
          <p:nvPr/>
        </p:nvSpPr>
        <p:spPr bwMode="auto">
          <a:xfrm>
            <a:off x="1676400" y="6629400"/>
            <a:ext cx="73914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i="1" dirty="0" smtClean="0">
                <a:solidFill>
                  <a:srgbClr val="828282"/>
                </a:solidFill>
                <a:latin typeface="Arial" charset="0"/>
                <a:ea typeface="ＭＳ Ｐゴシック" charset="0"/>
                <a:sym typeface="Helvetica Neue" charset="0"/>
              </a:rPr>
              <a:t>Wikipedia.</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rPr>
              <a:t/>
            </a:r>
            <a:r>
              <a:rPr lang="en-US" sz="800" dirty="0" smtClean="0">
                <a:solidFill>
                  <a:srgbClr val="828282"/>
                </a:solidFill>
                <a:latin typeface="Arial" charset="0"/>
                <a:ea typeface="ＭＳ Ｐゴシック" charset="0"/>
                <a:sym typeface="Helvetica Neue" charset="0"/>
              </a:rPr>
              <a:t>"Plot of Sine."</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hlinkClick r:id="rId3"/>
              </a:rPr>
              <a:t>CC BY-SA 4.0</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hlinkClick r:id="rId4"/>
              </a:rPr>
              <a:t>https://upload.wikimedia.org/wikipedia/commons/a/a2/Sine.svg</a:t>
            </a:r>
            <a:r>
              <a:rPr lang="en-US" sz="800" dirty="0" smtClean="0">
                <a:solidFill>
                  <a:srgbClr val="828282"/>
                </a:solidFill>
                <a:latin typeface="Arial" charset="0"/>
                <a:ea typeface="ＭＳ Ｐゴシック" charset="0"/>
                <a:sym typeface="Helvetica Neue" charset="0"/>
              </a:rPr>
              <a:t> </a:t>
            </a:r>
            <a:r>
              <a:rPr lang="en-US" sz="800" u="sng" dirty="0" smtClean="0">
                <a:solidFill>
                  <a:srgbClr val="FFFFFF"/>
                </a:solidFill>
                <a:latin typeface="Arial"/>
                <a:ea typeface="ＭＳ Ｐゴシック" charset="0"/>
                <a:cs typeface="Arial"/>
                <a:sym typeface="Helvetica Neue" charset="0"/>
                <a:hlinkClick r:id="rId5"/>
              </a:rPr>
              <a:t>View on Boundless.com</a:t>
            </a:r>
            <a:endParaRPr lang="en-US" sz="800" u="sng" dirty="0">
              <a:solidFill>
                <a:srgbClr val="FFFFFF"/>
              </a:solidFill>
              <a:latin typeface="Arial"/>
              <a:ea typeface="ＭＳ Ｐゴシック" charset="0"/>
              <a:cs typeface="Arial"/>
              <a:sym typeface="Helvetica Neue" charset="0"/>
            </a:endParaRPr>
          </a:p>
        </p:txBody>
      </p:sp>
      <p:sp>
        <p:nvSpPr>
          <p:cNvPr id="14" name="Rectangle 11"/>
          <p:cNvSpPr>
            <a:spLocks/>
          </p:cNvSpPr>
          <p:nvPr/>
        </p:nvSpPr>
        <p:spPr bwMode="auto">
          <a:xfrm>
            <a:off x="190500" y="83015"/>
            <a:ext cx="8801100" cy="145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lstStyle/>
          <a:p>
            <a:pPr algn="l"/>
            <a:r>
              <a:rPr lang="en-US" sz="1000" dirty="0" smtClean="0">
                <a:solidFill>
                  <a:srgbClr val="828282"/>
                </a:solidFill>
                <a:latin typeface="Helvetica Neue Light" charset="0"/>
                <a:ea typeface="ＭＳ Ｐゴシック" charset="0"/>
                <a:cs typeface="Helvetica Neue Light" charset="0"/>
                <a:sym typeface="Helvetica Neue Light" charset="0"/>
              </a:rPr>
              <a:t>Waves and Vibrations</a:t>
            </a:r>
            <a:endParaRPr lang="en-US" sz="1000" dirty="0">
              <a:solidFill>
                <a:srgbClr val="828282"/>
              </a:solidFill>
              <a:latin typeface="Helvetica Neue Light" charset="0"/>
              <a:ea typeface="ＭＳ Ｐゴシック" charset="0"/>
              <a:cs typeface="Helvetica Neue Light" charset="0"/>
              <a:sym typeface="Helvetica Neue Light" charset="0"/>
            </a:endParaRPr>
          </a:p>
        </p:txBody>
      </p:sp>
      <p:pic>
        <p:nvPicPr>
          <p:cNvPr id="8" name="Picture 7" descr="appendiximage.jpg"/>
          <p:cNvPicPr>
            <a:picLocks noChangeAspect="1"/>
          </p:cNvPicPr>
          <p:nvPr/>
        </p:nvPicPr>
        <p:blipFill>
          <a:blip r:embed="rId7">
            <a:extLst>
              <a:ext uri="{bb0b6db1fafe2d339decba530e29e8ca}">
                <a14:useLocalDpi xmlns:a14="http://schemas.microsoft.com/office/drawing/2010/main" val="0"/>
              </a:ext>
            </a:extLst>
          </a:blip>
          <a:stretch>
            <a:fillRect/>
          </a:stretch>
        </p:blipFill>
        <p:spPr>
          <a:xfrm>
            <a:off x="266700" y="533400"/>
            <a:ext cx="8610600" cy="2422643"/>
          </a:xfrm>
          <a:prstGeom prst="rect">
            <a:avLst/>
          </a:prstGeom>
        </p:spPr>
      </p:pic>
    </p:spTree>
    <p:extLst>
      <p:ext uri="{BB962C8B-B14F-4D97-AF65-F5344CB8AC3E}">
        <p14:creationId xmlns:p14="http://schemas.microsoft.com/office/powerpoint/2010/main" val="139829866"/>
      </p:ext>
    </p:extLst>
  </p:cSld>
  <p:clrMapOvr>
    <a:masterClrMapping/>
  </p:clrMapOvr>
  <p:transition xmlns:p14="http://schemas.microsoft.com/office/powerpoint/2010/mai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AutoShape 1"/>
          <p:cNvSpPr>
            <a:spLocks/>
          </p:cNvSpPr>
          <p:nvPr/>
        </p:nvSpPr>
        <p:spPr bwMode="auto">
          <a:xfrm>
            <a:off x="0" y="0"/>
            <a:ext cx="3048000" cy="6858000"/>
          </a:xfrm>
          <a:prstGeom prst="roundRect">
            <a:avLst>
              <a:gd name="adj" fmla="val 755"/>
            </a:avLst>
          </a:prstGeom>
          <a:solidFill>
            <a:schemeClr val="accent1"/>
          </a:solidFill>
          <a:ln w="6350">
            <a:solidFill>
              <a:srgbClr val="C5C5C5"/>
            </a:solidFill>
            <a:miter lim="800000"/>
            <a:headEnd/>
            <a:tailEnd/>
          </a:ln>
        </p:spPr>
        <p:txBody>
          <a:bodyPr lIns="0" tIns="0" rIns="0" bIns="0"/>
          <a:lstStyle/>
          <a:p>
            <a:endParaRPr lang="en-US"/>
          </a:p>
        </p:txBody>
      </p:sp>
      <p:sp>
        <p:nvSpPr>
          <p:cNvPr id="13314" name="Rectangle 2"/>
          <p:cNvSpPr>
            <a:spLocks/>
          </p:cNvSpPr>
          <p:nvPr/>
        </p:nvSpPr>
        <p:spPr bwMode="auto">
          <a:xfrm>
            <a:off x="0" y="6400800"/>
            <a:ext cx="9144000" cy="469900"/>
          </a:xfrm>
          <a:prstGeom prst="rect">
            <a:avLst/>
          </a:prstGeom>
          <a:solidFill>
            <a:srgbClr val="F6F6F6"/>
          </a:solidFill>
          <a:ln>
            <a:noFill/>
          </a:ln>
          <a:extLst>
            <a:ext uri="{91240B29-F687-4f45-9708-019B960494DF}">
              <a14:hiddenLine xmlns:a14="http://schemas.microsoft.com/office/drawing/2010/main" w="3175">
                <a:solidFill>
                  <a:srgbClr val="D7D7D7"/>
                </a:solidFill>
                <a:miter lim="800000"/>
                <a:headEnd/>
                <a:tailEnd/>
              </a14:hiddenLine>
            </a:ext>
          </a:extLst>
        </p:spPr>
        <p:txBody>
          <a:bodyPr lIns="0" tIns="0" rIns="0" bIns="0"/>
          <a:lstStyle/>
          <a:p>
            <a:endParaRPr lang="en-US"/>
          </a:p>
        </p:txBody>
      </p:sp>
      <p:sp>
        <p:nvSpPr>
          <p:cNvPr id="13315" name="Rectangle 3"/>
          <p:cNvSpPr>
            <a:spLocks/>
          </p:cNvSpPr>
          <p:nvPr/>
        </p:nvSpPr>
        <p:spPr bwMode="auto">
          <a:xfrm>
            <a:off x="9829800" y="4043363"/>
            <a:ext cx="44831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round/>
                <a:headEnd/>
                <a:tailEnd/>
              </a14:hiddenLine>
            </a:ext>
          </a:extLst>
        </p:spPr>
        <p:txBody>
          <a:bodyPr lIns="38100" tIns="38100" rIns="38100" bIns="38100" anchor="ctr"/>
          <a:lstStyle/>
          <a:p>
            <a:pPr algn="r"/>
            <a:r>
              <a:rPr lang="en-US" sz="1000">
                <a:solidFill>
                  <a:srgbClr val="A0A0A0"/>
                </a:solidFill>
                <a:latin typeface="Arial" charset="0"/>
                <a:ea typeface="ＭＳ Ｐゴシック" charset="0"/>
                <a:sym typeface="Arial" charset="0"/>
              </a:rPr>
              <a:t>]</a:t>
            </a:r>
          </a:p>
        </p:txBody>
      </p:sp>
      <p:sp>
        <p:nvSpPr>
          <p:cNvPr id="13316" name="Line 5"/>
          <p:cNvSpPr>
            <a:spLocks noChangeShapeType="1"/>
          </p:cNvSpPr>
          <p:nvPr/>
        </p:nvSpPr>
        <p:spPr bwMode="auto">
          <a:xfrm>
            <a:off x="3046413" y="11113"/>
            <a:ext cx="3049587" cy="0"/>
          </a:xfrm>
          <a:prstGeom prst="line">
            <a:avLst/>
          </a:prstGeom>
          <a:noFill/>
          <a:ln w="38100">
            <a:solidFill>
              <a:srgbClr val="228CBC"/>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3317" name="Line 6"/>
          <p:cNvSpPr>
            <a:spLocks noChangeShapeType="1"/>
          </p:cNvSpPr>
          <p:nvPr/>
        </p:nvSpPr>
        <p:spPr bwMode="auto">
          <a:xfrm>
            <a:off x="0" y="11113"/>
            <a:ext cx="3048000" cy="0"/>
          </a:xfrm>
          <a:prstGeom prst="line">
            <a:avLst/>
          </a:prstGeom>
          <a:noFill/>
          <a:ln w="38100">
            <a:solidFill>
              <a:srgbClr val="FDB620"/>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3318" name="Line 7"/>
          <p:cNvSpPr>
            <a:spLocks noChangeShapeType="1"/>
          </p:cNvSpPr>
          <p:nvPr/>
        </p:nvSpPr>
        <p:spPr bwMode="auto">
          <a:xfrm>
            <a:off x="6094413" y="11113"/>
            <a:ext cx="3049587" cy="0"/>
          </a:xfrm>
          <a:prstGeom prst="line">
            <a:avLst/>
          </a:prstGeom>
          <a:noFill/>
          <a:ln w="38100">
            <a:solidFill>
              <a:srgbClr val="7BBB45"/>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pic>
        <p:nvPicPr>
          <p:cNvPr id="13319"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69300" y="6527800"/>
            <a:ext cx="625475"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3320" name="Rectangle 10"/>
          <p:cNvSpPr>
            <a:spLocks/>
          </p:cNvSpPr>
          <p:nvPr/>
        </p:nvSpPr>
        <p:spPr bwMode="auto">
          <a:xfrm>
            <a:off x="203200" y="6096000"/>
            <a:ext cx="26543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l"/>
            <a:r>
              <a:rPr lang="en-US" sz="800" u="sng" dirty="0" smtClean="0">
                <a:solidFill>
                  <a:srgbClr val="FFFFFF"/>
                </a:solidFill>
                <a:latin typeface="Arial"/>
                <a:ea typeface="ＭＳ Ｐゴシック" charset="0"/>
                <a:cs typeface="Arial"/>
                <a:sym typeface="Helvetica Neue" charset="0"/>
                <a:hlinkClick r:id="rId3"/>
              </a:rPr>
              <a:t>Waves and Vibrations</a:t>
            </a:r>
            <a:endParaRPr lang="en-US" sz="800" u="sng" dirty="0">
              <a:solidFill>
                <a:srgbClr val="FFFFFF"/>
              </a:solidFill>
              <a:latin typeface="Arial"/>
              <a:ea typeface="ＭＳ Ｐゴシック" charset="0"/>
              <a:cs typeface="Arial"/>
              <a:sym typeface="Helvetica Neue" charset="0"/>
            </a:endParaRPr>
          </a:p>
        </p:txBody>
      </p:sp>
      <p:sp>
        <p:nvSpPr>
          <p:cNvPr id="13325" name="Rectangle 13"/>
          <p:cNvSpPr>
            <a:spLocks noGrp="1" noChangeArrowheads="1"/>
          </p:cNvSpPr>
          <p:nvPr>
            <p:ph type="title"/>
          </p:nvPr>
        </p:nvSpPr>
        <p:spPr/>
        <p:txBody>
          <a:bodyPr/>
          <a:lstStyle/>
          <a:p>
            <a:r>
              <a:rPr lang="en-US" dirty="0" smtClean="0"/>
              <a:t>Waves and Vibrations</a:t>
            </a:r>
            <a:br>
              <a:rPr lang="en-US" dirty="0" smtClean="0"/>
            </a:br>
            <a:r>
              <a:rPr lang="en-US" dirty="0" smtClean="0"/>
              <a:t>(continued)</a:t>
            </a:r>
          </a:p>
        </p:txBody>
      </p:sp>
      <p:sp>
        <p:nvSpPr>
          <p:cNvPr id="13328" name="Rectangle 16"/>
          <p:cNvSpPr>
            <a:spLocks/>
          </p:cNvSpPr>
          <p:nvPr/>
        </p:nvSpPr>
        <p:spPr bwMode="auto">
          <a:xfrm>
            <a:off x="4267200" y="304800"/>
            <a:ext cx="4686300" cy="977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round/>
                <a:headEnd type="none" w="med" len="med"/>
                <a:tailEnd type="none" w="med" len="med"/>
              </a14:hiddenLine>
            </a:ext>
          </a:extLst>
        </p:spPr>
        <p:txBody>
          <a:bodyPr lIns="0" tIns="0" rIns="0" bIns="0"/>
          <a:lstStyle/>
          <a:p>
            <a:pPr algn="l">
              <a:defRPr/>
            </a:pPr>
            <a:r>
              <a:rPr lang="en-US" sz="1400" dirty="0" smtClean="0">
                <a:solidFill>
                  <a:schemeClr val="accent1"/>
                </a:solidFill>
                <a:latin typeface="Arial"/>
                <a:ea typeface="ＭＳ Ｐゴシック" charset="0"/>
                <a:cs typeface="Arial"/>
                <a:sym typeface="Helvetica Neue" charset="0"/>
              </a:rPr>
              <a:t>Wave Behavior and Interaction</a:t>
            </a:r>
            <a:endParaRPr lang="en-US" sz="1400" dirty="0">
              <a:solidFill>
                <a:schemeClr val="tx1"/>
              </a:solidFill>
              <a:latin typeface="Helvetica Neue" charset="0"/>
              <a:ea typeface="ＭＳ Ｐゴシック" charset="0"/>
              <a:cs typeface="Helvetica Neue" charset="0"/>
              <a:sym typeface="Helvetica Neue" charset="0"/>
            </a:endParaRPr>
          </a:p>
        </p:txBody>
      </p:sp>
      <p:sp>
        <p:nvSpPr>
          <p:cNvPr id="13330" name="Rectangle 18"/>
          <p:cNvSpPr>
            <a:spLocks/>
          </p:cNvSpPr>
          <p:nvPr/>
        </p:nvSpPr>
        <p:spPr bwMode="auto">
          <a:xfrm>
            <a:off x="4254500" y="1446212"/>
            <a:ext cx="4686300" cy="977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round/>
                <a:headEnd type="none" w="med" len="med"/>
                <a:tailEnd type="none" w="med" len="med"/>
              </a14:hiddenLine>
            </a:ext>
          </a:extLst>
        </p:spPr>
        <p:txBody>
          <a:bodyPr lIns="0" tIns="0" rIns="0" bIns="0"/>
          <a:lstStyle/>
          <a:p>
            <a:pPr algn="l">
              <a:defRPr/>
            </a:pPr>
            <a:r>
              <a:rPr lang="en-US" sz="1400" dirty="0" smtClean="0">
                <a:solidFill>
                  <a:schemeClr val="accent1"/>
                </a:solidFill>
                <a:latin typeface="Arial"/>
                <a:ea typeface="ＭＳ Ｐゴシック" charset="0"/>
                <a:cs typeface="Arial"/>
                <a:sym typeface="Helvetica Neue" charset="0"/>
              </a:rPr>
              <a:t>Waves on Strings</a:t>
            </a:r>
            <a:endParaRPr lang="en-US" sz="1400" dirty="0">
              <a:solidFill>
                <a:schemeClr val="tx1"/>
              </a:solidFill>
              <a:latin typeface="Helvetica Neue" charset="0"/>
              <a:ea typeface="ＭＳ Ｐゴシック" charset="0"/>
              <a:cs typeface="Helvetica Neue" charset="0"/>
              <a:sym typeface="Helvetica Neue" charset="0"/>
            </a:endParaRPr>
          </a:p>
        </p:txBody>
      </p:sp>
      <p:sp>
        <p:nvSpPr>
          <p:cNvPr id="13332" name="Rectangle 20"/>
          <p:cNvSpPr>
            <a:spLocks/>
          </p:cNvSpPr>
          <p:nvPr/>
        </p:nvSpPr>
        <p:spPr bwMode="auto">
          <a:xfrm>
            <a:off x="4254500" y="2589212"/>
            <a:ext cx="4686300" cy="977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round/>
                <a:headEnd type="none" w="med" len="med"/>
                <a:tailEnd type="none" w="med" len="med"/>
              </a14:hiddenLine>
            </a:ext>
          </a:extLst>
        </p:spPr>
        <p:txBody>
          <a:bodyPr lIns="0" tIns="0" rIns="0" bIns="0"/>
          <a:lstStyle/>
          <a:p>
            <a:pPr algn="l">
              <a:defRPr/>
            </a:pPr>
            <a:r>
              <a:rPr lang="en-US" sz="1400" dirty="0" smtClean="0">
                <a:solidFill>
                  <a:schemeClr val="accent1"/>
                </a:solidFill>
                <a:latin typeface="Arial"/>
                <a:ea typeface="ＭＳ Ｐゴシック" charset="0"/>
                <a:cs typeface="Arial"/>
                <a:sym typeface="Helvetica Neue" charset="0"/>
              </a:rPr>
              <a:t/>
            </a:r>
            <a:endParaRPr lang="en-US" sz="1400" dirty="0">
              <a:solidFill>
                <a:schemeClr val="tx1"/>
              </a:solidFill>
              <a:latin typeface="Helvetica Neue" charset="0"/>
              <a:ea typeface="ＭＳ Ｐゴシック" charset="0"/>
              <a:cs typeface="Helvetica Neue" charset="0"/>
              <a:sym typeface="Helvetica Neue" charset="0"/>
            </a:endParaRPr>
          </a:p>
        </p:txBody>
      </p:sp>
      <p:sp>
        <p:nvSpPr>
          <p:cNvPr id="13334" name="Rectangle 22"/>
          <p:cNvSpPr>
            <a:spLocks/>
          </p:cNvSpPr>
          <p:nvPr/>
        </p:nvSpPr>
        <p:spPr bwMode="auto">
          <a:xfrm>
            <a:off x="4254500" y="3732212"/>
            <a:ext cx="4686300" cy="977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round/>
                <a:headEnd type="none" w="med" len="med"/>
                <a:tailEnd type="none" w="med" len="med"/>
              </a14:hiddenLine>
            </a:ext>
          </a:extLst>
        </p:spPr>
        <p:txBody>
          <a:bodyPr lIns="0" tIns="0" rIns="0" bIns="0"/>
          <a:lstStyle/>
          <a:p>
            <a:pPr algn="l">
              <a:defRPr/>
            </a:pPr>
            <a:r>
              <a:rPr lang="en-US" sz="1400" dirty="0" smtClean="0">
                <a:solidFill>
                  <a:schemeClr val="accent1"/>
                </a:solidFill>
                <a:latin typeface="Arial"/>
                <a:ea typeface="ＭＳ Ｐゴシック" charset="0"/>
                <a:cs typeface="Arial"/>
                <a:sym typeface="Helvetica Neue" charset="0"/>
              </a:rPr>
              <a:t/>
            </a:r>
            <a:endParaRPr lang="en-US" sz="1400" dirty="0">
              <a:solidFill>
                <a:schemeClr val="tx1"/>
              </a:solidFill>
              <a:latin typeface="Helvetica Neue" charset="0"/>
              <a:ea typeface="ＭＳ Ｐゴシック" charset="0"/>
              <a:cs typeface="Helvetica Neue" charset="0"/>
              <a:sym typeface="Helvetica Neue" charset="0"/>
            </a:endParaRPr>
          </a:p>
        </p:txBody>
      </p:sp>
      <p:pic>
        <p:nvPicPr>
          <p:cNvPr id="13333"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500" y="6538913"/>
            <a:ext cx="1422400" cy="217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3" name="Rectangle 8"/>
          <p:cNvSpPr>
            <a:spLocks/>
          </p:cNvSpPr>
          <p:nvPr/>
        </p:nvSpPr>
        <p:spPr bwMode="auto">
          <a:xfrm>
            <a:off x="3962400" y="6578600"/>
            <a:ext cx="4318000" cy="20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dirty="0">
                <a:solidFill>
                  <a:srgbClr val="828282"/>
                </a:solidFill>
                <a:latin typeface="Arial" charset="0"/>
                <a:ea typeface="ＭＳ Ｐゴシック" charset="0"/>
                <a:sym typeface="Helvetica Neue" charset="0"/>
              </a:rPr>
              <a:t>Free to share, print, make copies and changes. Get yours at </a:t>
            </a:r>
            <a:r>
              <a:rPr lang="en-US" sz="800" dirty="0" err="1">
                <a:solidFill>
                  <a:srgbClr val="828282"/>
                </a:solidFill>
                <a:latin typeface="Arial" charset="0"/>
                <a:ea typeface="ＭＳ Ｐゴシック" charset="0"/>
                <a:sym typeface="Helvetica Neue" charset="0"/>
              </a:rPr>
              <a:t>www.boundless.com</a:t>
            </a:r>
            <a:endParaRPr lang="en-US" sz="800" dirty="0">
              <a:solidFill>
                <a:srgbClr val="828282"/>
              </a:solidFill>
              <a:latin typeface="Arial" charset="0"/>
              <a:ea typeface="ＭＳ Ｐゴシック" charset="0"/>
              <a:sym typeface="Helvetica Neue" charset="0"/>
            </a:endParaRPr>
          </a:p>
        </p:txBody>
      </p:sp>
      <p:sp>
        <p:nvSpPr>
          <p:cNvPr id="24" name="Rectangle 16"/>
          <p:cNvSpPr>
            <a:spLocks/>
          </p:cNvSpPr>
          <p:nvPr/>
        </p:nvSpPr>
        <p:spPr bwMode="auto">
          <a:xfrm>
            <a:off x="4267200" y="4876800"/>
            <a:ext cx="4686300" cy="977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round/>
                <a:headEnd type="none" w="med" len="med"/>
                <a:tailEnd type="none" w="med" len="med"/>
              </a14:hiddenLine>
            </a:ext>
          </a:extLst>
        </p:spPr>
        <p:txBody>
          <a:bodyPr lIns="0" tIns="0" rIns="0" bIns="0"/>
          <a:lstStyle/>
          <a:p>
            <a:pPr algn="l">
              <a:defRPr/>
            </a:pPr>
            <a:r>
              <a:rPr lang="en-US" sz="1400" dirty="0" smtClean="0">
                <a:solidFill>
                  <a:schemeClr val="accent1"/>
                </a:solidFill>
                <a:latin typeface="Arial"/>
                <a:ea typeface="ＭＳ Ｐゴシック" charset="0"/>
                <a:cs typeface="Arial"/>
                <a:sym typeface="Helvetica Neue" charset="0"/>
              </a:rPr>
              <a:t/>
            </a:r>
            <a:endParaRPr lang="en-US" sz="1400" dirty="0">
              <a:solidFill>
                <a:schemeClr val="tx1"/>
              </a:solidFill>
              <a:latin typeface="Helvetica Neue" charset="0"/>
              <a:ea typeface="ＭＳ Ｐゴシック" charset="0"/>
              <a:cs typeface="Helvetica Neue" charset="0"/>
              <a:sym typeface="Helvetica Neue" charset="0"/>
            </a:endParaRPr>
          </a:p>
        </p:txBody>
      </p:sp>
      <p:pic>
        <p:nvPicPr>
          <p:cNvPr id="23" name="Picture 22" descr="chapterimage.jpg"/>
          <p:cNvPicPr>
            <a:picLocks noChangeAspect="1"/>
          </p:cNvPicPr>
          <p:nvPr/>
        </p:nvPicPr>
        <p:blipFill>
          <a:blip r:embed="rId6">
            <a:extLst>
              <a:ext uri="{3de0c6aac2194de05b48e74039496958}">
                <a14:useLocalDpi xmlns:a14="http://schemas.microsoft.com/office/drawing/2010/main" val="0"/>
              </a:ext>
            </a:extLst>
          </a:blip>
          <a:stretch>
            <a:fillRect/>
          </a:stretch>
        </p:blipFill>
        <p:spPr>
          <a:xfrm>
            <a:off x="3200400" y="304800"/>
            <a:ext cx="863600" cy="378854"/>
          </a:xfrm>
          <a:prstGeom prst="rect">
            <a:avLst/>
          </a:prstGeom>
        </p:spPr>
      </p:pic>
      <p:pic>
        <p:nvPicPr>
          <p:cNvPr id="29" name="Picture 28" descr="chapterimage.jpg"/>
          <p:cNvPicPr>
            <a:picLocks noChangeAspect="1"/>
          </p:cNvPicPr>
          <p:nvPr/>
        </p:nvPicPr>
        <p:blipFill>
          <a:blip r:embed="rId7">
            <a:extLst>
              <a:ext uri="{6cbae2221675e00d3ace61e893fec182}">
                <a14:useLocalDpi xmlns:a14="http://schemas.microsoft.com/office/drawing/2010/main" val="0"/>
              </a:ext>
            </a:extLst>
          </a:blip>
          <a:stretch>
            <a:fillRect/>
          </a:stretch>
        </p:blipFill>
        <p:spPr>
          <a:xfrm>
            <a:off x="3200400" y="1447800"/>
            <a:ext cx="863600" cy="255758"/>
          </a:xfrm>
          <a:prstGeom prst="rect">
            <a:avLst/>
          </a:prstGeom>
        </p:spPr>
      </p:pic>
    </p:spTree>
    <p:extLst>
      <p:ext uri="{BB962C8B-B14F-4D97-AF65-F5344CB8AC3E}">
        <p14:creationId xmlns:p14="http://schemas.microsoft.com/office/powerpoint/2010/main" val="231058270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04800" y="5029200"/>
            <a:ext cx="8534400" cy="1295400"/>
          </a:xfrm>
        </p:spPr>
        <p:txBody>
          <a:bodyPr/>
          <a:lstStyle/>
          <a:p>
            <a:r>
              <a:rPr lang="en-US" dirty="0" smtClean="0"/>
              <a:t>Sinusoidal and Non-Sinusoidal Vibrations</a:t>
            </a:r>
          </a:p>
          <a:p>
            <a:pPr lvl="1"/>
            <a:r>
              <a:rPr lang="en-US" dirty="0" smtClean="0"/>
              <a:t>Only the top graph is sinusoidal. The others vary with constant amplitude and period, but do no describe simple harmonic motion.</a:t>
            </a:r>
          </a:p>
        </p:txBody>
      </p:sp>
      <p:sp>
        <p:nvSpPr>
          <p:cNvPr id="5" name="Rectangle 4"/>
          <p:cNvSpPr>
            <a:spLocks/>
          </p:cNvSpPr>
          <p:nvPr/>
        </p:nvSpPr>
        <p:spPr bwMode="auto">
          <a:xfrm>
            <a:off x="0" y="6400800"/>
            <a:ext cx="9144000" cy="469900"/>
          </a:xfrm>
          <a:prstGeom prst="rect">
            <a:avLst/>
          </a:prstGeom>
          <a:solidFill>
            <a:srgbClr val="F6F6F6"/>
          </a:solidFill>
          <a:ln>
            <a:noFill/>
          </a:ln>
          <a:extLst>
            <a:ext uri="{91240B29-F687-4f45-9708-019B960494DF}">
              <a14:hiddenLine xmlns:a14="http://schemas.microsoft.com/office/drawing/2010/main" w="3175">
                <a:solidFill>
                  <a:srgbClr val="D7D7D7"/>
                </a:solidFill>
                <a:miter lim="800000"/>
                <a:headEnd/>
                <a:tailEnd/>
              </a14:hiddenLine>
            </a:ext>
          </a:extLst>
        </p:spPr>
        <p:txBody>
          <a:bodyPr lIns="0" tIns="0" rIns="0" bIns="0"/>
          <a:lstStyle/>
          <a:p>
            <a:endParaRPr lang="en-US"/>
          </a:p>
        </p:txBody>
      </p:sp>
      <p:pic>
        <p:nvPicPr>
          <p:cNvPr id="7"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 y="6538913"/>
            <a:ext cx="1422400" cy="217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9" name="Rectangle 8"/>
          <p:cNvSpPr>
            <a:spLocks/>
          </p:cNvSpPr>
          <p:nvPr/>
        </p:nvSpPr>
        <p:spPr bwMode="auto">
          <a:xfrm>
            <a:off x="0" y="6815"/>
            <a:ext cx="9144000" cy="317500"/>
          </a:xfrm>
          <a:prstGeom prst="rect">
            <a:avLst/>
          </a:prstGeom>
          <a:solidFill>
            <a:srgbClr val="F0F0F0"/>
          </a:solidFill>
          <a:ln>
            <a:noFill/>
          </a:ln>
          <a:extLst>
            <a:ext uri="{91240B29-F687-4f45-9708-019B960494DF}">
              <a14:hiddenLine xmlns:a14="http://schemas.microsoft.com/office/drawing/2010/main" w="12700" cap="flat">
                <a:solidFill>
                  <a:srgbClr val="D7D7D7"/>
                </a:solidFill>
                <a:miter lim="800000"/>
                <a:headEnd type="none" w="med" len="med"/>
                <a:tailEnd type="none" w="med" len="med"/>
              </a14:hiddenLine>
            </a:ext>
          </a:extLst>
        </p:spPr>
        <p:txBody>
          <a:bodyPr lIns="0" tIns="0" rIns="0" bIns="0"/>
          <a:lstStyle/>
          <a:p>
            <a:endParaRPr lang="en-US"/>
          </a:p>
        </p:txBody>
      </p:sp>
      <p:sp>
        <p:nvSpPr>
          <p:cNvPr id="11" name="Line 5"/>
          <p:cNvSpPr>
            <a:spLocks noChangeShapeType="1"/>
          </p:cNvSpPr>
          <p:nvPr/>
        </p:nvSpPr>
        <p:spPr bwMode="auto">
          <a:xfrm>
            <a:off x="3046413" y="11113"/>
            <a:ext cx="3049587" cy="0"/>
          </a:xfrm>
          <a:prstGeom prst="line">
            <a:avLst/>
          </a:prstGeom>
          <a:noFill/>
          <a:ln w="38100">
            <a:solidFill>
              <a:srgbClr val="228CBC"/>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2" name="Line 6"/>
          <p:cNvSpPr>
            <a:spLocks noChangeShapeType="1"/>
          </p:cNvSpPr>
          <p:nvPr/>
        </p:nvSpPr>
        <p:spPr bwMode="auto">
          <a:xfrm>
            <a:off x="0" y="11113"/>
            <a:ext cx="3048000" cy="0"/>
          </a:xfrm>
          <a:prstGeom prst="line">
            <a:avLst/>
          </a:prstGeom>
          <a:noFill/>
          <a:ln w="38100">
            <a:solidFill>
              <a:srgbClr val="FDB620"/>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3" name="Line 7"/>
          <p:cNvSpPr>
            <a:spLocks noChangeShapeType="1"/>
          </p:cNvSpPr>
          <p:nvPr/>
        </p:nvSpPr>
        <p:spPr bwMode="auto">
          <a:xfrm>
            <a:off x="6094413" y="11113"/>
            <a:ext cx="3049587" cy="0"/>
          </a:xfrm>
          <a:prstGeom prst="line">
            <a:avLst/>
          </a:prstGeom>
          <a:noFill/>
          <a:ln w="38100">
            <a:solidFill>
              <a:srgbClr val="7BBB45"/>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6" name="Rectangle 8"/>
          <p:cNvSpPr>
            <a:spLocks/>
          </p:cNvSpPr>
          <p:nvPr/>
        </p:nvSpPr>
        <p:spPr bwMode="auto">
          <a:xfrm>
            <a:off x="3962400" y="6477000"/>
            <a:ext cx="5105400" cy="20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dirty="0">
                <a:solidFill>
                  <a:srgbClr val="828282"/>
                </a:solidFill>
                <a:latin typeface="Arial" charset="0"/>
                <a:ea typeface="ＭＳ Ｐゴシック" charset="0"/>
                <a:sym typeface="Helvetica Neue" charset="0"/>
              </a:rPr>
              <a:t>Free to share, print, make copies and changes. Get yours at </a:t>
            </a:r>
            <a:r>
              <a:rPr lang="en-US" sz="800" dirty="0" err="1">
                <a:solidFill>
                  <a:srgbClr val="828282"/>
                </a:solidFill>
                <a:latin typeface="Arial" charset="0"/>
                <a:ea typeface="ＭＳ Ｐゴシック" charset="0"/>
                <a:sym typeface="Helvetica Neue" charset="0"/>
              </a:rPr>
              <a:t>www.boundless.com</a:t>
            </a:r>
            <a:endParaRPr lang="en-US" sz="800" dirty="0">
              <a:solidFill>
                <a:srgbClr val="828282"/>
              </a:solidFill>
              <a:latin typeface="Arial" charset="0"/>
              <a:ea typeface="ＭＳ Ｐゴシック" charset="0"/>
              <a:sym typeface="Helvetica Neue" charset="0"/>
            </a:endParaRPr>
          </a:p>
        </p:txBody>
      </p:sp>
      <p:sp>
        <p:nvSpPr>
          <p:cNvPr id="17" name="Rectangle 10"/>
          <p:cNvSpPr>
            <a:spLocks/>
          </p:cNvSpPr>
          <p:nvPr/>
        </p:nvSpPr>
        <p:spPr bwMode="auto">
          <a:xfrm>
            <a:off x="1676400" y="6629400"/>
            <a:ext cx="73914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i="1" dirty="0" smtClean="0">
                <a:solidFill>
                  <a:srgbClr val="828282"/>
                </a:solidFill>
                <a:latin typeface="Arial" charset="0"/>
                <a:ea typeface="ＭＳ Ｐゴシック" charset="0"/>
                <a:sym typeface="Helvetica Neue" charset="0"/>
              </a:rPr>
              <a:t>Light and Matter.</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rPr>
              <a:t/>
            </a:r>
            <a:r>
              <a:rPr lang="en-US" sz="800" dirty="0" smtClean="0">
                <a:solidFill>
                  <a:srgbClr val="828282"/>
                </a:solidFill>
                <a:latin typeface="Arial" charset="0"/>
                <a:ea typeface="ＭＳ Ｐゴシック" charset="0"/>
                <a:sym typeface="Helvetica Neue" charset="0"/>
              </a:rPr>
              <a:t>"Vibrations."</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hlinkClick r:id="rId3"/>
              </a:rPr>
              <a:t>CC BY-SA</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hlinkClick r:id="rId4"/>
              </a:rPr>
              <a:t>http://lightandmatter.com/html_books/me/ch16/ch16.html</a:t>
            </a:r>
            <a:r>
              <a:rPr lang="en-US" sz="800" dirty="0" smtClean="0">
                <a:solidFill>
                  <a:srgbClr val="828282"/>
                </a:solidFill>
                <a:latin typeface="Arial" charset="0"/>
                <a:ea typeface="ＭＳ Ｐゴシック" charset="0"/>
                <a:sym typeface="Helvetica Neue" charset="0"/>
              </a:rPr>
              <a:t> </a:t>
            </a:r>
            <a:r>
              <a:rPr lang="en-US" sz="800" u="sng" dirty="0" smtClean="0">
                <a:solidFill>
                  <a:srgbClr val="FFFFFF"/>
                </a:solidFill>
                <a:latin typeface="Arial"/>
                <a:ea typeface="ＭＳ Ｐゴシック" charset="0"/>
                <a:cs typeface="Arial"/>
                <a:sym typeface="Helvetica Neue" charset="0"/>
                <a:hlinkClick r:id="rId5"/>
              </a:rPr>
              <a:t>View on Boundless.com</a:t>
            </a:r>
            <a:endParaRPr lang="en-US" sz="800" u="sng" dirty="0">
              <a:solidFill>
                <a:srgbClr val="FFFFFF"/>
              </a:solidFill>
              <a:latin typeface="Arial"/>
              <a:ea typeface="ＭＳ Ｐゴシック" charset="0"/>
              <a:cs typeface="Arial"/>
              <a:sym typeface="Helvetica Neue" charset="0"/>
            </a:endParaRPr>
          </a:p>
        </p:txBody>
      </p:sp>
      <p:sp>
        <p:nvSpPr>
          <p:cNvPr id="14" name="Rectangle 11"/>
          <p:cNvSpPr>
            <a:spLocks/>
          </p:cNvSpPr>
          <p:nvPr/>
        </p:nvSpPr>
        <p:spPr bwMode="auto">
          <a:xfrm>
            <a:off x="190500" y="83015"/>
            <a:ext cx="8801100" cy="145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lstStyle/>
          <a:p>
            <a:pPr algn="l"/>
            <a:r>
              <a:rPr lang="en-US" sz="1000" dirty="0" smtClean="0">
                <a:solidFill>
                  <a:srgbClr val="828282"/>
                </a:solidFill>
                <a:latin typeface="Helvetica Neue Light" charset="0"/>
                <a:ea typeface="ＭＳ Ｐゴシック" charset="0"/>
                <a:cs typeface="Helvetica Neue Light" charset="0"/>
                <a:sym typeface="Helvetica Neue Light" charset="0"/>
              </a:rPr>
              <a:t>Waves and Vibrations</a:t>
            </a:r>
            <a:endParaRPr lang="en-US" sz="1000" dirty="0">
              <a:solidFill>
                <a:srgbClr val="828282"/>
              </a:solidFill>
              <a:latin typeface="Helvetica Neue Light" charset="0"/>
              <a:ea typeface="ＭＳ Ｐゴシック" charset="0"/>
              <a:cs typeface="Helvetica Neue Light" charset="0"/>
              <a:sym typeface="Helvetica Neue Light" charset="0"/>
            </a:endParaRPr>
          </a:p>
        </p:txBody>
      </p:sp>
      <p:pic>
        <p:nvPicPr>
          <p:cNvPr id="8" name="Picture 7" descr="appendiximage.jpg"/>
          <p:cNvPicPr>
            <a:picLocks noChangeAspect="1"/>
          </p:cNvPicPr>
          <p:nvPr/>
        </p:nvPicPr>
        <p:blipFill>
          <a:blip r:embed="rId7">
            <a:extLst>
              <a:ext uri="{833bf96c4a30f26e55f297e52af985d2}">
                <a14:useLocalDpi xmlns:a14="http://schemas.microsoft.com/office/drawing/2010/main" val="0"/>
              </a:ext>
            </a:extLst>
          </a:blip>
          <a:stretch>
            <a:fillRect/>
          </a:stretch>
        </p:blipFill>
        <p:spPr>
          <a:xfrm>
            <a:off x="2983637" y="533400"/>
            <a:ext cx="3176726" cy="4343400"/>
          </a:xfrm>
          <a:prstGeom prst="rect">
            <a:avLst/>
          </a:prstGeom>
        </p:spPr>
      </p:pic>
    </p:spTree>
    <p:extLst>
      <p:ext uri="{BB962C8B-B14F-4D97-AF65-F5344CB8AC3E}">
        <p14:creationId xmlns:p14="http://schemas.microsoft.com/office/powerpoint/2010/main" val="139829866"/>
      </p:ext>
    </p:extLst>
  </p:cSld>
  <p:clrMapOvr>
    <a:masterClrMapping/>
  </p:clrMapOvr>
  <p:transition xmlns:p14="http://schemas.microsoft.com/office/powerpoint/2010/mai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04800" y="5029200"/>
            <a:ext cx="8534400" cy="1295400"/>
          </a:xfrm>
        </p:spPr>
        <p:txBody>
          <a:bodyPr/>
          <a:lstStyle/>
          <a:p>
            <a:r>
              <a:rPr lang="en-US" dirty="0" smtClean="0"/>
              <a:t>Standing Waves</a:t>
            </a:r>
          </a:p>
          <a:p>
            <a:pPr lvl="1"/>
            <a:r>
              <a:rPr lang="en-US" dirty="0" smtClean="0"/>
              <a:t>Standing waves in a string, the fundamental mode and the first six overtones.</a:t>
            </a:r>
          </a:p>
        </p:txBody>
      </p:sp>
      <p:sp>
        <p:nvSpPr>
          <p:cNvPr id="5" name="Rectangle 4"/>
          <p:cNvSpPr>
            <a:spLocks/>
          </p:cNvSpPr>
          <p:nvPr/>
        </p:nvSpPr>
        <p:spPr bwMode="auto">
          <a:xfrm>
            <a:off x="0" y="6400800"/>
            <a:ext cx="9144000" cy="469900"/>
          </a:xfrm>
          <a:prstGeom prst="rect">
            <a:avLst/>
          </a:prstGeom>
          <a:solidFill>
            <a:srgbClr val="F6F6F6"/>
          </a:solidFill>
          <a:ln>
            <a:noFill/>
          </a:ln>
          <a:extLst>
            <a:ext uri="{91240B29-F687-4f45-9708-019B960494DF}">
              <a14:hiddenLine xmlns:a14="http://schemas.microsoft.com/office/drawing/2010/main" w="3175">
                <a:solidFill>
                  <a:srgbClr val="D7D7D7"/>
                </a:solidFill>
                <a:miter lim="800000"/>
                <a:headEnd/>
                <a:tailEnd/>
              </a14:hiddenLine>
            </a:ext>
          </a:extLst>
        </p:spPr>
        <p:txBody>
          <a:bodyPr lIns="0" tIns="0" rIns="0" bIns="0"/>
          <a:lstStyle/>
          <a:p>
            <a:endParaRPr lang="en-US"/>
          </a:p>
        </p:txBody>
      </p:sp>
      <p:pic>
        <p:nvPicPr>
          <p:cNvPr id="7"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 y="6538913"/>
            <a:ext cx="1422400" cy="217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9" name="Rectangle 8"/>
          <p:cNvSpPr>
            <a:spLocks/>
          </p:cNvSpPr>
          <p:nvPr/>
        </p:nvSpPr>
        <p:spPr bwMode="auto">
          <a:xfrm>
            <a:off x="0" y="6815"/>
            <a:ext cx="9144000" cy="317500"/>
          </a:xfrm>
          <a:prstGeom prst="rect">
            <a:avLst/>
          </a:prstGeom>
          <a:solidFill>
            <a:srgbClr val="F0F0F0"/>
          </a:solidFill>
          <a:ln>
            <a:noFill/>
          </a:ln>
          <a:extLst>
            <a:ext uri="{91240B29-F687-4f45-9708-019B960494DF}">
              <a14:hiddenLine xmlns:a14="http://schemas.microsoft.com/office/drawing/2010/main" w="12700" cap="flat">
                <a:solidFill>
                  <a:srgbClr val="D7D7D7"/>
                </a:solidFill>
                <a:miter lim="800000"/>
                <a:headEnd type="none" w="med" len="med"/>
                <a:tailEnd type="none" w="med" len="med"/>
              </a14:hiddenLine>
            </a:ext>
          </a:extLst>
        </p:spPr>
        <p:txBody>
          <a:bodyPr lIns="0" tIns="0" rIns="0" bIns="0"/>
          <a:lstStyle/>
          <a:p>
            <a:endParaRPr lang="en-US"/>
          </a:p>
        </p:txBody>
      </p:sp>
      <p:sp>
        <p:nvSpPr>
          <p:cNvPr id="11" name="Line 5"/>
          <p:cNvSpPr>
            <a:spLocks noChangeShapeType="1"/>
          </p:cNvSpPr>
          <p:nvPr/>
        </p:nvSpPr>
        <p:spPr bwMode="auto">
          <a:xfrm>
            <a:off x="3046413" y="11113"/>
            <a:ext cx="3049587" cy="0"/>
          </a:xfrm>
          <a:prstGeom prst="line">
            <a:avLst/>
          </a:prstGeom>
          <a:noFill/>
          <a:ln w="38100">
            <a:solidFill>
              <a:srgbClr val="228CBC"/>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2" name="Line 6"/>
          <p:cNvSpPr>
            <a:spLocks noChangeShapeType="1"/>
          </p:cNvSpPr>
          <p:nvPr/>
        </p:nvSpPr>
        <p:spPr bwMode="auto">
          <a:xfrm>
            <a:off x="0" y="11113"/>
            <a:ext cx="3048000" cy="0"/>
          </a:xfrm>
          <a:prstGeom prst="line">
            <a:avLst/>
          </a:prstGeom>
          <a:noFill/>
          <a:ln w="38100">
            <a:solidFill>
              <a:srgbClr val="FDB620"/>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3" name="Line 7"/>
          <p:cNvSpPr>
            <a:spLocks noChangeShapeType="1"/>
          </p:cNvSpPr>
          <p:nvPr/>
        </p:nvSpPr>
        <p:spPr bwMode="auto">
          <a:xfrm>
            <a:off x="6094413" y="11113"/>
            <a:ext cx="3049587" cy="0"/>
          </a:xfrm>
          <a:prstGeom prst="line">
            <a:avLst/>
          </a:prstGeom>
          <a:noFill/>
          <a:ln w="38100">
            <a:solidFill>
              <a:srgbClr val="7BBB45"/>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6" name="Rectangle 8"/>
          <p:cNvSpPr>
            <a:spLocks/>
          </p:cNvSpPr>
          <p:nvPr/>
        </p:nvSpPr>
        <p:spPr bwMode="auto">
          <a:xfrm>
            <a:off x="3962400" y="6477000"/>
            <a:ext cx="5105400" cy="20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dirty="0">
                <a:solidFill>
                  <a:srgbClr val="828282"/>
                </a:solidFill>
                <a:latin typeface="Arial" charset="0"/>
                <a:ea typeface="ＭＳ Ｐゴシック" charset="0"/>
                <a:sym typeface="Helvetica Neue" charset="0"/>
              </a:rPr>
              <a:t>Free to share, print, make copies and changes. Get yours at </a:t>
            </a:r>
            <a:r>
              <a:rPr lang="en-US" sz="800" dirty="0" err="1">
                <a:solidFill>
                  <a:srgbClr val="828282"/>
                </a:solidFill>
                <a:latin typeface="Arial" charset="0"/>
                <a:ea typeface="ＭＳ Ｐゴシック" charset="0"/>
                <a:sym typeface="Helvetica Neue" charset="0"/>
              </a:rPr>
              <a:t>www.boundless.com</a:t>
            </a:r>
            <a:endParaRPr lang="en-US" sz="800" dirty="0">
              <a:solidFill>
                <a:srgbClr val="828282"/>
              </a:solidFill>
              <a:latin typeface="Arial" charset="0"/>
              <a:ea typeface="ＭＳ Ｐゴシック" charset="0"/>
              <a:sym typeface="Helvetica Neue" charset="0"/>
            </a:endParaRPr>
          </a:p>
        </p:txBody>
      </p:sp>
      <p:sp>
        <p:nvSpPr>
          <p:cNvPr id="17" name="Rectangle 10"/>
          <p:cNvSpPr>
            <a:spLocks/>
          </p:cNvSpPr>
          <p:nvPr/>
        </p:nvSpPr>
        <p:spPr bwMode="auto">
          <a:xfrm>
            <a:off x="1676400" y="6629400"/>
            <a:ext cx="73914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i="1" dirty="0" smtClean="0">
                <a:solidFill>
                  <a:srgbClr val="828282"/>
                </a:solidFill>
                <a:latin typeface="Arial" charset="0"/>
                <a:ea typeface="ＭＳ Ｐゴシック" charset="0"/>
                <a:sym typeface="Helvetica Neue" charset="0"/>
              </a:rPr>
              <a:t>Wikipedia.</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rPr>
              <a:t/>
            </a:r>
            <a:r>
              <a:rPr lang="en-US" sz="800" dirty="0" smtClean="0">
                <a:solidFill>
                  <a:srgbClr val="828282"/>
                </a:solidFill>
                <a:latin typeface="Arial" charset="0"/>
                <a:ea typeface="ＭＳ Ｐゴシック" charset="0"/>
                <a:sym typeface="Helvetica Neue" charset="0"/>
              </a:rPr>
              <a:t>"Standing wave."</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hlinkClick r:id="rId3"/>
              </a:rPr>
              <a:t>CC BY</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hlinkClick r:id="rId4"/>
              </a:rPr>
              <a:t>http://en.wikipedia.org/wiki/Standing_wave</a:t>
            </a:r>
            <a:r>
              <a:rPr lang="en-US" sz="800" dirty="0" smtClean="0">
                <a:solidFill>
                  <a:srgbClr val="828282"/>
                </a:solidFill>
                <a:latin typeface="Arial" charset="0"/>
                <a:ea typeface="ＭＳ Ｐゴシック" charset="0"/>
                <a:sym typeface="Helvetica Neue" charset="0"/>
              </a:rPr>
              <a:t> </a:t>
            </a:r>
            <a:r>
              <a:rPr lang="en-US" sz="800" u="sng" dirty="0" smtClean="0">
                <a:solidFill>
                  <a:srgbClr val="FFFFFF"/>
                </a:solidFill>
                <a:latin typeface="Arial"/>
                <a:ea typeface="ＭＳ Ｐゴシック" charset="0"/>
                <a:cs typeface="Arial"/>
                <a:sym typeface="Helvetica Neue" charset="0"/>
                <a:hlinkClick r:id="rId5"/>
              </a:rPr>
              <a:t>View on Boundless.com</a:t>
            </a:r>
            <a:endParaRPr lang="en-US" sz="800" u="sng" dirty="0">
              <a:solidFill>
                <a:srgbClr val="FFFFFF"/>
              </a:solidFill>
              <a:latin typeface="Arial"/>
              <a:ea typeface="ＭＳ Ｐゴシック" charset="0"/>
              <a:cs typeface="Arial"/>
              <a:sym typeface="Helvetica Neue" charset="0"/>
            </a:endParaRPr>
          </a:p>
        </p:txBody>
      </p:sp>
      <p:sp>
        <p:nvSpPr>
          <p:cNvPr id="14" name="Rectangle 11"/>
          <p:cNvSpPr>
            <a:spLocks/>
          </p:cNvSpPr>
          <p:nvPr/>
        </p:nvSpPr>
        <p:spPr bwMode="auto">
          <a:xfrm>
            <a:off x="190500" y="83015"/>
            <a:ext cx="8801100" cy="145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lstStyle/>
          <a:p>
            <a:pPr algn="l"/>
            <a:r>
              <a:rPr lang="en-US" sz="1000" dirty="0" smtClean="0">
                <a:solidFill>
                  <a:srgbClr val="828282"/>
                </a:solidFill>
                <a:latin typeface="Helvetica Neue Light" charset="0"/>
                <a:ea typeface="ＭＳ Ｐゴシック" charset="0"/>
                <a:cs typeface="Helvetica Neue Light" charset="0"/>
                <a:sym typeface="Helvetica Neue Light" charset="0"/>
              </a:rPr>
              <a:t>Waves and Vibrations</a:t>
            </a:r>
            <a:endParaRPr lang="en-US" sz="1000" dirty="0">
              <a:solidFill>
                <a:srgbClr val="828282"/>
              </a:solidFill>
              <a:latin typeface="Helvetica Neue Light" charset="0"/>
              <a:ea typeface="ＭＳ Ｐゴシック" charset="0"/>
              <a:cs typeface="Helvetica Neue Light" charset="0"/>
              <a:sym typeface="Helvetica Neue Light" charset="0"/>
            </a:endParaRPr>
          </a:p>
        </p:txBody>
      </p:sp>
      <p:pic>
        <p:nvPicPr>
          <p:cNvPr id="8" name="Picture 7" descr="appendiximage.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6700" y="533400"/>
            <a:ext cx="8610600" cy="4343400"/>
          </a:xfrm>
          <a:prstGeom prst="rect">
            <a:avLst/>
          </a:prstGeom>
        </p:spPr>
      </p:pic>
    </p:spTree>
    <p:extLst>
      <p:ext uri="{BB962C8B-B14F-4D97-AF65-F5344CB8AC3E}">
        <p14:creationId xmlns:p14="http://schemas.microsoft.com/office/powerpoint/2010/main" val="139829866"/>
      </p:ext>
    </p:extLst>
  </p:cSld>
  <p:clrMapOvr>
    <a:masterClrMapping/>
  </p:clrMapOvr>
  <p:transition xmlns:p14="http://schemas.microsoft.com/office/powerpoint/2010/mai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04800" y="5029200"/>
            <a:ext cx="8534400" cy="1295400"/>
          </a:xfrm>
        </p:spPr>
        <p:txBody>
          <a:bodyPr/>
          <a:lstStyle/>
          <a:p>
            <a:r>
              <a:rPr lang="en-US" dirty="0" smtClean="0"/>
              <a:t>Standing Wave</a:t>
            </a:r>
          </a:p>
          <a:p>
            <a:pPr lvl="1"/>
            <a:r>
              <a:rPr lang="en-US" dirty="0" smtClean="0"/>
              <a:t>A standing wave (black) depicted as the sum of two propagating waves traveling in opposite directions (red and blue).</a:t>
            </a:r>
          </a:p>
        </p:txBody>
      </p:sp>
      <p:sp>
        <p:nvSpPr>
          <p:cNvPr id="5" name="Rectangle 4"/>
          <p:cNvSpPr>
            <a:spLocks/>
          </p:cNvSpPr>
          <p:nvPr/>
        </p:nvSpPr>
        <p:spPr bwMode="auto">
          <a:xfrm>
            <a:off x="0" y="6400800"/>
            <a:ext cx="9144000" cy="469900"/>
          </a:xfrm>
          <a:prstGeom prst="rect">
            <a:avLst/>
          </a:prstGeom>
          <a:solidFill>
            <a:srgbClr val="F6F6F6"/>
          </a:solidFill>
          <a:ln>
            <a:noFill/>
          </a:ln>
          <a:extLst>
            <a:ext uri="{91240B29-F687-4f45-9708-019B960494DF}">
              <a14:hiddenLine xmlns:a14="http://schemas.microsoft.com/office/drawing/2010/main" w="3175">
                <a:solidFill>
                  <a:srgbClr val="D7D7D7"/>
                </a:solidFill>
                <a:miter lim="800000"/>
                <a:headEnd/>
                <a:tailEnd/>
              </a14:hiddenLine>
            </a:ext>
          </a:extLst>
        </p:spPr>
        <p:txBody>
          <a:bodyPr lIns="0" tIns="0" rIns="0" bIns="0"/>
          <a:lstStyle/>
          <a:p>
            <a:endParaRPr lang="en-US"/>
          </a:p>
        </p:txBody>
      </p:sp>
      <p:pic>
        <p:nvPicPr>
          <p:cNvPr id="7"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 y="6538913"/>
            <a:ext cx="1422400" cy="217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9" name="Rectangle 8"/>
          <p:cNvSpPr>
            <a:spLocks/>
          </p:cNvSpPr>
          <p:nvPr/>
        </p:nvSpPr>
        <p:spPr bwMode="auto">
          <a:xfrm>
            <a:off x="0" y="6815"/>
            <a:ext cx="9144000" cy="317500"/>
          </a:xfrm>
          <a:prstGeom prst="rect">
            <a:avLst/>
          </a:prstGeom>
          <a:solidFill>
            <a:srgbClr val="F0F0F0"/>
          </a:solidFill>
          <a:ln>
            <a:noFill/>
          </a:ln>
          <a:extLst>
            <a:ext uri="{91240B29-F687-4f45-9708-019B960494DF}">
              <a14:hiddenLine xmlns:a14="http://schemas.microsoft.com/office/drawing/2010/main" w="12700" cap="flat">
                <a:solidFill>
                  <a:srgbClr val="D7D7D7"/>
                </a:solidFill>
                <a:miter lim="800000"/>
                <a:headEnd type="none" w="med" len="med"/>
                <a:tailEnd type="none" w="med" len="med"/>
              </a14:hiddenLine>
            </a:ext>
          </a:extLst>
        </p:spPr>
        <p:txBody>
          <a:bodyPr lIns="0" tIns="0" rIns="0" bIns="0"/>
          <a:lstStyle/>
          <a:p>
            <a:endParaRPr lang="en-US"/>
          </a:p>
        </p:txBody>
      </p:sp>
      <p:sp>
        <p:nvSpPr>
          <p:cNvPr id="11" name="Line 5"/>
          <p:cNvSpPr>
            <a:spLocks noChangeShapeType="1"/>
          </p:cNvSpPr>
          <p:nvPr/>
        </p:nvSpPr>
        <p:spPr bwMode="auto">
          <a:xfrm>
            <a:off x="3046413" y="11113"/>
            <a:ext cx="3049587" cy="0"/>
          </a:xfrm>
          <a:prstGeom prst="line">
            <a:avLst/>
          </a:prstGeom>
          <a:noFill/>
          <a:ln w="38100">
            <a:solidFill>
              <a:srgbClr val="228CBC"/>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2" name="Line 6"/>
          <p:cNvSpPr>
            <a:spLocks noChangeShapeType="1"/>
          </p:cNvSpPr>
          <p:nvPr/>
        </p:nvSpPr>
        <p:spPr bwMode="auto">
          <a:xfrm>
            <a:off x="0" y="11113"/>
            <a:ext cx="3048000" cy="0"/>
          </a:xfrm>
          <a:prstGeom prst="line">
            <a:avLst/>
          </a:prstGeom>
          <a:noFill/>
          <a:ln w="38100">
            <a:solidFill>
              <a:srgbClr val="FDB620"/>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3" name="Line 7"/>
          <p:cNvSpPr>
            <a:spLocks noChangeShapeType="1"/>
          </p:cNvSpPr>
          <p:nvPr/>
        </p:nvSpPr>
        <p:spPr bwMode="auto">
          <a:xfrm>
            <a:off x="6094413" y="11113"/>
            <a:ext cx="3049587" cy="0"/>
          </a:xfrm>
          <a:prstGeom prst="line">
            <a:avLst/>
          </a:prstGeom>
          <a:noFill/>
          <a:ln w="38100">
            <a:solidFill>
              <a:srgbClr val="7BBB45"/>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6" name="Rectangle 8"/>
          <p:cNvSpPr>
            <a:spLocks/>
          </p:cNvSpPr>
          <p:nvPr/>
        </p:nvSpPr>
        <p:spPr bwMode="auto">
          <a:xfrm>
            <a:off x="3962400" y="6477000"/>
            <a:ext cx="5105400" cy="20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dirty="0">
                <a:solidFill>
                  <a:srgbClr val="828282"/>
                </a:solidFill>
                <a:latin typeface="Arial" charset="0"/>
                <a:ea typeface="ＭＳ Ｐゴシック" charset="0"/>
                <a:sym typeface="Helvetica Neue" charset="0"/>
              </a:rPr>
              <a:t>Free to share, print, make copies and changes. Get yours at </a:t>
            </a:r>
            <a:r>
              <a:rPr lang="en-US" sz="800" dirty="0" err="1">
                <a:solidFill>
                  <a:srgbClr val="828282"/>
                </a:solidFill>
                <a:latin typeface="Arial" charset="0"/>
                <a:ea typeface="ＭＳ Ｐゴシック" charset="0"/>
                <a:sym typeface="Helvetica Neue" charset="0"/>
              </a:rPr>
              <a:t>www.boundless.com</a:t>
            </a:r>
            <a:endParaRPr lang="en-US" sz="800" dirty="0">
              <a:solidFill>
                <a:srgbClr val="828282"/>
              </a:solidFill>
              <a:latin typeface="Arial" charset="0"/>
              <a:ea typeface="ＭＳ Ｐゴシック" charset="0"/>
              <a:sym typeface="Helvetica Neue" charset="0"/>
            </a:endParaRPr>
          </a:p>
        </p:txBody>
      </p:sp>
      <p:sp>
        <p:nvSpPr>
          <p:cNvPr id="17" name="Rectangle 10"/>
          <p:cNvSpPr>
            <a:spLocks/>
          </p:cNvSpPr>
          <p:nvPr/>
        </p:nvSpPr>
        <p:spPr bwMode="auto">
          <a:xfrm>
            <a:off x="1676400" y="6629400"/>
            <a:ext cx="73914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i="1" dirty="0" smtClean="0">
                <a:solidFill>
                  <a:srgbClr val="828282"/>
                </a:solidFill>
                <a:latin typeface="Arial" charset="0"/>
                <a:ea typeface="ＭＳ Ｐゴシック" charset="0"/>
                <a:sym typeface="Helvetica Neue" charset="0"/>
              </a:rPr>
              <a:t>Wikipedia.</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rPr>
              <a:t/>
            </a:r>
            <a:r>
              <a:rPr lang="en-US" sz="800" dirty="0" smtClean="0">
                <a:solidFill>
                  <a:srgbClr val="828282"/>
                </a:solidFill>
                <a:latin typeface="Arial" charset="0"/>
                <a:ea typeface="ＭＳ Ｐゴシック" charset="0"/>
                <a:sym typeface="Helvetica Neue" charset="0"/>
              </a:rPr>
              <a:t>"Standing wave."</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hlinkClick r:id="rId3"/>
              </a:rPr>
              <a:t>CC BY</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hlinkClick r:id="rId4"/>
              </a:rPr>
              <a:t>http://en.wikipedia.org/wiki/Standing_wave</a:t>
            </a:r>
            <a:r>
              <a:rPr lang="en-US" sz="800" dirty="0" smtClean="0">
                <a:solidFill>
                  <a:srgbClr val="828282"/>
                </a:solidFill>
                <a:latin typeface="Arial" charset="0"/>
                <a:ea typeface="ＭＳ Ｐゴシック" charset="0"/>
                <a:sym typeface="Helvetica Neue" charset="0"/>
              </a:rPr>
              <a:t> </a:t>
            </a:r>
            <a:r>
              <a:rPr lang="en-US" sz="800" u="sng" dirty="0" smtClean="0">
                <a:solidFill>
                  <a:srgbClr val="FFFFFF"/>
                </a:solidFill>
                <a:latin typeface="Arial"/>
                <a:ea typeface="ＭＳ Ｐゴシック" charset="0"/>
                <a:cs typeface="Arial"/>
                <a:sym typeface="Helvetica Neue" charset="0"/>
                <a:hlinkClick r:id="rId5"/>
              </a:rPr>
              <a:t>View on Boundless.com</a:t>
            </a:r>
            <a:endParaRPr lang="en-US" sz="800" u="sng" dirty="0">
              <a:solidFill>
                <a:srgbClr val="FFFFFF"/>
              </a:solidFill>
              <a:latin typeface="Arial"/>
              <a:ea typeface="ＭＳ Ｐゴシック" charset="0"/>
              <a:cs typeface="Arial"/>
              <a:sym typeface="Helvetica Neue" charset="0"/>
            </a:endParaRPr>
          </a:p>
        </p:txBody>
      </p:sp>
      <p:sp>
        <p:nvSpPr>
          <p:cNvPr id="14" name="Rectangle 11"/>
          <p:cNvSpPr>
            <a:spLocks/>
          </p:cNvSpPr>
          <p:nvPr/>
        </p:nvSpPr>
        <p:spPr bwMode="auto">
          <a:xfrm>
            <a:off x="190500" y="83015"/>
            <a:ext cx="8801100" cy="145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lstStyle/>
          <a:p>
            <a:pPr algn="l"/>
            <a:r>
              <a:rPr lang="en-US" sz="1000" dirty="0" smtClean="0">
                <a:solidFill>
                  <a:srgbClr val="828282"/>
                </a:solidFill>
                <a:latin typeface="Helvetica Neue Light" charset="0"/>
                <a:ea typeface="ＭＳ Ｐゴシック" charset="0"/>
                <a:cs typeface="Helvetica Neue Light" charset="0"/>
                <a:sym typeface="Helvetica Neue Light" charset="0"/>
              </a:rPr>
              <a:t>Waves and Vibrations</a:t>
            </a:r>
            <a:endParaRPr lang="en-US" sz="1000" dirty="0">
              <a:solidFill>
                <a:srgbClr val="828282"/>
              </a:solidFill>
              <a:latin typeface="Helvetica Neue Light" charset="0"/>
              <a:ea typeface="ＭＳ Ｐゴシック" charset="0"/>
              <a:cs typeface="Helvetica Neue Light" charset="0"/>
              <a:sym typeface="Helvetica Neue Light" charset="0"/>
            </a:endParaRPr>
          </a:p>
        </p:txBody>
      </p:sp>
      <p:pic>
        <p:nvPicPr>
          <p:cNvPr id="8" name="Picture 7" descr="appendiximage.jpg"/>
          <p:cNvPicPr>
            <a:picLocks noChangeAspect="1"/>
          </p:cNvPicPr>
          <p:nvPr/>
        </p:nvPicPr>
        <p:blipFill>
          <a:blip r:embed="rId7">
            <a:extLst>
              <a:ext uri="{8a69d62f697b169cd65bdf23ee035068}">
                <a14:useLocalDpi xmlns:a14="http://schemas.microsoft.com/office/drawing/2010/main" val="0"/>
              </a:ext>
            </a:extLst>
          </a:blip>
          <a:stretch>
            <a:fillRect/>
          </a:stretch>
        </p:blipFill>
        <p:spPr>
          <a:xfrm>
            <a:off x="266700" y="533400"/>
            <a:ext cx="8610600" cy="2870200"/>
          </a:xfrm>
          <a:prstGeom prst="rect">
            <a:avLst/>
          </a:prstGeom>
        </p:spPr>
      </p:pic>
    </p:spTree>
    <p:extLst>
      <p:ext uri="{BB962C8B-B14F-4D97-AF65-F5344CB8AC3E}">
        <p14:creationId xmlns:p14="http://schemas.microsoft.com/office/powerpoint/2010/main" val="139829866"/>
      </p:ext>
    </p:extLst>
  </p:cSld>
  <p:clrMapOvr>
    <a:masterClrMapping/>
  </p:clrMapOvr>
  <p:transition xmlns:p14="http://schemas.microsoft.com/office/powerpoint/2010/mai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04800" y="5029200"/>
            <a:ext cx="8534400" cy="1295400"/>
          </a:xfrm>
        </p:spPr>
        <p:txBody>
          <a:bodyPr/>
          <a:lstStyle/>
          <a:p>
            <a:r>
              <a:rPr lang="en-US" dirty="0" smtClean="0"/>
              <a:t>Intensity Pattern</a:t>
            </a:r>
          </a:p>
          <a:p>
            <a:pPr lvl="1"/>
            <a:r>
              <a:rPr lang="en-US" dirty="0" smtClean="0"/>
              <a:t>Intensity pattern formed on a screen by diffraction from a square aperture.</a:t>
            </a:r>
          </a:p>
        </p:txBody>
      </p:sp>
      <p:sp>
        <p:nvSpPr>
          <p:cNvPr id="5" name="Rectangle 4"/>
          <p:cNvSpPr>
            <a:spLocks/>
          </p:cNvSpPr>
          <p:nvPr/>
        </p:nvSpPr>
        <p:spPr bwMode="auto">
          <a:xfrm>
            <a:off x="0" y="6400800"/>
            <a:ext cx="9144000" cy="469900"/>
          </a:xfrm>
          <a:prstGeom prst="rect">
            <a:avLst/>
          </a:prstGeom>
          <a:solidFill>
            <a:srgbClr val="F6F6F6"/>
          </a:solidFill>
          <a:ln>
            <a:noFill/>
          </a:ln>
          <a:extLst>
            <a:ext uri="{91240B29-F687-4f45-9708-019B960494DF}">
              <a14:hiddenLine xmlns:a14="http://schemas.microsoft.com/office/drawing/2010/main" w="3175">
                <a:solidFill>
                  <a:srgbClr val="D7D7D7"/>
                </a:solidFill>
                <a:miter lim="800000"/>
                <a:headEnd/>
                <a:tailEnd/>
              </a14:hiddenLine>
            </a:ext>
          </a:extLst>
        </p:spPr>
        <p:txBody>
          <a:bodyPr lIns="0" tIns="0" rIns="0" bIns="0"/>
          <a:lstStyle/>
          <a:p>
            <a:endParaRPr lang="en-US"/>
          </a:p>
        </p:txBody>
      </p:sp>
      <p:pic>
        <p:nvPicPr>
          <p:cNvPr id="7"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 y="6538913"/>
            <a:ext cx="1422400" cy="217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9" name="Rectangle 8"/>
          <p:cNvSpPr>
            <a:spLocks/>
          </p:cNvSpPr>
          <p:nvPr/>
        </p:nvSpPr>
        <p:spPr bwMode="auto">
          <a:xfrm>
            <a:off x="0" y="6815"/>
            <a:ext cx="9144000" cy="317500"/>
          </a:xfrm>
          <a:prstGeom prst="rect">
            <a:avLst/>
          </a:prstGeom>
          <a:solidFill>
            <a:srgbClr val="F0F0F0"/>
          </a:solidFill>
          <a:ln>
            <a:noFill/>
          </a:ln>
          <a:extLst>
            <a:ext uri="{91240B29-F687-4f45-9708-019B960494DF}">
              <a14:hiddenLine xmlns:a14="http://schemas.microsoft.com/office/drawing/2010/main" w="12700" cap="flat">
                <a:solidFill>
                  <a:srgbClr val="D7D7D7"/>
                </a:solidFill>
                <a:miter lim="800000"/>
                <a:headEnd type="none" w="med" len="med"/>
                <a:tailEnd type="none" w="med" len="med"/>
              </a14:hiddenLine>
            </a:ext>
          </a:extLst>
        </p:spPr>
        <p:txBody>
          <a:bodyPr lIns="0" tIns="0" rIns="0" bIns="0"/>
          <a:lstStyle/>
          <a:p>
            <a:endParaRPr lang="en-US"/>
          </a:p>
        </p:txBody>
      </p:sp>
      <p:sp>
        <p:nvSpPr>
          <p:cNvPr id="11" name="Line 5"/>
          <p:cNvSpPr>
            <a:spLocks noChangeShapeType="1"/>
          </p:cNvSpPr>
          <p:nvPr/>
        </p:nvSpPr>
        <p:spPr bwMode="auto">
          <a:xfrm>
            <a:off x="3046413" y="11113"/>
            <a:ext cx="3049587" cy="0"/>
          </a:xfrm>
          <a:prstGeom prst="line">
            <a:avLst/>
          </a:prstGeom>
          <a:noFill/>
          <a:ln w="38100">
            <a:solidFill>
              <a:srgbClr val="228CBC"/>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2" name="Line 6"/>
          <p:cNvSpPr>
            <a:spLocks noChangeShapeType="1"/>
          </p:cNvSpPr>
          <p:nvPr/>
        </p:nvSpPr>
        <p:spPr bwMode="auto">
          <a:xfrm>
            <a:off x="0" y="11113"/>
            <a:ext cx="3048000" cy="0"/>
          </a:xfrm>
          <a:prstGeom prst="line">
            <a:avLst/>
          </a:prstGeom>
          <a:noFill/>
          <a:ln w="38100">
            <a:solidFill>
              <a:srgbClr val="FDB620"/>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3" name="Line 7"/>
          <p:cNvSpPr>
            <a:spLocks noChangeShapeType="1"/>
          </p:cNvSpPr>
          <p:nvPr/>
        </p:nvSpPr>
        <p:spPr bwMode="auto">
          <a:xfrm>
            <a:off x="6094413" y="11113"/>
            <a:ext cx="3049587" cy="0"/>
          </a:xfrm>
          <a:prstGeom prst="line">
            <a:avLst/>
          </a:prstGeom>
          <a:noFill/>
          <a:ln w="38100">
            <a:solidFill>
              <a:srgbClr val="7BBB45"/>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6" name="Rectangle 8"/>
          <p:cNvSpPr>
            <a:spLocks/>
          </p:cNvSpPr>
          <p:nvPr/>
        </p:nvSpPr>
        <p:spPr bwMode="auto">
          <a:xfrm>
            <a:off x="3962400" y="6477000"/>
            <a:ext cx="5105400" cy="20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dirty="0">
                <a:solidFill>
                  <a:srgbClr val="828282"/>
                </a:solidFill>
                <a:latin typeface="Arial" charset="0"/>
                <a:ea typeface="ＭＳ Ｐゴシック" charset="0"/>
                <a:sym typeface="Helvetica Neue" charset="0"/>
              </a:rPr>
              <a:t>Free to share, print, make copies and changes. Get yours at </a:t>
            </a:r>
            <a:r>
              <a:rPr lang="en-US" sz="800" dirty="0" err="1">
                <a:solidFill>
                  <a:srgbClr val="828282"/>
                </a:solidFill>
                <a:latin typeface="Arial" charset="0"/>
                <a:ea typeface="ＭＳ Ｐゴシック" charset="0"/>
                <a:sym typeface="Helvetica Neue" charset="0"/>
              </a:rPr>
              <a:t>www.boundless.com</a:t>
            </a:r>
            <a:endParaRPr lang="en-US" sz="800" dirty="0">
              <a:solidFill>
                <a:srgbClr val="828282"/>
              </a:solidFill>
              <a:latin typeface="Arial" charset="0"/>
              <a:ea typeface="ＭＳ Ｐゴシック" charset="0"/>
              <a:sym typeface="Helvetica Neue" charset="0"/>
            </a:endParaRPr>
          </a:p>
        </p:txBody>
      </p:sp>
      <p:sp>
        <p:nvSpPr>
          <p:cNvPr id="17" name="Rectangle 10"/>
          <p:cNvSpPr>
            <a:spLocks/>
          </p:cNvSpPr>
          <p:nvPr/>
        </p:nvSpPr>
        <p:spPr bwMode="auto">
          <a:xfrm>
            <a:off x="1676400" y="6629400"/>
            <a:ext cx="73914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i="1" dirty="0" smtClean="0">
                <a:solidFill>
                  <a:srgbClr val="828282"/>
                </a:solidFill>
                <a:latin typeface="Arial" charset="0"/>
                <a:ea typeface="ＭＳ Ｐゴシック" charset="0"/>
                <a:sym typeface="Helvetica Neue" charset="0"/>
              </a:rPr>
              <a:t>Wikipedia.</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rPr>
              <a:t/>
            </a:r>
            <a:r>
              <a:rPr lang="en-US" sz="800" dirty="0" smtClean="0">
                <a:solidFill>
                  <a:srgbClr val="828282"/>
                </a:solidFill>
                <a:latin typeface="Arial" charset="0"/>
                <a:ea typeface="ＭＳ Ｐゴシック" charset="0"/>
                <a:sym typeface="Helvetica Neue" charset="0"/>
              </a:rPr>
              <a:t>"Diffraction."</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hlinkClick r:id="rId3"/>
              </a:rPr>
              <a:t>CC BY</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hlinkClick r:id="rId4"/>
              </a:rPr>
              <a:t>http://en.wikipedia.org/wiki/Diffraction</a:t>
            </a:r>
            <a:r>
              <a:rPr lang="en-US" sz="800" dirty="0" smtClean="0">
                <a:solidFill>
                  <a:srgbClr val="828282"/>
                </a:solidFill>
                <a:latin typeface="Arial" charset="0"/>
                <a:ea typeface="ＭＳ Ｐゴシック" charset="0"/>
                <a:sym typeface="Helvetica Neue" charset="0"/>
              </a:rPr>
              <a:t> </a:t>
            </a:r>
            <a:r>
              <a:rPr lang="en-US" sz="800" u="sng" dirty="0" smtClean="0">
                <a:solidFill>
                  <a:srgbClr val="FFFFFF"/>
                </a:solidFill>
                <a:latin typeface="Arial"/>
                <a:ea typeface="ＭＳ Ｐゴシック" charset="0"/>
                <a:cs typeface="Arial"/>
                <a:sym typeface="Helvetica Neue" charset="0"/>
                <a:hlinkClick r:id="rId5"/>
              </a:rPr>
              <a:t>View on Boundless.com</a:t>
            </a:r>
            <a:endParaRPr lang="en-US" sz="800" u="sng" dirty="0">
              <a:solidFill>
                <a:srgbClr val="FFFFFF"/>
              </a:solidFill>
              <a:latin typeface="Arial"/>
              <a:ea typeface="ＭＳ Ｐゴシック" charset="0"/>
              <a:cs typeface="Arial"/>
              <a:sym typeface="Helvetica Neue" charset="0"/>
            </a:endParaRPr>
          </a:p>
        </p:txBody>
      </p:sp>
      <p:sp>
        <p:nvSpPr>
          <p:cNvPr id="14" name="Rectangle 11"/>
          <p:cNvSpPr>
            <a:spLocks/>
          </p:cNvSpPr>
          <p:nvPr/>
        </p:nvSpPr>
        <p:spPr bwMode="auto">
          <a:xfrm>
            <a:off x="190500" y="83015"/>
            <a:ext cx="8801100" cy="145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lstStyle/>
          <a:p>
            <a:pPr algn="l"/>
            <a:r>
              <a:rPr lang="en-US" sz="1000" dirty="0" smtClean="0">
                <a:solidFill>
                  <a:srgbClr val="828282"/>
                </a:solidFill>
                <a:latin typeface="Helvetica Neue Light" charset="0"/>
                <a:ea typeface="ＭＳ Ｐゴシック" charset="0"/>
                <a:cs typeface="Helvetica Neue Light" charset="0"/>
                <a:sym typeface="Helvetica Neue Light" charset="0"/>
              </a:rPr>
              <a:t>Waves and Vibrations</a:t>
            </a:r>
            <a:endParaRPr lang="en-US" sz="1000" dirty="0">
              <a:solidFill>
                <a:srgbClr val="828282"/>
              </a:solidFill>
              <a:latin typeface="Helvetica Neue Light" charset="0"/>
              <a:ea typeface="ＭＳ Ｐゴシック" charset="0"/>
              <a:cs typeface="Helvetica Neue Light" charset="0"/>
              <a:sym typeface="Helvetica Neue Light" charset="0"/>
            </a:endParaRPr>
          </a:p>
        </p:txBody>
      </p:sp>
      <p:pic>
        <p:nvPicPr>
          <p:cNvPr id="8" name="Picture 7" descr="appendiximage.jpg"/>
          <p:cNvPicPr>
            <a:picLocks noChangeAspect="1"/>
          </p:cNvPicPr>
          <p:nvPr/>
        </p:nvPicPr>
        <p:blipFill>
          <a:blip r:embed="rId7">
            <a:extLst>
              <a:ext uri="{d1c435caa20d90f84b79ecbc86439231}">
                <a14:useLocalDpi xmlns:a14="http://schemas.microsoft.com/office/drawing/2010/main" val="0"/>
              </a:ext>
            </a:extLst>
          </a:blip>
          <a:stretch>
            <a:fillRect/>
          </a:stretch>
        </p:blipFill>
        <p:spPr>
          <a:xfrm>
            <a:off x="2405339" y="533400"/>
            <a:ext cx="4333322" cy="4343400"/>
          </a:xfrm>
          <a:prstGeom prst="rect">
            <a:avLst/>
          </a:prstGeom>
        </p:spPr>
      </p:pic>
    </p:spTree>
    <p:extLst>
      <p:ext uri="{BB962C8B-B14F-4D97-AF65-F5344CB8AC3E}">
        <p14:creationId xmlns:p14="http://schemas.microsoft.com/office/powerpoint/2010/main" val="139829866"/>
      </p:ext>
    </p:extLst>
  </p:cSld>
  <p:clrMapOvr>
    <a:masterClrMapping/>
  </p:clrMapOvr>
  <p:transition xmlns:p14="http://schemas.microsoft.com/office/powerpoint/2010/mai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04800" y="5029200"/>
            <a:ext cx="8534400" cy="1295400"/>
          </a:xfrm>
        </p:spPr>
        <p:txBody>
          <a:bodyPr/>
          <a:lstStyle/>
          <a:p>
            <a:r>
              <a:rPr lang="en-US" dirty="0" smtClean="0"/>
              <a:t>Harmonic Waves</a:t>
            </a:r>
          </a:p>
          <a:p>
            <a:pPr lvl="1"/>
            <a:r>
              <a:rPr lang="en-US" dirty="0" smtClean="0"/>
              <a:t>Harmonic waves are described by sinusoidal functions. The wavelength is equal to linear distance between repetitions of transverse disturbance or phase.</a:t>
            </a:r>
          </a:p>
        </p:txBody>
      </p:sp>
      <p:sp>
        <p:nvSpPr>
          <p:cNvPr id="5" name="Rectangle 4"/>
          <p:cNvSpPr>
            <a:spLocks/>
          </p:cNvSpPr>
          <p:nvPr/>
        </p:nvSpPr>
        <p:spPr bwMode="auto">
          <a:xfrm>
            <a:off x="0" y="6400800"/>
            <a:ext cx="9144000" cy="469900"/>
          </a:xfrm>
          <a:prstGeom prst="rect">
            <a:avLst/>
          </a:prstGeom>
          <a:solidFill>
            <a:srgbClr val="F6F6F6"/>
          </a:solidFill>
          <a:ln>
            <a:noFill/>
          </a:ln>
          <a:extLst>
            <a:ext uri="{91240B29-F687-4f45-9708-019B960494DF}">
              <a14:hiddenLine xmlns:a14="http://schemas.microsoft.com/office/drawing/2010/main" w="3175">
                <a:solidFill>
                  <a:srgbClr val="D7D7D7"/>
                </a:solidFill>
                <a:miter lim="800000"/>
                <a:headEnd/>
                <a:tailEnd/>
              </a14:hiddenLine>
            </a:ext>
          </a:extLst>
        </p:spPr>
        <p:txBody>
          <a:bodyPr lIns="0" tIns="0" rIns="0" bIns="0"/>
          <a:lstStyle/>
          <a:p>
            <a:endParaRPr lang="en-US"/>
          </a:p>
        </p:txBody>
      </p:sp>
      <p:pic>
        <p:nvPicPr>
          <p:cNvPr id="7"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 y="6538913"/>
            <a:ext cx="1422400" cy="217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9" name="Rectangle 8"/>
          <p:cNvSpPr>
            <a:spLocks/>
          </p:cNvSpPr>
          <p:nvPr/>
        </p:nvSpPr>
        <p:spPr bwMode="auto">
          <a:xfrm>
            <a:off x="0" y="6815"/>
            <a:ext cx="9144000" cy="317500"/>
          </a:xfrm>
          <a:prstGeom prst="rect">
            <a:avLst/>
          </a:prstGeom>
          <a:solidFill>
            <a:srgbClr val="F0F0F0"/>
          </a:solidFill>
          <a:ln>
            <a:noFill/>
          </a:ln>
          <a:extLst>
            <a:ext uri="{91240B29-F687-4f45-9708-019B960494DF}">
              <a14:hiddenLine xmlns:a14="http://schemas.microsoft.com/office/drawing/2010/main" w="12700" cap="flat">
                <a:solidFill>
                  <a:srgbClr val="D7D7D7"/>
                </a:solidFill>
                <a:miter lim="800000"/>
                <a:headEnd type="none" w="med" len="med"/>
                <a:tailEnd type="none" w="med" len="med"/>
              </a14:hiddenLine>
            </a:ext>
          </a:extLst>
        </p:spPr>
        <p:txBody>
          <a:bodyPr lIns="0" tIns="0" rIns="0" bIns="0"/>
          <a:lstStyle/>
          <a:p>
            <a:endParaRPr lang="en-US"/>
          </a:p>
        </p:txBody>
      </p:sp>
      <p:sp>
        <p:nvSpPr>
          <p:cNvPr id="11" name="Line 5"/>
          <p:cNvSpPr>
            <a:spLocks noChangeShapeType="1"/>
          </p:cNvSpPr>
          <p:nvPr/>
        </p:nvSpPr>
        <p:spPr bwMode="auto">
          <a:xfrm>
            <a:off x="3046413" y="11113"/>
            <a:ext cx="3049587" cy="0"/>
          </a:xfrm>
          <a:prstGeom prst="line">
            <a:avLst/>
          </a:prstGeom>
          <a:noFill/>
          <a:ln w="38100">
            <a:solidFill>
              <a:srgbClr val="228CBC"/>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2" name="Line 6"/>
          <p:cNvSpPr>
            <a:spLocks noChangeShapeType="1"/>
          </p:cNvSpPr>
          <p:nvPr/>
        </p:nvSpPr>
        <p:spPr bwMode="auto">
          <a:xfrm>
            <a:off x="0" y="11113"/>
            <a:ext cx="3048000" cy="0"/>
          </a:xfrm>
          <a:prstGeom prst="line">
            <a:avLst/>
          </a:prstGeom>
          <a:noFill/>
          <a:ln w="38100">
            <a:solidFill>
              <a:srgbClr val="FDB620"/>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3" name="Line 7"/>
          <p:cNvSpPr>
            <a:spLocks noChangeShapeType="1"/>
          </p:cNvSpPr>
          <p:nvPr/>
        </p:nvSpPr>
        <p:spPr bwMode="auto">
          <a:xfrm>
            <a:off x="6094413" y="11113"/>
            <a:ext cx="3049587" cy="0"/>
          </a:xfrm>
          <a:prstGeom prst="line">
            <a:avLst/>
          </a:prstGeom>
          <a:noFill/>
          <a:ln w="38100">
            <a:solidFill>
              <a:srgbClr val="7BBB45"/>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6" name="Rectangle 8"/>
          <p:cNvSpPr>
            <a:spLocks/>
          </p:cNvSpPr>
          <p:nvPr/>
        </p:nvSpPr>
        <p:spPr bwMode="auto">
          <a:xfrm>
            <a:off x="3962400" y="6477000"/>
            <a:ext cx="5105400" cy="20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dirty="0">
                <a:solidFill>
                  <a:srgbClr val="828282"/>
                </a:solidFill>
                <a:latin typeface="Arial" charset="0"/>
                <a:ea typeface="ＭＳ Ｐゴシック" charset="0"/>
                <a:sym typeface="Helvetica Neue" charset="0"/>
              </a:rPr>
              <a:t>Free to share, print, make copies and changes. Get yours at </a:t>
            </a:r>
            <a:r>
              <a:rPr lang="en-US" sz="800" dirty="0" err="1">
                <a:solidFill>
                  <a:srgbClr val="828282"/>
                </a:solidFill>
                <a:latin typeface="Arial" charset="0"/>
                <a:ea typeface="ＭＳ Ｐゴシック" charset="0"/>
                <a:sym typeface="Helvetica Neue" charset="0"/>
              </a:rPr>
              <a:t>www.boundless.com</a:t>
            </a:r>
            <a:endParaRPr lang="en-US" sz="800" dirty="0">
              <a:solidFill>
                <a:srgbClr val="828282"/>
              </a:solidFill>
              <a:latin typeface="Arial" charset="0"/>
              <a:ea typeface="ＭＳ Ｐゴシック" charset="0"/>
              <a:sym typeface="Helvetica Neue" charset="0"/>
            </a:endParaRPr>
          </a:p>
        </p:txBody>
      </p:sp>
      <p:sp>
        <p:nvSpPr>
          <p:cNvPr id="17" name="Rectangle 10"/>
          <p:cNvSpPr>
            <a:spLocks/>
          </p:cNvSpPr>
          <p:nvPr/>
        </p:nvSpPr>
        <p:spPr bwMode="auto">
          <a:xfrm>
            <a:off x="1676400" y="6629400"/>
            <a:ext cx="73914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i="1" dirty="0" smtClean="0">
                <a:solidFill>
                  <a:srgbClr val="828282"/>
                </a:solidFill>
                <a:latin typeface="Arial" charset="0"/>
                <a:ea typeface="ＭＳ Ｐゴシック" charset="0"/>
                <a:sym typeface="Helvetica Neue" charset="0"/>
              </a:rPr>
              <a:t>OpenStax CNX.</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rPr>
              <a:t/>
            </a:r>
            <a:r>
              <a:rPr lang="en-US" sz="800" dirty="0" smtClean="0">
                <a:solidFill>
                  <a:srgbClr val="828282"/>
                </a:solidFill>
                <a:latin typeface="Arial" charset="0"/>
                <a:ea typeface="ＭＳ Ｐゴシック" charset="0"/>
                <a:sym typeface="Helvetica Neue" charset="0"/>
              </a:rPr>
              <a:t>"Sunil Kumar Singh, Transverse Harmonic Waves. February 6, 2013."</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hlinkClick r:id="rId3"/>
              </a:rPr>
              <a:t>CC BY 3.0</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hlinkClick r:id="rId4"/>
              </a:rPr>
              <a:t>http://cnx.org/content/m15992/latest/</a:t>
            </a:r>
            <a:r>
              <a:rPr lang="en-US" sz="800" dirty="0" smtClean="0">
                <a:solidFill>
                  <a:srgbClr val="828282"/>
                </a:solidFill>
                <a:latin typeface="Arial" charset="0"/>
                <a:ea typeface="ＭＳ Ｐゴシック" charset="0"/>
                <a:sym typeface="Helvetica Neue" charset="0"/>
              </a:rPr>
              <a:t> </a:t>
            </a:r>
            <a:r>
              <a:rPr lang="en-US" sz="800" u="sng" dirty="0" smtClean="0">
                <a:solidFill>
                  <a:srgbClr val="FFFFFF"/>
                </a:solidFill>
                <a:latin typeface="Arial"/>
                <a:ea typeface="ＭＳ Ｐゴシック" charset="0"/>
                <a:cs typeface="Arial"/>
                <a:sym typeface="Helvetica Neue" charset="0"/>
                <a:hlinkClick r:id="rId5"/>
              </a:rPr>
              <a:t>View on Boundless.com</a:t>
            </a:r>
            <a:endParaRPr lang="en-US" sz="800" u="sng" dirty="0">
              <a:solidFill>
                <a:srgbClr val="FFFFFF"/>
              </a:solidFill>
              <a:latin typeface="Arial"/>
              <a:ea typeface="ＭＳ Ｐゴシック" charset="0"/>
              <a:cs typeface="Arial"/>
              <a:sym typeface="Helvetica Neue" charset="0"/>
            </a:endParaRPr>
          </a:p>
        </p:txBody>
      </p:sp>
      <p:sp>
        <p:nvSpPr>
          <p:cNvPr id="14" name="Rectangle 11"/>
          <p:cNvSpPr>
            <a:spLocks/>
          </p:cNvSpPr>
          <p:nvPr/>
        </p:nvSpPr>
        <p:spPr bwMode="auto">
          <a:xfrm>
            <a:off x="190500" y="83015"/>
            <a:ext cx="8801100" cy="145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lstStyle/>
          <a:p>
            <a:pPr algn="l"/>
            <a:r>
              <a:rPr lang="en-US" sz="1000" dirty="0" smtClean="0">
                <a:solidFill>
                  <a:srgbClr val="828282"/>
                </a:solidFill>
                <a:latin typeface="Helvetica Neue Light" charset="0"/>
                <a:ea typeface="ＭＳ Ｐゴシック" charset="0"/>
                <a:cs typeface="Helvetica Neue Light" charset="0"/>
                <a:sym typeface="Helvetica Neue Light" charset="0"/>
              </a:rPr>
              <a:t>Waves and Vibrations</a:t>
            </a:r>
            <a:endParaRPr lang="en-US" sz="1000" dirty="0">
              <a:solidFill>
                <a:srgbClr val="828282"/>
              </a:solidFill>
              <a:latin typeface="Helvetica Neue Light" charset="0"/>
              <a:ea typeface="ＭＳ Ｐゴシック" charset="0"/>
              <a:cs typeface="Helvetica Neue Light" charset="0"/>
              <a:sym typeface="Helvetica Neue Light" charset="0"/>
            </a:endParaRPr>
          </a:p>
        </p:txBody>
      </p:sp>
      <p:pic>
        <p:nvPicPr>
          <p:cNvPr id="8" name="Picture 7" descr="appendiximage.jpg"/>
          <p:cNvPicPr>
            <a:picLocks noChangeAspect="1"/>
          </p:cNvPicPr>
          <p:nvPr/>
        </p:nvPicPr>
        <p:blipFill>
          <a:blip r:embed="rId7">
            <a:extLst>
              <a:ext uri="{f9bd9446cafa9a548fd9ef13b82ccb09}">
                <a14:useLocalDpi xmlns:a14="http://schemas.microsoft.com/office/drawing/2010/main" val="0"/>
              </a:ext>
            </a:extLst>
          </a:blip>
          <a:stretch>
            <a:fillRect/>
          </a:stretch>
        </p:blipFill>
        <p:spPr>
          <a:xfrm>
            <a:off x="980342" y="533400"/>
            <a:ext cx="7183315" cy="4343400"/>
          </a:xfrm>
          <a:prstGeom prst="rect">
            <a:avLst/>
          </a:prstGeom>
        </p:spPr>
      </p:pic>
    </p:spTree>
    <p:extLst>
      <p:ext uri="{BB962C8B-B14F-4D97-AF65-F5344CB8AC3E}">
        <p14:creationId xmlns:p14="http://schemas.microsoft.com/office/powerpoint/2010/main" val="139829866"/>
      </p:ext>
    </p:extLst>
  </p:cSld>
  <p:clrMapOvr>
    <a:masterClrMapping/>
  </p:clrMapOvr>
  <p:transition xmlns:p14="http://schemas.microsoft.com/office/powerpoint/2010/mai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04800" y="5029200"/>
            <a:ext cx="8534400" cy="1295400"/>
          </a:xfrm>
        </p:spPr>
        <p:txBody>
          <a:bodyPr/>
          <a:lstStyle/>
          <a:p>
            <a:r>
              <a:rPr lang="en-US" dirty="0" smtClean="0"/>
              <a:t>Wave Equation in Two Dimensions</a:t>
            </a:r>
          </a:p>
          <a:p>
            <a:pPr lvl="1"/>
            <a:r>
              <a:rPr lang="en-US" dirty="0" smtClean="0"/>
              <a:t>A solution of the wave equation in two dimensions with a zero-displacement boundary condition along the entire outer edge.</a:t>
            </a:r>
          </a:p>
        </p:txBody>
      </p:sp>
      <p:sp>
        <p:nvSpPr>
          <p:cNvPr id="5" name="Rectangle 4"/>
          <p:cNvSpPr>
            <a:spLocks/>
          </p:cNvSpPr>
          <p:nvPr/>
        </p:nvSpPr>
        <p:spPr bwMode="auto">
          <a:xfrm>
            <a:off x="0" y="6400800"/>
            <a:ext cx="9144000" cy="469900"/>
          </a:xfrm>
          <a:prstGeom prst="rect">
            <a:avLst/>
          </a:prstGeom>
          <a:solidFill>
            <a:srgbClr val="F6F6F6"/>
          </a:solidFill>
          <a:ln>
            <a:noFill/>
          </a:ln>
          <a:extLst>
            <a:ext uri="{91240B29-F687-4f45-9708-019B960494DF}">
              <a14:hiddenLine xmlns:a14="http://schemas.microsoft.com/office/drawing/2010/main" w="3175">
                <a:solidFill>
                  <a:srgbClr val="D7D7D7"/>
                </a:solidFill>
                <a:miter lim="800000"/>
                <a:headEnd/>
                <a:tailEnd/>
              </a14:hiddenLine>
            </a:ext>
          </a:extLst>
        </p:spPr>
        <p:txBody>
          <a:bodyPr lIns="0" tIns="0" rIns="0" bIns="0"/>
          <a:lstStyle/>
          <a:p>
            <a:endParaRPr lang="en-US"/>
          </a:p>
        </p:txBody>
      </p:sp>
      <p:pic>
        <p:nvPicPr>
          <p:cNvPr id="7"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 y="6538913"/>
            <a:ext cx="1422400" cy="217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9" name="Rectangle 8"/>
          <p:cNvSpPr>
            <a:spLocks/>
          </p:cNvSpPr>
          <p:nvPr/>
        </p:nvSpPr>
        <p:spPr bwMode="auto">
          <a:xfrm>
            <a:off x="0" y="6815"/>
            <a:ext cx="9144000" cy="317500"/>
          </a:xfrm>
          <a:prstGeom prst="rect">
            <a:avLst/>
          </a:prstGeom>
          <a:solidFill>
            <a:srgbClr val="F0F0F0"/>
          </a:solidFill>
          <a:ln>
            <a:noFill/>
          </a:ln>
          <a:extLst>
            <a:ext uri="{91240B29-F687-4f45-9708-019B960494DF}">
              <a14:hiddenLine xmlns:a14="http://schemas.microsoft.com/office/drawing/2010/main" w="12700" cap="flat">
                <a:solidFill>
                  <a:srgbClr val="D7D7D7"/>
                </a:solidFill>
                <a:miter lim="800000"/>
                <a:headEnd type="none" w="med" len="med"/>
                <a:tailEnd type="none" w="med" len="med"/>
              </a14:hiddenLine>
            </a:ext>
          </a:extLst>
        </p:spPr>
        <p:txBody>
          <a:bodyPr lIns="0" tIns="0" rIns="0" bIns="0"/>
          <a:lstStyle/>
          <a:p>
            <a:endParaRPr lang="en-US"/>
          </a:p>
        </p:txBody>
      </p:sp>
      <p:sp>
        <p:nvSpPr>
          <p:cNvPr id="11" name="Line 5"/>
          <p:cNvSpPr>
            <a:spLocks noChangeShapeType="1"/>
          </p:cNvSpPr>
          <p:nvPr/>
        </p:nvSpPr>
        <p:spPr bwMode="auto">
          <a:xfrm>
            <a:off x="3046413" y="11113"/>
            <a:ext cx="3049587" cy="0"/>
          </a:xfrm>
          <a:prstGeom prst="line">
            <a:avLst/>
          </a:prstGeom>
          <a:noFill/>
          <a:ln w="38100">
            <a:solidFill>
              <a:srgbClr val="228CBC"/>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2" name="Line 6"/>
          <p:cNvSpPr>
            <a:spLocks noChangeShapeType="1"/>
          </p:cNvSpPr>
          <p:nvPr/>
        </p:nvSpPr>
        <p:spPr bwMode="auto">
          <a:xfrm>
            <a:off x="0" y="11113"/>
            <a:ext cx="3048000" cy="0"/>
          </a:xfrm>
          <a:prstGeom prst="line">
            <a:avLst/>
          </a:prstGeom>
          <a:noFill/>
          <a:ln w="38100">
            <a:solidFill>
              <a:srgbClr val="FDB620"/>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3" name="Line 7"/>
          <p:cNvSpPr>
            <a:spLocks noChangeShapeType="1"/>
          </p:cNvSpPr>
          <p:nvPr/>
        </p:nvSpPr>
        <p:spPr bwMode="auto">
          <a:xfrm>
            <a:off x="6094413" y="11113"/>
            <a:ext cx="3049587" cy="0"/>
          </a:xfrm>
          <a:prstGeom prst="line">
            <a:avLst/>
          </a:prstGeom>
          <a:noFill/>
          <a:ln w="38100">
            <a:solidFill>
              <a:srgbClr val="7BBB45"/>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6" name="Rectangle 8"/>
          <p:cNvSpPr>
            <a:spLocks/>
          </p:cNvSpPr>
          <p:nvPr/>
        </p:nvSpPr>
        <p:spPr bwMode="auto">
          <a:xfrm>
            <a:off x="3962400" y="6477000"/>
            <a:ext cx="5105400" cy="20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dirty="0">
                <a:solidFill>
                  <a:srgbClr val="828282"/>
                </a:solidFill>
                <a:latin typeface="Arial" charset="0"/>
                <a:ea typeface="ＭＳ Ｐゴシック" charset="0"/>
                <a:sym typeface="Helvetica Neue" charset="0"/>
              </a:rPr>
              <a:t>Free to share, print, make copies and changes. Get yours at </a:t>
            </a:r>
            <a:r>
              <a:rPr lang="en-US" sz="800" dirty="0" err="1">
                <a:solidFill>
                  <a:srgbClr val="828282"/>
                </a:solidFill>
                <a:latin typeface="Arial" charset="0"/>
                <a:ea typeface="ＭＳ Ｐゴシック" charset="0"/>
                <a:sym typeface="Helvetica Neue" charset="0"/>
              </a:rPr>
              <a:t>www.boundless.com</a:t>
            </a:r>
            <a:endParaRPr lang="en-US" sz="800" dirty="0">
              <a:solidFill>
                <a:srgbClr val="828282"/>
              </a:solidFill>
              <a:latin typeface="Arial" charset="0"/>
              <a:ea typeface="ＭＳ Ｐゴシック" charset="0"/>
              <a:sym typeface="Helvetica Neue" charset="0"/>
            </a:endParaRPr>
          </a:p>
        </p:txBody>
      </p:sp>
      <p:sp>
        <p:nvSpPr>
          <p:cNvPr id="17" name="Rectangle 10"/>
          <p:cNvSpPr>
            <a:spLocks/>
          </p:cNvSpPr>
          <p:nvPr/>
        </p:nvSpPr>
        <p:spPr bwMode="auto">
          <a:xfrm>
            <a:off x="1676400" y="6629400"/>
            <a:ext cx="73914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i="1" dirty="0" smtClean="0">
                <a:solidFill>
                  <a:srgbClr val="828282"/>
                </a:solidFill>
                <a:latin typeface="Arial" charset="0"/>
                <a:ea typeface="ＭＳ Ｐゴシック" charset="0"/>
                <a:sym typeface="Helvetica Neue" charset="0"/>
              </a:rPr>
              <a:t>Wikipedia.</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rPr>
              <a:t/>
            </a:r>
            <a:r>
              <a:rPr lang="en-US" sz="800" dirty="0" smtClean="0">
                <a:solidFill>
                  <a:srgbClr val="828282"/>
                </a:solidFill>
                <a:latin typeface="Arial" charset="0"/>
                <a:ea typeface="ＭＳ Ｐゴシック" charset="0"/>
                <a:sym typeface="Helvetica Neue" charset="0"/>
              </a:rPr>
              <a:t>"Wave equation."</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hlinkClick r:id="rId3"/>
              </a:rPr>
              <a:t>CC BY</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hlinkClick r:id="rId4"/>
              </a:rPr>
              <a:t>http://en.wikipedia.org/wiki/Wave_equation</a:t>
            </a:r>
            <a:r>
              <a:rPr lang="en-US" sz="800" dirty="0" smtClean="0">
                <a:solidFill>
                  <a:srgbClr val="828282"/>
                </a:solidFill>
                <a:latin typeface="Arial" charset="0"/>
                <a:ea typeface="ＭＳ Ｐゴシック" charset="0"/>
                <a:sym typeface="Helvetica Neue" charset="0"/>
              </a:rPr>
              <a:t> </a:t>
            </a:r>
            <a:r>
              <a:rPr lang="en-US" sz="800" u="sng" dirty="0" smtClean="0">
                <a:solidFill>
                  <a:srgbClr val="FFFFFF"/>
                </a:solidFill>
                <a:latin typeface="Arial"/>
                <a:ea typeface="ＭＳ Ｐゴシック" charset="0"/>
                <a:cs typeface="Arial"/>
                <a:sym typeface="Helvetica Neue" charset="0"/>
                <a:hlinkClick r:id="rId5"/>
              </a:rPr>
              <a:t>View on Boundless.com</a:t>
            </a:r>
            <a:endParaRPr lang="en-US" sz="800" u="sng" dirty="0">
              <a:solidFill>
                <a:srgbClr val="FFFFFF"/>
              </a:solidFill>
              <a:latin typeface="Arial"/>
              <a:ea typeface="ＭＳ Ｐゴシック" charset="0"/>
              <a:cs typeface="Arial"/>
              <a:sym typeface="Helvetica Neue" charset="0"/>
            </a:endParaRPr>
          </a:p>
        </p:txBody>
      </p:sp>
      <p:sp>
        <p:nvSpPr>
          <p:cNvPr id="14" name="Rectangle 11"/>
          <p:cNvSpPr>
            <a:spLocks/>
          </p:cNvSpPr>
          <p:nvPr/>
        </p:nvSpPr>
        <p:spPr bwMode="auto">
          <a:xfrm>
            <a:off x="190500" y="83015"/>
            <a:ext cx="8801100" cy="145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lstStyle/>
          <a:p>
            <a:pPr algn="l"/>
            <a:r>
              <a:rPr lang="en-US" sz="1000" dirty="0" smtClean="0">
                <a:solidFill>
                  <a:srgbClr val="828282"/>
                </a:solidFill>
                <a:latin typeface="Helvetica Neue Light" charset="0"/>
                <a:ea typeface="ＭＳ Ｐゴシック" charset="0"/>
                <a:cs typeface="Helvetica Neue Light" charset="0"/>
                <a:sym typeface="Helvetica Neue Light" charset="0"/>
              </a:rPr>
              <a:t>Waves and Vibrations</a:t>
            </a:r>
            <a:endParaRPr lang="en-US" sz="1000" dirty="0">
              <a:solidFill>
                <a:srgbClr val="828282"/>
              </a:solidFill>
              <a:latin typeface="Helvetica Neue Light" charset="0"/>
              <a:ea typeface="ＭＳ Ｐゴシック" charset="0"/>
              <a:cs typeface="Helvetica Neue Light" charset="0"/>
              <a:sym typeface="Helvetica Neue Light" charset="0"/>
            </a:endParaRPr>
          </a:p>
        </p:txBody>
      </p:sp>
      <p:pic>
        <p:nvPicPr>
          <p:cNvPr id="8" name="Picture 7" descr="appendiximage.jpg"/>
          <p:cNvPicPr>
            <a:picLocks noChangeAspect="1"/>
          </p:cNvPicPr>
          <p:nvPr/>
        </p:nvPicPr>
        <p:blipFill>
          <a:blip r:embed="rId7">
            <a:extLst>
              <a:ext uri="{d5785dbcd216b503d3df4b64e864c60e}">
                <a14:useLocalDpi xmlns:a14="http://schemas.microsoft.com/office/drawing/2010/main" val="0"/>
              </a:ext>
            </a:extLst>
          </a:blip>
          <a:stretch>
            <a:fillRect/>
          </a:stretch>
        </p:blipFill>
        <p:spPr>
          <a:xfrm>
            <a:off x="429065" y="533400"/>
            <a:ext cx="8285870" cy="4343400"/>
          </a:xfrm>
          <a:prstGeom prst="rect">
            <a:avLst/>
          </a:prstGeom>
        </p:spPr>
      </p:pic>
    </p:spTree>
    <p:extLst>
      <p:ext uri="{BB962C8B-B14F-4D97-AF65-F5344CB8AC3E}">
        <p14:creationId xmlns:p14="http://schemas.microsoft.com/office/powerpoint/2010/main" val="139829866"/>
      </p:ext>
    </p:extLst>
  </p:cSld>
  <p:clrMapOvr>
    <a:masterClrMapping/>
  </p:clrMapOvr>
  <p:transition xmlns:p14="http://schemas.microsoft.com/office/powerpoint/2010/mai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04800" y="5029200"/>
            <a:ext cx="8534400" cy="1295400"/>
          </a:xfrm>
        </p:spPr>
        <p:txBody>
          <a:bodyPr/>
          <a:lstStyle/>
          <a:p>
            <a:r>
              <a:rPr lang="en-US" dirty="0" smtClean="0"/>
              <a:t>Transverse Wave With a Free End</a:t>
            </a:r>
          </a:p>
          <a:p>
            <a:pPr lvl="1"/>
            <a:r>
              <a:rPr lang="en-US" dirty="0" smtClean="0"/>
              <a:t>When a transverse wave meets a free end, it is reflected.</a:t>
            </a:r>
          </a:p>
        </p:txBody>
      </p:sp>
      <p:sp>
        <p:nvSpPr>
          <p:cNvPr id="5" name="Rectangle 4"/>
          <p:cNvSpPr>
            <a:spLocks/>
          </p:cNvSpPr>
          <p:nvPr/>
        </p:nvSpPr>
        <p:spPr bwMode="auto">
          <a:xfrm>
            <a:off x="0" y="6400800"/>
            <a:ext cx="9144000" cy="469900"/>
          </a:xfrm>
          <a:prstGeom prst="rect">
            <a:avLst/>
          </a:prstGeom>
          <a:solidFill>
            <a:srgbClr val="F6F6F6"/>
          </a:solidFill>
          <a:ln>
            <a:noFill/>
          </a:ln>
          <a:extLst>
            <a:ext uri="{91240B29-F687-4f45-9708-019B960494DF}">
              <a14:hiddenLine xmlns:a14="http://schemas.microsoft.com/office/drawing/2010/main" w="3175">
                <a:solidFill>
                  <a:srgbClr val="D7D7D7"/>
                </a:solidFill>
                <a:miter lim="800000"/>
                <a:headEnd/>
                <a:tailEnd/>
              </a14:hiddenLine>
            </a:ext>
          </a:extLst>
        </p:spPr>
        <p:txBody>
          <a:bodyPr lIns="0" tIns="0" rIns="0" bIns="0"/>
          <a:lstStyle/>
          <a:p>
            <a:endParaRPr lang="en-US"/>
          </a:p>
        </p:txBody>
      </p:sp>
      <p:pic>
        <p:nvPicPr>
          <p:cNvPr id="7"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 y="6538913"/>
            <a:ext cx="1422400" cy="217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9" name="Rectangle 8"/>
          <p:cNvSpPr>
            <a:spLocks/>
          </p:cNvSpPr>
          <p:nvPr/>
        </p:nvSpPr>
        <p:spPr bwMode="auto">
          <a:xfrm>
            <a:off x="0" y="6815"/>
            <a:ext cx="9144000" cy="317500"/>
          </a:xfrm>
          <a:prstGeom prst="rect">
            <a:avLst/>
          </a:prstGeom>
          <a:solidFill>
            <a:srgbClr val="F0F0F0"/>
          </a:solidFill>
          <a:ln>
            <a:noFill/>
          </a:ln>
          <a:extLst>
            <a:ext uri="{91240B29-F687-4f45-9708-019B960494DF}">
              <a14:hiddenLine xmlns:a14="http://schemas.microsoft.com/office/drawing/2010/main" w="12700" cap="flat">
                <a:solidFill>
                  <a:srgbClr val="D7D7D7"/>
                </a:solidFill>
                <a:miter lim="800000"/>
                <a:headEnd type="none" w="med" len="med"/>
                <a:tailEnd type="none" w="med" len="med"/>
              </a14:hiddenLine>
            </a:ext>
          </a:extLst>
        </p:spPr>
        <p:txBody>
          <a:bodyPr lIns="0" tIns="0" rIns="0" bIns="0"/>
          <a:lstStyle/>
          <a:p>
            <a:endParaRPr lang="en-US"/>
          </a:p>
        </p:txBody>
      </p:sp>
      <p:sp>
        <p:nvSpPr>
          <p:cNvPr id="11" name="Line 5"/>
          <p:cNvSpPr>
            <a:spLocks noChangeShapeType="1"/>
          </p:cNvSpPr>
          <p:nvPr/>
        </p:nvSpPr>
        <p:spPr bwMode="auto">
          <a:xfrm>
            <a:off x="3046413" y="11113"/>
            <a:ext cx="3049587" cy="0"/>
          </a:xfrm>
          <a:prstGeom prst="line">
            <a:avLst/>
          </a:prstGeom>
          <a:noFill/>
          <a:ln w="38100">
            <a:solidFill>
              <a:srgbClr val="228CBC"/>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2" name="Line 6"/>
          <p:cNvSpPr>
            <a:spLocks noChangeShapeType="1"/>
          </p:cNvSpPr>
          <p:nvPr/>
        </p:nvSpPr>
        <p:spPr bwMode="auto">
          <a:xfrm>
            <a:off x="0" y="11113"/>
            <a:ext cx="3048000" cy="0"/>
          </a:xfrm>
          <a:prstGeom prst="line">
            <a:avLst/>
          </a:prstGeom>
          <a:noFill/>
          <a:ln w="38100">
            <a:solidFill>
              <a:srgbClr val="FDB620"/>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3" name="Line 7"/>
          <p:cNvSpPr>
            <a:spLocks noChangeShapeType="1"/>
          </p:cNvSpPr>
          <p:nvPr/>
        </p:nvSpPr>
        <p:spPr bwMode="auto">
          <a:xfrm>
            <a:off x="6094413" y="11113"/>
            <a:ext cx="3049587" cy="0"/>
          </a:xfrm>
          <a:prstGeom prst="line">
            <a:avLst/>
          </a:prstGeom>
          <a:noFill/>
          <a:ln w="38100">
            <a:solidFill>
              <a:srgbClr val="7BBB45"/>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6" name="Rectangle 8"/>
          <p:cNvSpPr>
            <a:spLocks/>
          </p:cNvSpPr>
          <p:nvPr/>
        </p:nvSpPr>
        <p:spPr bwMode="auto">
          <a:xfrm>
            <a:off x="3962400" y="6477000"/>
            <a:ext cx="5105400" cy="20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dirty="0">
                <a:solidFill>
                  <a:srgbClr val="828282"/>
                </a:solidFill>
                <a:latin typeface="Arial" charset="0"/>
                <a:ea typeface="ＭＳ Ｐゴシック" charset="0"/>
                <a:sym typeface="Helvetica Neue" charset="0"/>
              </a:rPr>
              <a:t>Free to share, print, make copies and changes. Get yours at </a:t>
            </a:r>
            <a:r>
              <a:rPr lang="en-US" sz="800" dirty="0" err="1">
                <a:solidFill>
                  <a:srgbClr val="828282"/>
                </a:solidFill>
                <a:latin typeface="Arial" charset="0"/>
                <a:ea typeface="ＭＳ Ｐゴシック" charset="0"/>
                <a:sym typeface="Helvetica Neue" charset="0"/>
              </a:rPr>
              <a:t>www.boundless.com</a:t>
            </a:r>
            <a:endParaRPr lang="en-US" sz="800" dirty="0">
              <a:solidFill>
                <a:srgbClr val="828282"/>
              </a:solidFill>
              <a:latin typeface="Arial" charset="0"/>
              <a:ea typeface="ＭＳ Ｐゴシック" charset="0"/>
              <a:sym typeface="Helvetica Neue" charset="0"/>
            </a:endParaRPr>
          </a:p>
        </p:txBody>
      </p:sp>
      <p:sp>
        <p:nvSpPr>
          <p:cNvPr id="17" name="Rectangle 10"/>
          <p:cNvSpPr>
            <a:spLocks/>
          </p:cNvSpPr>
          <p:nvPr/>
        </p:nvSpPr>
        <p:spPr bwMode="auto">
          <a:xfrm>
            <a:off x="1676400" y="6629400"/>
            <a:ext cx="73914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i="1" dirty="0" smtClean="0">
                <a:solidFill>
                  <a:srgbClr val="828282"/>
                </a:solidFill>
                <a:latin typeface="Arial" charset="0"/>
                <a:ea typeface="ＭＳ Ｐゴシック" charset="0"/>
                <a:sym typeface="Helvetica Neue" charset="0"/>
              </a:rPr>
              <a:t>OpenStax CNX.</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rPr>
              <a:t/>
            </a:r>
            <a:r>
              <a:rPr lang="en-US" sz="800" dirty="0" smtClean="0">
                <a:solidFill>
                  <a:srgbClr val="828282"/>
                </a:solidFill>
                <a:latin typeface="Arial" charset="0"/>
                <a:ea typeface="ＭＳ Ｐゴシック" charset="0"/>
                <a:sym typeface="Helvetica Neue" charset="0"/>
              </a:rPr>
              <a:t>"Rory Adams (Free High School Science Texts Project), Mark Horner, and Heather Williams, Transverse Waves - Grade 10. January 24, 2013."</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hlinkClick r:id="rId3"/>
              </a:rPr>
              <a:t>CC BY 3.0</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hlinkClick r:id="rId4"/>
              </a:rPr>
              <a:t>http://cnx.org/content/m32635/latest/</a:t>
            </a:r>
            <a:r>
              <a:rPr lang="en-US" sz="800" dirty="0" smtClean="0">
                <a:solidFill>
                  <a:srgbClr val="828282"/>
                </a:solidFill>
                <a:latin typeface="Arial" charset="0"/>
                <a:ea typeface="ＭＳ Ｐゴシック" charset="0"/>
                <a:sym typeface="Helvetica Neue" charset="0"/>
              </a:rPr>
              <a:t> </a:t>
            </a:r>
            <a:r>
              <a:rPr lang="en-US" sz="800" u="sng" dirty="0" smtClean="0">
                <a:solidFill>
                  <a:srgbClr val="FFFFFF"/>
                </a:solidFill>
                <a:latin typeface="Arial"/>
                <a:ea typeface="ＭＳ Ｐゴシック" charset="0"/>
                <a:cs typeface="Arial"/>
                <a:sym typeface="Helvetica Neue" charset="0"/>
                <a:hlinkClick r:id="rId5"/>
              </a:rPr>
              <a:t>View on Boundless.com</a:t>
            </a:r>
            <a:endParaRPr lang="en-US" sz="800" u="sng" dirty="0">
              <a:solidFill>
                <a:srgbClr val="FFFFFF"/>
              </a:solidFill>
              <a:latin typeface="Arial"/>
              <a:ea typeface="ＭＳ Ｐゴシック" charset="0"/>
              <a:cs typeface="Arial"/>
              <a:sym typeface="Helvetica Neue" charset="0"/>
            </a:endParaRPr>
          </a:p>
        </p:txBody>
      </p:sp>
      <p:sp>
        <p:nvSpPr>
          <p:cNvPr id="14" name="Rectangle 11"/>
          <p:cNvSpPr>
            <a:spLocks/>
          </p:cNvSpPr>
          <p:nvPr/>
        </p:nvSpPr>
        <p:spPr bwMode="auto">
          <a:xfrm>
            <a:off x="190500" y="83015"/>
            <a:ext cx="8801100" cy="145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lstStyle/>
          <a:p>
            <a:pPr algn="l"/>
            <a:r>
              <a:rPr lang="en-US" sz="1000" dirty="0" smtClean="0">
                <a:solidFill>
                  <a:srgbClr val="828282"/>
                </a:solidFill>
                <a:latin typeface="Helvetica Neue Light" charset="0"/>
                <a:ea typeface="ＭＳ Ｐゴシック" charset="0"/>
                <a:cs typeface="Helvetica Neue Light" charset="0"/>
                <a:sym typeface="Helvetica Neue Light" charset="0"/>
              </a:rPr>
              <a:t>Waves and Vibrations</a:t>
            </a:r>
            <a:endParaRPr lang="en-US" sz="1000" dirty="0">
              <a:solidFill>
                <a:srgbClr val="828282"/>
              </a:solidFill>
              <a:latin typeface="Helvetica Neue Light" charset="0"/>
              <a:ea typeface="ＭＳ Ｐゴシック" charset="0"/>
              <a:cs typeface="Helvetica Neue Light" charset="0"/>
              <a:sym typeface="Helvetica Neue Light" charset="0"/>
            </a:endParaRPr>
          </a:p>
        </p:txBody>
      </p:sp>
      <p:pic>
        <p:nvPicPr>
          <p:cNvPr id="8" name="Picture 7" descr="appendiximage.jpg"/>
          <p:cNvPicPr>
            <a:picLocks noChangeAspect="1"/>
          </p:cNvPicPr>
          <p:nvPr/>
        </p:nvPicPr>
        <p:blipFill>
          <a:blip r:embed="rId7">
            <a:extLst>
              <a:ext uri="{ff28e7e809f19ee3f09cf1c56dca3a20}">
                <a14:useLocalDpi xmlns:a14="http://schemas.microsoft.com/office/drawing/2010/main" val="0"/>
              </a:ext>
            </a:extLst>
          </a:blip>
          <a:stretch>
            <a:fillRect/>
          </a:stretch>
        </p:blipFill>
        <p:spPr>
          <a:xfrm>
            <a:off x="266700" y="533400"/>
            <a:ext cx="8610600" cy="2738098"/>
          </a:xfrm>
          <a:prstGeom prst="rect">
            <a:avLst/>
          </a:prstGeom>
        </p:spPr>
      </p:pic>
    </p:spTree>
    <p:extLst>
      <p:ext uri="{BB962C8B-B14F-4D97-AF65-F5344CB8AC3E}">
        <p14:creationId xmlns:p14="http://schemas.microsoft.com/office/powerpoint/2010/main" val="139829866"/>
      </p:ext>
    </p:extLst>
  </p:cSld>
  <p:clrMapOvr>
    <a:masterClrMapping/>
  </p:clrMapOvr>
  <p:transition xmlns:p14="http://schemas.microsoft.com/office/powerpoint/2010/mai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04800" y="5029200"/>
            <a:ext cx="8534400" cy="1295400"/>
          </a:xfrm>
        </p:spPr>
        <p:txBody>
          <a:bodyPr/>
          <a:lstStyle/>
          <a:p>
            <a:r>
              <a:rPr lang="en-US" dirty="0" smtClean="0"/>
              <a:t>Electromagnetic Wave</a:t>
            </a:r>
          </a:p>
          <a:p>
            <a:pPr lvl="1"/>
            <a:r>
              <a:rPr lang="en-US" dirty="0" smtClean="0"/>
              <a:t>Electromagnetic waves can be imagined as a self-propagating transverse oscillating wave of electric and magnetic fields. This 3D diagram shows a plane linearly polarized wave propagating from left to right.</a:t>
            </a:r>
          </a:p>
        </p:txBody>
      </p:sp>
      <p:sp>
        <p:nvSpPr>
          <p:cNvPr id="5" name="Rectangle 4"/>
          <p:cNvSpPr>
            <a:spLocks/>
          </p:cNvSpPr>
          <p:nvPr/>
        </p:nvSpPr>
        <p:spPr bwMode="auto">
          <a:xfrm>
            <a:off x="0" y="6400800"/>
            <a:ext cx="9144000" cy="469900"/>
          </a:xfrm>
          <a:prstGeom prst="rect">
            <a:avLst/>
          </a:prstGeom>
          <a:solidFill>
            <a:srgbClr val="F6F6F6"/>
          </a:solidFill>
          <a:ln>
            <a:noFill/>
          </a:ln>
          <a:extLst>
            <a:ext uri="{91240B29-F687-4f45-9708-019B960494DF}">
              <a14:hiddenLine xmlns:a14="http://schemas.microsoft.com/office/drawing/2010/main" w="3175">
                <a:solidFill>
                  <a:srgbClr val="D7D7D7"/>
                </a:solidFill>
                <a:miter lim="800000"/>
                <a:headEnd/>
                <a:tailEnd/>
              </a14:hiddenLine>
            </a:ext>
          </a:extLst>
        </p:spPr>
        <p:txBody>
          <a:bodyPr lIns="0" tIns="0" rIns="0" bIns="0"/>
          <a:lstStyle/>
          <a:p>
            <a:endParaRPr lang="en-US"/>
          </a:p>
        </p:txBody>
      </p:sp>
      <p:pic>
        <p:nvPicPr>
          <p:cNvPr id="7"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 y="6538913"/>
            <a:ext cx="1422400" cy="217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9" name="Rectangle 8"/>
          <p:cNvSpPr>
            <a:spLocks/>
          </p:cNvSpPr>
          <p:nvPr/>
        </p:nvSpPr>
        <p:spPr bwMode="auto">
          <a:xfrm>
            <a:off x="0" y="6815"/>
            <a:ext cx="9144000" cy="317500"/>
          </a:xfrm>
          <a:prstGeom prst="rect">
            <a:avLst/>
          </a:prstGeom>
          <a:solidFill>
            <a:srgbClr val="F0F0F0"/>
          </a:solidFill>
          <a:ln>
            <a:noFill/>
          </a:ln>
          <a:extLst>
            <a:ext uri="{91240B29-F687-4f45-9708-019B960494DF}">
              <a14:hiddenLine xmlns:a14="http://schemas.microsoft.com/office/drawing/2010/main" w="12700" cap="flat">
                <a:solidFill>
                  <a:srgbClr val="D7D7D7"/>
                </a:solidFill>
                <a:miter lim="800000"/>
                <a:headEnd type="none" w="med" len="med"/>
                <a:tailEnd type="none" w="med" len="med"/>
              </a14:hiddenLine>
            </a:ext>
          </a:extLst>
        </p:spPr>
        <p:txBody>
          <a:bodyPr lIns="0" tIns="0" rIns="0" bIns="0"/>
          <a:lstStyle/>
          <a:p>
            <a:endParaRPr lang="en-US"/>
          </a:p>
        </p:txBody>
      </p:sp>
      <p:sp>
        <p:nvSpPr>
          <p:cNvPr id="11" name="Line 5"/>
          <p:cNvSpPr>
            <a:spLocks noChangeShapeType="1"/>
          </p:cNvSpPr>
          <p:nvPr/>
        </p:nvSpPr>
        <p:spPr bwMode="auto">
          <a:xfrm>
            <a:off x="3046413" y="11113"/>
            <a:ext cx="3049587" cy="0"/>
          </a:xfrm>
          <a:prstGeom prst="line">
            <a:avLst/>
          </a:prstGeom>
          <a:noFill/>
          <a:ln w="38100">
            <a:solidFill>
              <a:srgbClr val="228CBC"/>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2" name="Line 6"/>
          <p:cNvSpPr>
            <a:spLocks noChangeShapeType="1"/>
          </p:cNvSpPr>
          <p:nvPr/>
        </p:nvSpPr>
        <p:spPr bwMode="auto">
          <a:xfrm>
            <a:off x="0" y="11113"/>
            <a:ext cx="3048000" cy="0"/>
          </a:xfrm>
          <a:prstGeom prst="line">
            <a:avLst/>
          </a:prstGeom>
          <a:noFill/>
          <a:ln w="38100">
            <a:solidFill>
              <a:srgbClr val="FDB620"/>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3" name="Line 7"/>
          <p:cNvSpPr>
            <a:spLocks noChangeShapeType="1"/>
          </p:cNvSpPr>
          <p:nvPr/>
        </p:nvSpPr>
        <p:spPr bwMode="auto">
          <a:xfrm>
            <a:off x="6094413" y="11113"/>
            <a:ext cx="3049587" cy="0"/>
          </a:xfrm>
          <a:prstGeom prst="line">
            <a:avLst/>
          </a:prstGeom>
          <a:noFill/>
          <a:ln w="38100">
            <a:solidFill>
              <a:srgbClr val="7BBB45"/>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6" name="Rectangle 8"/>
          <p:cNvSpPr>
            <a:spLocks/>
          </p:cNvSpPr>
          <p:nvPr/>
        </p:nvSpPr>
        <p:spPr bwMode="auto">
          <a:xfrm>
            <a:off x="3962400" y="6477000"/>
            <a:ext cx="5105400" cy="20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dirty="0">
                <a:solidFill>
                  <a:srgbClr val="828282"/>
                </a:solidFill>
                <a:latin typeface="Arial" charset="0"/>
                <a:ea typeface="ＭＳ Ｐゴシック" charset="0"/>
                <a:sym typeface="Helvetica Neue" charset="0"/>
              </a:rPr>
              <a:t>Free to share, print, make copies and changes. Get yours at </a:t>
            </a:r>
            <a:r>
              <a:rPr lang="en-US" sz="800" dirty="0" err="1">
                <a:solidFill>
                  <a:srgbClr val="828282"/>
                </a:solidFill>
                <a:latin typeface="Arial" charset="0"/>
                <a:ea typeface="ＭＳ Ｐゴシック" charset="0"/>
                <a:sym typeface="Helvetica Neue" charset="0"/>
              </a:rPr>
              <a:t>www.boundless.com</a:t>
            </a:r>
            <a:endParaRPr lang="en-US" sz="800" dirty="0">
              <a:solidFill>
                <a:srgbClr val="828282"/>
              </a:solidFill>
              <a:latin typeface="Arial" charset="0"/>
              <a:ea typeface="ＭＳ Ｐゴシック" charset="0"/>
              <a:sym typeface="Helvetica Neue" charset="0"/>
            </a:endParaRPr>
          </a:p>
        </p:txBody>
      </p:sp>
      <p:sp>
        <p:nvSpPr>
          <p:cNvPr id="17" name="Rectangle 10"/>
          <p:cNvSpPr>
            <a:spLocks/>
          </p:cNvSpPr>
          <p:nvPr/>
        </p:nvSpPr>
        <p:spPr bwMode="auto">
          <a:xfrm>
            <a:off x="1676400" y="6629400"/>
            <a:ext cx="73914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i="1" dirty="0" smtClean="0">
                <a:solidFill>
                  <a:srgbClr val="828282"/>
                </a:solidFill>
                <a:latin typeface="Arial" charset="0"/>
                <a:ea typeface="ＭＳ Ｐゴシック" charset="0"/>
                <a:sym typeface="Helvetica Neue" charset="0"/>
              </a:rPr>
              <a:t>Wikipedia.</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rPr>
              <a:t/>
            </a:r>
            <a:r>
              <a:rPr lang="en-US" sz="800" dirty="0" smtClean="0">
                <a:solidFill>
                  <a:srgbClr val="828282"/>
                </a:solidFill>
                <a:latin typeface="Arial" charset="0"/>
                <a:ea typeface="ＭＳ Ｐゴシック" charset="0"/>
                <a:sym typeface="Helvetica Neue" charset="0"/>
              </a:rPr>
              <a:t>"Electromagneticwave3Dfromside."</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hlinkClick r:id="rId3"/>
              </a:rPr>
              <a:t>CC BY</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hlinkClick r:id="rId4"/>
              </a:rPr>
              <a:t>http://en.wikipedia.org/wiki/File:Electromagneticwave3Dfromside.gif</a:t>
            </a:r>
            <a:r>
              <a:rPr lang="en-US" sz="800" dirty="0" smtClean="0">
                <a:solidFill>
                  <a:srgbClr val="828282"/>
                </a:solidFill>
                <a:latin typeface="Arial" charset="0"/>
                <a:ea typeface="ＭＳ Ｐゴシック" charset="0"/>
                <a:sym typeface="Helvetica Neue" charset="0"/>
              </a:rPr>
              <a:t> </a:t>
            </a:r>
            <a:r>
              <a:rPr lang="en-US" sz="800" u="sng" dirty="0" smtClean="0">
                <a:solidFill>
                  <a:srgbClr val="FFFFFF"/>
                </a:solidFill>
                <a:latin typeface="Arial"/>
                <a:ea typeface="ＭＳ Ｐゴシック" charset="0"/>
                <a:cs typeface="Arial"/>
                <a:sym typeface="Helvetica Neue" charset="0"/>
                <a:hlinkClick r:id="rId5"/>
              </a:rPr>
              <a:t>View on Boundless.com</a:t>
            </a:r>
            <a:endParaRPr lang="en-US" sz="800" u="sng" dirty="0">
              <a:solidFill>
                <a:srgbClr val="FFFFFF"/>
              </a:solidFill>
              <a:latin typeface="Arial"/>
              <a:ea typeface="ＭＳ Ｐゴシック" charset="0"/>
              <a:cs typeface="Arial"/>
              <a:sym typeface="Helvetica Neue" charset="0"/>
            </a:endParaRPr>
          </a:p>
        </p:txBody>
      </p:sp>
      <p:sp>
        <p:nvSpPr>
          <p:cNvPr id="14" name="Rectangle 11"/>
          <p:cNvSpPr>
            <a:spLocks/>
          </p:cNvSpPr>
          <p:nvPr/>
        </p:nvSpPr>
        <p:spPr bwMode="auto">
          <a:xfrm>
            <a:off x="190500" y="83015"/>
            <a:ext cx="8801100" cy="145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lstStyle/>
          <a:p>
            <a:pPr algn="l"/>
            <a:r>
              <a:rPr lang="en-US" sz="1000" dirty="0" smtClean="0">
                <a:solidFill>
                  <a:srgbClr val="828282"/>
                </a:solidFill>
                <a:latin typeface="Helvetica Neue Light" charset="0"/>
                <a:ea typeface="ＭＳ Ｐゴシック" charset="0"/>
                <a:cs typeface="Helvetica Neue Light" charset="0"/>
                <a:sym typeface="Helvetica Neue Light" charset="0"/>
              </a:rPr>
              <a:t>Waves and Vibrations</a:t>
            </a:r>
            <a:endParaRPr lang="en-US" sz="1000" dirty="0">
              <a:solidFill>
                <a:srgbClr val="828282"/>
              </a:solidFill>
              <a:latin typeface="Helvetica Neue Light" charset="0"/>
              <a:ea typeface="ＭＳ Ｐゴシック" charset="0"/>
              <a:cs typeface="Helvetica Neue Light" charset="0"/>
              <a:sym typeface="Helvetica Neue Light" charset="0"/>
            </a:endParaRPr>
          </a:p>
        </p:txBody>
      </p:sp>
      <p:pic>
        <p:nvPicPr>
          <p:cNvPr id="8" name="Picture 7" descr="appendiximage.jpg"/>
          <p:cNvPicPr>
            <a:picLocks noChangeAspect="1"/>
          </p:cNvPicPr>
          <p:nvPr/>
        </p:nvPicPr>
        <p:blipFill>
          <a:blip r:embed="rId7">
            <a:extLst>
              <a:ext uri="{175dae8dfcb4cc979a174a3555b3cd59}">
                <a14:useLocalDpi xmlns:a14="http://schemas.microsoft.com/office/drawing/2010/main" val="0"/>
              </a:ext>
            </a:extLst>
          </a:blip>
          <a:stretch>
            <a:fillRect/>
          </a:stretch>
        </p:blipFill>
        <p:spPr>
          <a:xfrm>
            <a:off x="2385774" y="533400"/>
            <a:ext cx="4372452" cy="4343400"/>
          </a:xfrm>
          <a:prstGeom prst="rect">
            <a:avLst/>
          </a:prstGeom>
        </p:spPr>
      </p:pic>
    </p:spTree>
    <p:extLst>
      <p:ext uri="{BB962C8B-B14F-4D97-AF65-F5344CB8AC3E}">
        <p14:creationId xmlns:p14="http://schemas.microsoft.com/office/powerpoint/2010/main" val="139829866"/>
      </p:ext>
    </p:extLst>
  </p:cSld>
  <p:clrMapOvr>
    <a:masterClrMapping/>
  </p:clrMapOvr>
  <p:transition xmlns:p14="http://schemas.microsoft.com/office/powerpoint/2010/mai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04800" y="5029200"/>
            <a:ext cx="8534400" cy="1295400"/>
          </a:xfrm>
        </p:spPr>
        <p:txBody>
          <a:bodyPr/>
          <a:lstStyle/>
          <a:p>
            <a:r>
              <a:rPr lang="en-US" dirty="0" smtClean="0"/>
              <a:t>Sinusoidal Nature of Uniform Circular Motion</a:t>
            </a:r>
          </a:p>
          <a:p>
            <a:pPr lvl="1"/>
            <a:r>
              <a:rPr lang="en-US" dirty="0" smtClean="0"/>
              <a:t>The position of the projection of uniform circular motion performs simple harmonic motion, as this wavelike graph of x versus t indicates.</a:t>
            </a:r>
          </a:p>
        </p:txBody>
      </p:sp>
      <p:sp>
        <p:nvSpPr>
          <p:cNvPr id="5" name="Rectangle 4"/>
          <p:cNvSpPr>
            <a:spLocks/>
          </p:cNvSpPr>
          <p:nvPr/>
        </p:nvSpPr>
        <p:spPr bwMode="auto">
          <a:xfrm>
            <a:off x="0" y="6400800"/>
            <a:ext cx="9144000" cy="469900"/>
          </a:xfrm>
          <a:prstGeom prst="rect">
            <a:avLst/>
          </a:prstGeom>
          <a:solidFill>
            <a:srgbClr val="F6F6F6"/>
          </a:solidFill>
          <a:ln>
            <a:noFill/>
          </a:ln>
          <a:extLst>
            <a:ext uri="{91240B29-F687-4f45-9708-019B960494DF}">
              <a14:hiddenLine xmlns:a14="http://schemas.microsoft.com/office/drawing/2010/main" w="3175">
                <a:solidFill>
                  <a:srgbClr val="D7D7D7"/>
                </a:solidFill>
                <a:miter lim="800000"/>
                <a:headEnd/>
                <a:tailEnd/>
              </a14:hiddenLine>
            </a:ext>
          </a:extLst>
        </p:spPr>
        <p:txBody>
          <a:bodyPr lIns="0" tIns="0" rIns="0" bIns="0"/>
          <a:lstStyle/>
          <a:p>
            <a:endParaRPr lang="en-US"/>
          </a:p>
        </p:txBody>
      </p:sp>
      <p:pic>
        <p:nvPicPr>
          <p:cNvPr id="7"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 y="6538913"/>
            <a:ext cx="1422400" cy="217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9" name="Rectangle 8"/>
          <p:cNvSpPr>
            <a:spLocks/>
          </p:cNvSpPr>
          <p:nvPr/>
        </p:nvSpPr>
        <p:spPr bwMode="auto">
          <a:xfrm>
            <a:off x="0" y="6815"/>
            <a:ext cx="9144000" cy="317500"/>
          </a:xfrm>
          <a:prstGeom prst="rect">
            <a:avLst/>
          </a:prstGeom>
          <a:solidFill>
            <a:srgbClr val="F0F0F0"/>
          </a:solidFill>
          <a:ln>
            <a:noFill/>
          </a:ln>
          <a:extLst>
            <a:ext uri="{91240B29-F687-4f45-9708-019B960494DF}">
              <a14:hiddenLine xmlns:a14="http://schemas.microsoft.com/office/drawing/2010/main" w="12700" cap="flat">
                <a:solidFill>
                  <a:srgbClr val="D7D7D7"/>
                </a:solidFill>
                <a:miter lim="800000"/>
                <a:headEnd type="none" w="med" len="med"/>
                <a:tailEnd type="none" w="med" len="med"/>
              </a14:hiddenLine>
            </a:ext>
          </a:extLst>
        </p:spPr>
        <p:txBody>
          <a:bodyPr lIns="0" tIns="0" rIns="0" bIns="0"/>
          <a:lstStyle/>
          <a:p>
            <a:endParaRPr lang="en-US"/>
          </a:p>
        </p:txBody>
      </p:sp>
      <p:sp>
        <p:nvSpPr>
          <p:cNvPr id="11" name="Line 5"/>
          <p:cNvSpPr>
            <a:spLocks noChangeShapeType="1"/>
          </p:cNvSpPr>
          <p:nvPr/>
        </p:nvSpPr>
        <p:spPr bwMode="auto">
          <a:xfrm>
            <a:off x="3046413" y="11113"/>
            <a:ext cx="3049587" cy="0"/>
          </a:xfrm>
          <a:prstGeom prst="line">
            <a:avLst/>
          </a:prstGeom>
          <a:noFill/>
          <a:ln w="38100">
            <a:solidFill>
              <a:srgbClr val="228CBC"/>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2" name="Line 6"/>
          <p:cNvSpPr>
            <a:spLocks noChangeShapeType="1"/>
          </p:cNvSpPr>
          <p:nvPr/>
        </p:nvSpPr>
        <p:spPr bwMode="auto">
          <a:xfrm>
            <a:off x="0" y="11113"/>
            <a:ext cx="3048000" cy="0"/>
          </a:xfrm>
          <a:prstGeom prst="line">
            <a:avLst/>
          </a:prstGeom>
          <a:noFill/>
          <a:ln w="38100">
            <a:solidFill>
              <a:srgbClr val="FDB620"/>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3" name="Line 7"/>
          <p:cNvSpPr>
            <a:spLocks noChangeShapeType="1"/>
          </p:cNvSpPr>
          <p:nvPr/>
        </p:nvSpPr>
        <p:spPr bwMode="auto">
          <a:xfrm>
            <a:off x="6094413" y="11113"/>
            <a:ext cx="3049587" cy="0"/>
          </a:xfrm>
          <a:prstGeom prst="line">
            <a:avLst/>
          </a:prstGeom>
          <a:noFill/>
          <a:ln w="38100">
            <a:solidFill>
              <a:srgbClr val="7BBB45"/>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6" name="Rectangle 8"/>
          <p:cNvSpPr>
            <a:spLocks/>
          </p:cNvSpPr>
          <p:nvPr/>
        </p:nvSpPr>
        <p:spPr bwMode="auto">
          <a:xfrm>
            <a:off x="3962400" y="6477000"/>
            <a:ext cx="5105400" cy="20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dirty="0">
                <a:solidFill>
                  <a:srgbClr val="828282"/>
                </a:solidFill>
                <a:latin typeface="Arial" charset="0"/>
                <a:ea typeface="ＭＳ Ｐゴシック" charset="0"/>
                <a:sym typeface="Helvetica Neue" charset="0"/>
              </a:rPr>
              <a:t>Free to share, print, make copies and changes. Get yours at </a:t>
            </a:r>
            <a:r>
              <a:rPr lang="en-US" sz="800" dirty="0" err="1">
                <a:solidFill>
                  <a:srgbClr val="828282"/>
                </a:solidFill>
                <a:latin typeface="Arial" charset="0"/>
                <a:ea typeface="ＭＳ Ｐゴシック" charset="0"/>
                <a:sym typeface="Helvetica Neue" charset="0"/>
              </a:rPr>
              <a:t>www.boundless.com</a:t>
            </a:r>
            <a:endParaRPr lang="en-US" sz="800" dirty="0">
              <a:solidFill>
                <a:srgbClr val="828282"/>
              </a:solidFill>
              <a:latin typeface="Arial" charset="0"/>
              <a:ea typeface="ＭＳ Ｐゴシック" charset="0"/>
              <a:sym typeface="Helvetica Neue" charset="0"/>
            </a:endParaRPr>
          </a:p>
        </p:txBody>
      </p:sp>
      <p:sp>
        <p:nvSpPr>
          <p:cNvPr id="17" name="Rectangle 10"/>
          <p:cNvSpPr>
            <a:spLocks/>
          </p:cNvSpPr>
          <p:nvPr/>
        </p:nvSpPr>
        <p:spPr bwMode="auto">
          <a:xfrm>
            <a:off x="1676400" y="6629400"/>
            <a:ext cx="73914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i="1" dirty="0" smtClean="0">
                <a:solidFill>
                  <a:srgbClr val="828282"/>
                </a:solidFill>
                <a:latin typeface="Arial" charset="0"/>
                <a:ea typeface="ＭＳ Ｐゴシック" charset="0"/>
                <a:sym typeface="Helvetica Neue" charset="0"/>
              </a:rPr>
              <a:t>OpenStax CNX.</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rPr>
              <a:t/>
            </a:r>
            <a:r>
              <a:rPr lang="en-US" sz="800" dirty="0" smtClean="0">
                <a:solidFill>
                  <a:srgbClr val="828282"/>
                </a:solidFill>
                <a:latin typeface="Arial" charset="0"/>
                <a:ea typeface="ＭＳ Ｐゴシック" charset="0"/>
                <a:sym typeface="Helvetica Neue" charset="0"/>
              </a:rPr>
              <a:t>"OpenStax College, College Physics. October 8, 2012."</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hlinkClick r:id="rId3"/>
              </a:rPr>
              <a:t>CC BY 3.0</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hlinkClick r:id="rId4"/>
              </a:rPr>
              <a:t>http://cnx.org/content/m42245/latest/?collection=col11406/1.7</a:t>
            </a:r>
            <a:r>
              <a:rPr lang="en-US" sz="800" dirty="0" smtClean="0">
                <a:solidFill>
                  <a:srgbClr val="828282"/>
                </a:solidFill>
                <a:latin typeface="Arial" charset="0"/>
                <a:ea typeface="ＭＳ Ｐゴシック" charset="0"/>
                <a:sym typeface="Helvetica Neue" charset="0"/>
              </a:rPr>
              <a:t> </a:t>
            </a:r>
            <a:r>
              <a:rPr lang="en-US" sz="800" u="sng" dirty="0" smtClean="0">
                <a:solidFill>
                  <a:srgbClr val="FFFFFF"/>
                </a:solidFill>
                <a:latin typeface="Arial"/>
                <a:ea typeface="ＭＳ Ｐゴシック" charset="0"/>
                <a:cs typeface="Arial"/>
                <a:sym typeface="Helvetica Neue" charset="0"/>
                <a:hlinkClick r:id="rId5"/>
              </a:rPr>
              <a:t>View on Boundless.com</a:t>
            </a:r>
            <a:endParaRPr lang="en-US" sz="800" u="sng" dirty="0">
              <a:solidFill>
                <a:srgbClr val="FFFFFF"/>
              </a:solidFill>
              <a:latin typeface="Arial"/>
              <a:ea typeface="ＭＳ Ｐゴシック" charset="0"/>
              <a:cs typeface="Arial"/>
              <a:sym typeface="Helvetica Neue" charset="0"/>
            </a:endParaRPr>
          </a:p>
        </p:txBody>
      </p:sp>
      <p:sp>
        <p:nvSpPr>
          <p:cNvPr id="14" name="Rectangle 11"/>
          <p:cNvSpPr>
            <a:spLocks/>
          </p:cNvSpPr>
          <p:nvPr/>
        </p:nvSpPr>
        <p:spPr bwMode="auto">
          <a:xfrm>
            <a:off x="190500" y="83015"/>
            <a:ext cx="8801100" cy="145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lstStyle/>
          <a:p>
            <a:pPr algn="l"/>
            <a:r>
              <a:rPr lang="en-US" sz="1000" dirty="0" smtClean="0">
                <a:solidFill>
                  <a:srgbClr val="828282"/>
                </a:solidFill>
                <a:latin typeface="Helvetica Neue Light" charset="0"/>
                <a:ea typeface="ＭＳ Ｐゴシック" charset="0"/>
                <a:cs typeface="Helvetica Neue Light" charset="0"/>
                <a:sym typeface="Helvetica Neue Light" charset="0"/>
              </a:rPr>
              <a:t>Waves and Vibrations</a:t>
            </a:r>
            <a:endParaRPr lang="en-US" sz="1000" dirty="0">
              <a:solidFill>
                <a:srgbClr val="828282"/>
              </a:solidFill>
              <a:latin typeface="Helvetica Neue Light" charset="0"/>
              <a:ea typeface="ＭＳ Ｐゴシック" charset="0"/>
              <a:cs typeface="Helvetica Neue Light" charset="0"/>
              <a:sym typeface="Helvetica Neue Light" charset="0"/>
            </a:endParaRPr>
          </a:p>
        </p:txBody>
      </p:sp>
      <p:pic>
        <p:nvPicPr>
          <p:cNvPr id="8" name="Picture 7" descr="appendiximage.jpg"/>
          <p:cNvPicPr>
            <a:picLocks noChangeAspect="1"/>
          </p:cNvPicPr>
          <p:nvPr/>
        </p:nvPicPr>
        <p:blipFill>
          <a:blip r:embed="rId7">
            <a:extLst>
              <a:ext uri="{27742cb8ffca48cc0866b787db1a839e}">
                <a14:useLocalDpi xmlns:a14="http://schemas.microsoft.com/office/drawing/2010/main" val="0"/>
              </a:ext>
            </a:extLst>
          </a:blip>
          <a:stretch>
            <a:fillRect/>
          </a:stretch>
        </p:blipFill>
        <p:spPr>
          <a:xfrm>
            <a:off x="3087439" y="533400"/>
            <a:ext cx="2969121" cy="4343400"/>
          </a:xfrm>
          <a:prstGeom prst="rect">
            <a:avLst/>
          </a:prstGeom>
        </p:spPr>
      </p:pic>
    </p:spTree>
    <p:extLst>
      <p:ext uri="{BB962C8B-B14F-4D97-AF65-F5344CB8AC3E}">
        <p14:creationId xmlns:p14="http://schemas.microsoft.com/office/powerpoint/2010/main" val="139829866"/>
      </p:ext>
    </p:extLst>
  </p:cSld>
  <p:clrMapOvr>
    <a:masterClrMapping/>
  </p:clrMapOvr>
  <p:transition xmlns:p14="http://schemas.microsoft.com/office/powerpoint/2010/mai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04800" y="5029200"/>
            <a:ext cx="8534400" cy="1295400"/>
          </a:xfrm>
        </p:spPr>
        <p:txBody>
          <a:bodyPr/>
          <a:lstStyle/>
          <a:p>
            <a:r>
              <a:rPr lang="en-US" dirty="0" smtClean="0"/>
              <a:t>Resonance</a:t>
            </a:r>
          </a:p>
          <a:p>
            <a:pPr lvl="1"/>
            <a:r>
              <a:rPr lang="en-US" dirty="0" smtClean="0"/>
              <a:t>Steady state variation of amplitude with frequency and damping of a driven simple harmonic oscillator.</a:t>
            </a:r>
          </a:p>
        </p:txBody>
      </p:sp>
      <p:sp>
        <p:nvSpPr>
          <p:cNvPr id="5" name="Rectangle 4"/>
          <p:cNvSpPr>
            <a:spLocks/>
          </p:cNvSpPr>
          <p:nvPr/>
        </p:nvSpPr>
        <p:spPr bwMode="auto">
          <a:xfrm>
            <a:off x="0" y="6400800"/>
            <a:ext cx="9144000" cy="469900"/>
          </a:xfrm>
          <a:prstGeom prst="rect">
            <a:avLst/>
          </a:prstGeom>
          <a:solidFill>
            <a:srgbClr val="F6F6F6"/>
          </a:solidFill>
          <a:ln>
            <a:noFill/>
          </a:ln>
          <a:extLst>
            <a:ext uri="{91240B29-F687-4f45-9708-019B960494DF}">
              <a14:hiddenLine xmlns:a14="http://schemas.microsoft.com/office/drawing/2010/main" w="3175">
                <a:solidFill>
                  <a:srgbClr val="D7D7D7"/>
                </a:solidFill>
                <a:miter lim="800000"/>
                <a:headEnd/>
                <a:tailEnd/>
              </a14:hiddenLine>
            </a:ext>
          </a:extLst>
        </p:spPr>
        <p:txBody>
          <a:bodyPr lIns="0" tIns="0" rIns="0" bIns="0"/>
          <a:lstStyle/>
          <a:p>
            <a:endParaRPr lang="en-US"/>
          </a:p>
        </p:txBody>
      </p:sp>
      <p:pic>
        <p:nvPicPr>
          <p:cNvPr id="7"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 y="6538913"/>
            <a:ext cx="1422400" cy="217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9" name="Rectangle 8"/>
          <p:cNvSpPr>
            <a:spLocks/>
          </p:cNvSpPr>
          <p:nvPr/>
        </p:nvSpPr>
        <p:spPr bwMode="auto">
          <a:xfrm>
            <a:off x="0" y="6815"/>
            <a:ext cx="9144000" cy="317500"/>
          </a:xfrm>
          <a:prstGeom prst="rect">
            <a:avLst/>
          </a:prstGeom>
          <a:solidFill>
            <a:srgbClr val="F0F0F0"/>
          </a:solidFill>
          <a:ln>
            <a:noFill/>
          </a:ln>
          <a:extLst>
            <a:ext uri="{91240B29-F687-4f45-9708-019B960494DF}">
              <a14:hiddenLine xmlns:a14="http://schemas.microsoft.com/office/drawing/2010/main" w="12700" cap="flat">
                <a:solidFill>
                  <a:srgbClr val="D7D7D7"/>
                </a:solidFill>
                <a:miter lim="800000"/>
                <a:headEnd type="none" w="med" len="med"/>
                <a:tailEnd type="none" w="med" len="med"/>
              </a14:hiddenLine>
            </a:ext>
          </a:extLst>
        </p:spPr>
        <p:txBody>
          <a:bodyPr lIns="0" tIns="0" rIns="0" bIns="0"/>
          <a:lstStyle/>
          <a:p>
            <a:endParaRPr lang="en-US"/>
          </a:p>
        </p:txBody>
      </p:sp>
      <p:sp>
        <p:nvSpPr>
          <p:cNvPr id="11" name="Line 5"/>
          <p:cNvSpPr>
            <a:spLocks noChangeShapeType="1"/>
          </p:cNvSpPr>
          <p:nvPr/>
        </p:nvSpPr>
        <p:spPr bwMode="auto">
          <a:xfrm>
            <a:off x="3046413" y="11113"/>
            <a:ext cx="3049587" cy="0"/>
          </a:xfrm>
          <a:prstGeom prst="line">
            <a:avLst/>
          </a:prstGeom>
          <a:noFill/>
          <a:ln w="38100">
            <a:solidFill>
              <a:srgbClr val="228CBC"/>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2" name="Line 6"/>
          <p:cNvSpPr>
            <a:spLocks noChangeShapeType="1"/>
          </p:cNvSpPr>
          <p:nvPr/>
        </p:nvSpPr>
        <p:spPr bwMode="auto">
          <a:xfrm>
            <a:off x="0" y="11113"/>
            <a:ext cx="3048000" cy="0"/>
          </a:xfrm>
          <a:prstGeom prst="line">
            <a:avLst/>
          </a:prstGeom>
          <a:noFill/>
          <a:ln w="38100">
            <a:solidFill>
              <a:srgbClr val="FDB620"/>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3" name="Line 7"/>
          <p:cNvSpPr>
            <a:spLocks noChangeShapeType="1"/>
          </p:cNvSpPr>
          <p:nvPr/>
        </p:nvSpPr>
        <p:spPr bwMode="auto">
          <a:xfrm>
            <a:off x="6094413" y="11113"/>
            <a:ext cx="3049587" cy="0"/>
          </a:xfrm>
          <a:prstGeom prst="line">
            <a:avLst/>
          </a:prstGeom>
          <a:noFill/>
          <a:ln w="38100">
            <a:solidFill>
              <a:srgbClr val="7BBB45"/>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6" name="Rectangle 8"/>
          <p:cNvSpPr>
            <a:spLocks/>
          </p:cNvSpPr>
          <p:nvPr/>
        </p:nvSpPr>
        <p:spPr bwMode="auto">
          <a:xfrm>
            <a:off x="3962400" y="6477000"/>
            <a:ext cx="5105400" cy="20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dirty="0">
                <a:solidFill>
                  <a:srgbClr val="828282"/>
                </a:solidFill>
                <a:latin typeface="Arial" charset="0"/>
                <a:ea typeface="ＭＳ Ｐゴシック" charset="0"/>
                <a:sym typeface="Helvetica Neue" charset="0"/>
              </a:rPr>
              <a:t>Free to share, print, make copies and changes. Get yours at </a:t>
            </a:r>
            <a:r>
              <a:rPr lang="en-US" sz="800" dirty="0" err="1">
                <a:solidFill>
                  <a:srgbClr val="828282"/>
                </a:solidFill>
                <a:latin typeface="Arial" charset="0"/>
                <a:ea typeface="ＭＳ Ｐゴシック" charset="0"/>
                <a:sym typeface="Helvetica Neue" charset="0"/>
              </a:rPr>
              <a:t>www.boundless.com</a:t>
            </a:r>
            <a:endParaRPr lang="en-US" sz="800" dirty="0">
              <a:solidFill>
                <a:srgbClr val="828282"/>
              </a:solidFill>
              <a:latin typeface="Arial" charset="0"/>
              <a:ea typeface="ＭＳ Ｐゴシック" charset="0"/>
              <a:sym typeface="Helvetica Neue" charset="0"/>
            </a:endParaRPr>
          </a:p>
        </p:txBody>
      </p:sp>
      <p:sp>
        <p:nvSpPr>
          <p:cNvPr id="17" name="Rectangle 10"/>
          <p:cNvSpPr>
            <a:spLocks/>
          </p:cNvSpPr>
          <p:nvPr/>
        </p:nvSpPr>
        <p:spPr bwMode="auto">
          <a:xfrm>
            <a:off x="1676400" y="6629400"/>
            <a:ext cx="73914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i="1" dirty="0" smtClean="0">
                <a:solidFill>
                  <a:srgbClr val="828282"/>
                </a:solidFill>
                <a:latin typeface="Arial" charset="0"/>
                <a:ea typeface="ＭＳ Ｐゴシック" charset="0"/>
                <a:sym typeface="Helvetica Neue" charset="0"/>
              </a:rPr>
              <a:t>Wikimedia.</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rPr>
              <a:t/>
            </a:r>
            <a:r>
              <a:rPr lang="en-US" sz="800" dirty="0" smtClean="0">
                <a:solidFill>
                  <a:srgbClr val="828282"/>
                </a:solidFill>
                <a:latin typeface="Arial" charset="0"/>
                <a:ea typeface="ＭＳ Ｐゴシック" charset="0"/>
                <a:sym typeface="Helvetica Neue" charset="0"/>
              </a:rPr>
              <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hlinkClick r:id="rId3"/>
              </a:rPr>
              <a:t>CC BY-SA</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hlinkClick r:id="rId4"/>
              </a:rPr>
              <a:t>http://upload.wikimedia.org/wikipedia/commons/thumb/0/07/Resonance.PNG/800px-Resonance.PNG</a:t>
            </a:r>
            <a:r>
              <a:rPr lang="en-US" sz="800" dirty="0" smtClean="0">
                <a:solidFill>
                  <a:srgbClr val="828282"/>
                </a:solidFill>
                <a:latin typeface="Arial" charset="0"/>
                <a:ea typeface="ＭＳ Ｐゴシック" charset="0"/>
                <a:sym typeface="Helvetica Neue" charset="0"/>
              </a:rPr>
              <a:t> </a:t>
            </a:r>
            <a:r>
              <a:rPr lang="en-US" sz="800" u="sng" dirty="0" smtClean="0">
                <a:solidFill>
                  <a:srgbClr val="FFFFFF"/>
                </a:solidFill>
                <a:latin typeface="Arial"/>
                <a:ea typeface="ＭＳ Ｐゴシック" charset="0"/>
                <a:cs typeface="Arial"/>
                <a:sym typeface="Helvetica Neue" charset="0"/>
                <a:hlinkClick r:id="rId5"/>
              </a:rPr>
              <a:t>View on Boundless.com</a:t>
            </a:r>
            <a:endParaRPr lang="en-US" sz="800" u="sng" dirty="0">
              <a:solidFill>
                <a:srgbClr val="FFFFFF"/>
              </a:solidFill>
              <a:latin typeface="Arial"/>
              <a:ea typeface="ＭＳ Ｐゴシック" charset="0"/>
              <a:cs typeface="Arial"/>
              <a:sym typeface="Helvetica Neue" charset="0"/>
            </a:endParaRPr>
          </a:p>
        </p:txBody>
      </p:sp>
      <p:sp>
        <p:nvSpPr>
          <p:cNvPr id="14" name="Rectangle 11"/>
          <p:cNvSpPr>
            <a:spLocks/>
          </p:cNvSpPr>
          <p:nvPr/>
        </p:nvSpPr>
        <p:spPr bwMode="auto">
          <a:xfrm>
            <a:off x="190500" y="83015"/>
            <a:ext cx="8801100" cy="145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lstStyle/>
          <a:p>
            <a:pPr algn="l"/>
            <a:r>
              <a:rPr lang="en-US" sz="1000" dirty="0" smtClean="0">
                <a:solidFill>
                  <a:srgbClr val="828282"/>
                </a:solidFill>
                <a:latin typeface="Helvetica Neue Light" charset="0"/>
                <a:ea typeface="ＭＳ Ｐゴシック" charset="0"/>
                <a:cs typeface="Helvetica Neue Light" charset="0"/>
                <a:sym typeface="Helvetica Neue Light" charset="0"/>
              </a:rPr>
              <a:t>Waves and Vibrations</a:t>
            </a:r>
            <a:endParaRPr lang="en-US" sz="1000" dirty="0">
              <a:solidFill>
                <a:srgbClr val="828282"/>
              </a:solidFill>
              <a:latin typeface="Helvetica Neue Light" charset="0"/>
              <a:ea typeface="ＭＳ Ｐゴシック" charset="0"/>
              <a:cs typeface="Helvetica Neue Light" charset="0"/>
              <a:sym typeface="Helvetica Neue Light" charset="0"/>
            </a:endParaRPr>
          </a:p>
        </p:txBody>
      </p:sp>
      <p:pic>
        <p:nvPicPr>
          <p:cNvPr id="8" name="Picture 7" descr="appendiximage.jpg"/>
          <p:cNvPicPr>
            <a:picLocks noChangeAspect="1"/>
          </p:cNvPicPr>
          <p:nvPr/>
        </p:nvPicPr>
        <p:blipFill>
          <a:blip r:embed="rId7">
            <a:extLst>
              <a:ext uri="{94a06e24d092d21a3fc0add62f0c87f9}">
                <a14:useLocalDpi xmlns:a14="http://schemas.microsoft.com/office/drawing/2010/main" val="0"/>
              </a:ext>
            </a:extLst>
          </a:blip>
          <a:stretch>
            <a:fillRect/>
          </a:stretch>
        </p:blipFill>
        <p:spPr>
          <a:xfrm>
            <a:off x="1571378" y="533400"/>
            <a:ext cx="6001243" cy="4343400"/>
          </a:xfrm>
          <a:prstGeom prst="rect">
            <a:avLst/>
          </a:prstGeom>
        </p:spPr>
      </p:pic>
    </p:spTree>
    <p:extLst>
      <p:ext uri="{BB962C8B-B14F-4D97-AF65-F5344CB8AC3E}">
        <p14:creationId xmlns:p14="http://schemas.microsoft.com/office/powerpoint/2010/main" val="139829866"/>
      </p:ext>
    </p:extLst>
  </p:cSld>
  <p:clrMapOvr>
    <a:masterClrMapping/>
  </p:clrMapOvr>
  <p:transition xmlns:p14="http://schemas.microsoft.com/office/powerpoint/2010/mai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ectionimage.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 y="1447800"/>
            <a:ext cx="2768600" cy="2768600"/>
          </a:xfrm>
          <a:prstGeom prst="rect">
            <a:avLst/>
          </a:prstGeom>
        </p:spPr>
      </p:pic>
      <p:sp>
        <p:nvSpPr>
          <p:cNvPr id="22" name="Text Placeholder 21"/>
          <p:cNvSpPr>
            <a:spLocks noGrp="1"/>
          </p:cNvSpPr>
          <p:nvPr>
            <p:ph type="body" sz="quarter" idx="10"/>
          </p:nvPr>
        </p:nvSpPr>
        <p:spPr>
          <a:xfrm>
            <a:off x="3231005" y="1371600"/>
            <a:ext cx="5664901" cy="4800600"/>
          </a:xfrm>
        </p:spPr>
        <p:txBody>
          <a:bodyPr/>
          <a:lstStyle/>
          <a:p>
            <a:pPr marL="115888" indent="-115888"/>
            <a:r>
              <a:rPr lang="en-US" dirty="0" smtClean="0"/>
              <a:t>Position, Velocity, and Acceleration as a Function of Time</a:t>
            </a:r>
          </a:p>
        </p:txBody>
      </p:sp>
      <p:sp>
        <p:nvSpPr>
          <p:cNvPr id="21" name="Title 20"/>
          <p:cNvSpPr>
            <a:spLocks noGrp="1"/>
          </p:cNvSpPr>
          <p:nvPr>
            <p:ph type="title"/>
          </p:nvPr>
        </p:nvSpPr>
        <p:spPr>
          <a:xfrm>
            <a:off x="152400" y="381000"/>
            <a:ext cx="8686800" cy="685800"/>
          </a:xfrm>
        </p:spPr>
        <p:txBody>
          <a:bodyPr/>
          <a:lstStyle/>
          <a:p>
            <a:r>
              <a:rPr lang="en-US" dirty="0" smtClean="0"/>
              <a:t>Introduction</a:t>
            </a:r>
            <a:endParaRPr lang="en-US" dirty="0"/>
          </a:p>
        </p:txBody>
      </p:sp>
      <p:sp>
        <p:nvSpPr>
          <p:cNvPr id="5" name="Rectangle 2"/>
          <p:cNvSpPr>
            <a:spLocks/>
          </p:cNvSpPr>
          <p:nvPr/>
        </p:nvSpPr>
        <p:spPr bwMode="auto">
          <a:xfrm>
            <a:off x="0" y="6815"/>
            <a:ext cx="9144000" cy="317500"/>
          </a:xfrm>
          <a:prstGeom prst="rect">
            <a:avLst/>
          </a:prstGeom>
          <a:solidFill>
            <a:srgbClr val="F0F0F0"/>
          </a:solidFill>
          <a:ln>
            <a:noFill/>
          </a:ln>
          <a:extLst>
            <a:ext uri="{91240B29-F687-4f45-9708-019B960494DF}">
              <a14:hiddenLine xmlns:a14="http://schemas.microsoft.com/office/drawing/2010/main" w="12700" cap="flat">
                <a:solidFill>
                  <a:srgbClr val="D7D7D7"/>
                </a:solidFill>
                <a:miter lim="800000"/>
                <a:headEnd type="none" w="med" len="med"/>
                <a:tailEnd type="none" w="med" len="med"/>
              </a14:hiddenLine>
            </a:ext>
          </a:extLst>
        </p:spPr>
        <p:txBody>
          <a:bodyPr lIns="0" tIns="0" rIns="0" bIns="0"/>
          <a:lstStyle/>
          <a:p>
            <a:endParaRPr lang="en-US"/>
          </a:p>
        </p:txBody>
      </p:sp>
      <p:sp>
        <p:nvSpPr>
          <p:cNvPr id="6" name="Rectangle 11"/>
          <p:cNvSpPr>
            <a:spLocks/>
          </p:cNvSpPr>
          <p:nvPr/>
        </p:nvSpPr>
        <p:spPr bwMode="auto">
          <a:xfrm>
            <a:off x="190500" y="83015"/>
            <a:ext cx="8801100" cy="145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lstStyle/>
          <a:p>
            <a:pPr algn="l"/>
            <a:r>
              <a:rPr lang="en-US" sz="1000" dirty="0" smtClean="0">
                <a:solidFill>
                  <a:srgbClr val="828282"/>
                </a:solidFill>
                <a:latin typeface="Helvetica Neue Light" charset="0"/>
                <a:ea typeface="ＭＳ Ｐゴシック" charset="0"/>
                <a:cs typeface="Helvetica Neue Light" charset="0"/>
                <a:sym typeface="Helvetica Neue Light" charset="0"/>
              </a:rPr>
              <a:t/>
            </a:r>
            <a:r>
              <a:rPr lang="en-US" sz="1000" dirty="0" smtClean="0">
                <a:solidFill>
                  <a:srgbClr val="828282"/>
                </a:solidFill>
                <a:latin typeface="Helvetica Neue Light" charset="0"/>
                <a:ea typeface="ＭＳ Ｐゴシック" charset="0"/>
                <a:cs typeface="Helvetica Neue Light" charset="0"/>
                <a:sym typeface="Helvetica Neue Light" charset="0"/>
              </a:rPr>
              <a:t>Waves and Vibrations</a:t>
            </a:r>
            <a:r>
              <a:rPr lang="en-US" sz="1000" dirty="0" smtClean="0">
                <a:solidFill>
                  <a:srgbClr val="828282"/>
                </a:solidFill>
                <a:latin typeface="Helvetica Neue Light" charset="0"/>
                <a:ea typeface="ＭＳ Ｐゴシック" charset="0"/>
                <a:cs typeface="Helvetica Neue Light" charset="0"/>
                <a:sym typeface="Helvetica Neue Light" charset="0"/>
              </a:rPr>
              <a:t> &gt; </a:t>
            </a:r>
            <a:r>
              <a:rPr lang="en-US" sz="1000" dirty="0" smtClean="0">
                <a:solidFill>
                  <a:srgbClr val="828282"/>
                </a:solidFill>
                <a:latin typeface="Helvetica Neue Light" charset="0"/>
                <a:ea typeface="ＭＳ Ｐゴシック" charset="0"/>
                <a:cs typeface="Helvetica Neue Light" charset="0"/>
                <a:sym typeface="Helvetica Neue Light" charset="0"/>
              </a:rPr>
              <a:t>Introduction</a:t>
            </a:r>
            <a:endParaRPr lang="en-US" sz="1000" dirty="0">
              <a:solidFill>
                <a:srgbClr val="828282"/>
              </a:solidFill>
              <a:latin typeface="Helvetica Neue Light" charset="0"/>
              <a:ea typeface="ＭＳ Ｐゴシック" charset="0"/>
              <a:cs typeface="Helvetica Neue Light" charset="0"/>
              <a:sym typeface="Helvetica Neue Light" charset="0"/>
            </a:endParaRPr>
          </a:p>
        </p:txBody>
      </p:sp>
      <p:sp>
        <p:nvSpPr>
          <p:cNvPr id="7" name="Line 6"/>
          <p:cNvSpPr>
            <a:spLocks noChangeShapeType="1"/>
          </p:cNvSpPr>
          <p:nvPr/>
        </p:nvSpPr>
        <p:spPr bwMode="auto">
          <a:xfrm>
            <a:off x="152400" y="1143000"/>
            <a:ext cx="8770937" cy="0"/>
          </a:xfrm>
          <a:prstGeom prst="line">
            <a:avLst/>
          </a:prstGeom>
          <a:noFill/>
          <a:ln w="12700" cap="flat">
            <a:solidFill>
              <a:srgbClr val="B2B2B2"/>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8" name="Line 5"/>
          <p:cNvSpPr>
            <a:spLocks noChangeShapeType="1"/>
          </p:cNvSpPr>
          <p:nvPr/>
        </p:nvSpPr>
        <p:spPr bwMode="auto">
          <a:xfrm>
            <a:off x="3046413" y="11113"/>
            <a:ext cx="3049587" cy="0"/>
          </a:xfrm>
          <a:prstGeom prst="line">
            <a:avLst/>
          </a:prstGeom>
          <a:noFill/>
          <a:ln w="38100">
            <a:solidFill>
              <a:srgbClr val="228CBC"/>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9" name="Line 6"/>
          <p:cNvSpPr>
            <a:spLocks noChangeShapeType="1"/>
          </p:cNvSpPr>
          <p:nvPr/>
        </p:nvSpPr>
        <p:spPr bwMode="auto">
          <a:xfrm>
            <a:off x="0" y="11113"/>
            <a:ext cx="3048000" cy="0"/>
          </a:xfrm>
          <a:prstGeom prst="line">
            <a:avLst/>
          </a:prstGeom>
          <a:noFill/>
          <a:ln w="38100">
            <a:solidFill>
              <a:srgbClr val="FDB620"/>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0" name="Line 7"/>
          <p:cNvSpPr>
            <a:spLocks noChangeShapeType="1"/>
          </p:cNvSpPr>
          <p:nvPr/>
        </p:nvSpPr>
        <p:spPr bwMode="auto">
          <a:xfrm>
            <a:off x="6094413" y="11113"/>
            <a:ext cx="3049587" cy="0"/>
          </a:xfrm>
          <a:prstGeom prst="line">
            <a:avLst/>
          </a:prstGeom>
          <a:noFill/>
          <a:ln w="38100">
            <a:solidFill>
              <a:srgbClr val="7BBB45"/>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1" name="Rectangle 2"/>
          <p:cNvSpPr>
            <a:spLocks/>
          </p:cNvSpPr>
          <p:nvPr/>
        </p:nvSpPr>
        <p:spPr bwMode="auto">
          <a:xfrm>
            <a:off x="0" y="6400800"/>
            <a:ext cx="9144000" cy="469900"/>
          </a:xfrm>
          <a:prstGeom prst="rect">
            <a:avLst/>
          </a:prstGeom>
          <a:solidFill>
            <a:srgbClr val="F6F6F6"/>
          </a:solidFill>
          <a:ln>
            <a:noFill/>
          </a:ln>
          <a:extLst>
            <a:ext uri="{91240B29-F687-4f45-9708-019B960494DF}">
              <a14:hiddenLine xmlns:a14="http://schemas.microsoft.com/office/drawing/2010/main" w="3175">
                <a:solidFill>
                  <a:srgbClr val="D7D7D7"/>
                </a:solidFill>
                <a:miter lim="800000"/>
                <a:headEnd/>
                <a:tailEnd/>
              </a14:hiddenLine>
            </a:ext>
          </a:extLst>
        </p:spPr>
        <p:txBody>
          <a:bodyPr lIns="0" tIns="0" rIns="0" bIns="0"/>
          <a:lstStyle/>
          <a:p>
            <a:endParaRPr lang="en-US"/>
          </a:p>
        </p:txBody>
      </p:sp>
      <p:pic>
        <p:nvPicPr>
          <p:cNvPr id="12"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00" y="6538913"/>
            <a:ext cx="1422400" cy="217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3" name="Rectangle 8"/>
          <p:cNvSpPr>
            <a:spLocks/>
          </p:cNvSpPr>
          <p:nvPr/>
        </p:nvSpPr>
        <p:spPr bwMode="auto">
          <a:xfrm>
            <a:off x="3962400" y="6477000"/>
            <a:ext cx="4318000" cy="20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dirty="0">
                <a:solidFill>
                  <a:srgbClr val="828282"/>
                </a:solidFill>
                <a:latin typeface="Arial" charset="0"/>
                <a:ea typeface="ＭＳ Ｐゴシック" charset="0"/>
                <a:sym typeface="Helvetica Neue" charset="0"/>
              </a:rPr>
              <a:t>Free to share, print, make copies and changes. Get yours at </a:t>
            </a:r>
            <a:r>
              <a:rPr lang="en-US" sz="800" dirty="0" err="1">
                <a:solidFill>
                  <a:srgbClr val="828282"/>
                </a:solidFill>
                <a:latin typeface="Arial" charset="0"/>
                <a:ea typeface="ＭＳ Ｐゴシック" charset="0"/>
                <a:sym typeface="Helvetica Neue" charset="0"/>
              </a:rPr>
              <a:t>www.boundless.com</a:t>
            </a:r>
            <a:endParaRPr lang="en-US" sz="800" dirty="0">
              <a:solidFill>
                <a:srgbClr val="828282"/>
              </a:solidFill>
              <a:latin typeface="Arial" charset="0"/>
              <a:ea typeface="ＭＳ Ｐゴシック" charset="0"/>
              <a:sym typeface="Helvetica Neue" charset="0"/>
            </a:endParaRPr>
          </a:p>
        </p:txBody>
      </p:sp>
      <p:pic>
        <p:nvPicPr>
          <p:cNvPr id="14"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69300" y="6527800"/>
            <a:ext cx="625475"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20" name="Rectangle 10"/>
          <p:cNvSpPr>
            <a:spLocks/>
          </p:cNvSpPr>
          <p:nvPr/>
        </p:nvSpPr>
        <p:spPr bwMode="auto">
          <a:xfrm>
            <a:off x="1676400" y="6629400"/>
            <a:ext cx="66167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u="sng" dirty="0" smtClean="0">
                <a:solidFill>
                  <a:srgbClr val="FFFFFF"/>
                </a:solidFill>
                <a:latin typeface="Arial"/>
                <a:ea typeface="ＭＳ Ｐゴシック" charset="0"/>
                <a:cs typeface="Arial"/>
                <a:sym typeface="Helvetica Neue" charset="0"/>
                <a:hlinkClick r:id="rId5"/>
              </a:rPr>
              <a:t>www.boundless.com/physics/textbooks/boundless-physics-textbook/waves-and-vibrations-15/introduction-121/</a:t>
            </a:r>
            <a:endParaRPr lang="en-US" sz="800" u="sng" dirty="0">
              <a:solidFill>
                <a:srgbClr val="FFFFFF"/>
              </a:solidFill>
              <a:latin typeface="Arial"/>
              <a:ea typeface="ＭＳ Ｐゴシック" charset="0"/>
              <a:cs typeface="Arial"/>
              <a:sym typeface="Helvetica Neue" charset="0"/>
            </a:endParaRPr>
          </a:p>
        </p:txBody>
      </p:sp>
    </p:spTree>
    <p:extLst>
      <p:ext uri="{BB962C8B-B14F-4D97-AF65-F5344CB8AC3E}">
        <p14:creationId xmlns:p14="http://schemas.microsoft.com/office/powerpoint/2010/main" val="372285756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04800" y="5029200"/>
            <a:ext cx="8534400" cy="1295400"/>
          </a:xfrm>
        </p:spPr>
        <p:txBody>
          <a:bodyPr/>
          <a:lstStyle/>
          <a:p>
            <a:r>
              <a:rPr lang="en-US" dirty="0" smtClean="0"/>
              <a:t>Simple Harmonic Motion</a:t>
            </a:r>
          </a:p>
          <a:p>
            <a:pPr lvl="1"/>
            <a:r>
              <a:rPr lang="en-US" dirty="0" smtClean="0"/>
              <a:t>A brief introduction to simple harmonic motion for calculus-based physics students.</a:t>
            </a:r>
          </a:p>
        </p:txBody>
      </p:sp>
      <p:sp>
        <p:nvSpPr>
          <p:cNvPr id="5" name="Rectangle 4"/>
          <p:cNvSpPr>
            <a:spLocks/>
          </p:cNvSpPr>
          <p:nvPr/>
        </p:nvSpPr>
        <p:spPr bwMode="auto">
          <a:xfrm>
            <a:off x="0" y="6400800"/>
            <a:ext cx="9144000" cy="469900"/>
          </a:xfrm>
          <a:prstGeom prst="rect">
            <a:avLst/>
          </a:prstGeom>
          <a:solidFill>
            <a:srgbClr val="F6F6F6"/>
          </a:solidFill>
          <a:ln>
            <a:noFill/>
          </a:ln>
          <a:extLst>
            <a:ext uri="{91240B29-F687-4f45-9708-019B960494DF}">
              <a14:hiddenLine xmlns:a14="http://schemas.microsoft.com/office/drawing/2010/main" w="3175">
                <a:solidFill>
                  <a:srgbClr val="D7D7D7"/>
                </a:solidFill>
                <a:miter lim="800000"/>
                <a:headEnd/>
                <a:tailEnd/>
              </a14:hiddenLine>
            </a:ext>
          </a:extLst>
        </p:spPr>
        <p:txBody>
          <a:bodyPr lIns="0" tIns="0" rIns="0" bIns="0"/>
          <a:lstStyle/>
          <a:p>
            <a:endParaRPr lang="en-US"/>
          </a:p>
        </p:txBody>
      </p:sp>
      <p:pic>
        <p:nvPicPr>
          <p:cNvPr id="7"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 y="6538913"/>
            <a:ext cx="1422400" cy="217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9" name="Rectangle 8"/>
          <p:cNvSpPr>
            <a:spLocks/>
          </p:cNvSpPr>
          <p:nvPr/>
        </p:nvSpPr>
        <p:spPr bwMode="auto">
          <a:xfrm>
            <a:off x="0" y="6815"/>
            <a:ext cx="9144000" cy="317500"/>
          </a:xfrm>
          <a:prstGeom prst="rect">
            <a:avLst/>
          </a:prstGeom>
          <a:solidFill>
            <a:srgbClr val="F0F0F0"/>
          </a:solidFill>
          <a:ln>
            <a:noFill/>
          </a:ln>
          <a:extLst>
            <a:ext uri="{91240B29-F687-4f45-9708-019B960494DF}">
              <a14:hiddenLine xmlns:a14="http://schemas.microsoft.com/office/drawing/2010/main" w="12700" cap="flat">
                <a:solidFill>
                  <a:srgbClr val="D7D7D7"/>
                </a:solidFill>
                <a:miter lim="800000"/>
                <a:headEnd type="none" w="med" len="med"/>
                <a:tailEnd type="none" w="med" len="med"/>
              </a14:hiddenLine>
            </a:ext>
          </a:extLst>
        </p:spPr>
        <p:txBody>
          <a:bodyPr lIns="0" tIns="0" rIns="0" bIns="0"/>
          <a:lstStyle/>
          <a:p>
            <a:endParaRPr lang="en-US"/>
          </a:p>
        </p:txBody>
      </p:sp>
      <p:sp>
        <p:nvSpPr>
          <p:cNvPr id="11" name="Line 5"/>
          <p:cNvSpPr>
            <a:spLocks noChangeShapeType="1"/>
          </p:cNvSpPr>
          <p:nvPr/>
        </p:nvSpPr>
        <p:spPr bwMode="auto">
          <a:xfrm>
            <a:off x="3046413" y="11113"/>
            <a:ext cx="3049587" cy="0"/>
          </a:xfrm>
          <a:prstGeom prst="line">
            <a:avLst/>
          </a:prstGeom>
          <a:noFill/>
          <a:ln w="38100">
            <a:solidFill>
              <a:srgbClr val="228CBC"/>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2" name="Line 6"/>
          <p:cNvSpPr>
            <a:spLocks noChangeShapeType="1"/>
          </p:cNvSpPr>
          <p:nvPr/>
        </p:nvSpPr>
        <p:spPr bwMode="auto">
          <a:xfrm>
            <a:off x="0" y="11113"/>
            <a:ext cx="3048000" cy="0"/>
          </a:xfrm>
          <a:prstGeom prst="line">
            <a:avLst/>
          </a:prstGeom>
          <a:noFill/>
          <a:ln w="38100">
            <a:solidFill>
              <a:srgbClr val="FDB620"/>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3" name="Line 7"/>
          <p:cNvSpPr>
            <a:spLocks noChangeShapeType="1"/>
          </p:cNvSpPr>
          <p:nvPr/>
        </p:nvSpPr>
        <p:spPr bwMode="auto">
          <a:xfrm>
            <a:off x="6094413" y="11113"/>
            <a:ext cx="3049587" cy="0"/>
          </a:xfrm>
          <a:prstGeom prst="line">
            <a:avLst/>
          </a:prstGeom>
          <a:noFill/>
          <a:ln w="38100">
            <a:solidFill>
              <a:srgbClr val="7BBB45"/>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6" name="Rectangle 8"/>
          <p:cNvSpPr>
            <a:spLocks/>
          </p:cNvSpPr>
          <p:nvPr/>
        </p:nvSpPr>
        <p:spPr bwMode="auto">
          <a:xfrm>
            <a:off x="3962400" y="6477000"/>
            <a:ext cx="5105400" cy="20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dirty="0">
                <a:solidFill>
                  <a:srgbClr val="828282"/>
                </a:solidFill>
                <a:latin typeface="Arial" charset="0"/>
                <a:ea typeface="ＭＳ Ｐゴシック" charset="0"/>
                <a:sym typeface="Helvetica Neue" charset="0"/>
              </a:rPr>
              <a:t>Free to share, print, make copies and changes. Get yours at </a:t>
            </a:r>
            <a:r>
              <a:rPr lang="en-US" sz="800" dirty="0" err="1">
                <a:solidFill>
                  <a:srgbClr val="828282"/>
                </a:solidFill>
                <a:latin typeface="Arial" charset="0"/>
                <a:ea typeface="ＭＳ Ｐゴシック" charset="0"/>
                <a:sym typeface="Helvetica Neue" charset="0"/>
              </a:rPr>
              <a:t>www.boundless.com</a:t>
            </a:r>
            <a:endParaRPr lang="en-US" sz="800" dirty="0">
              <a:solidFill>
                <a:srgbClr val="828282"/>
              </a:solidFill>
              <a:latin typeface="Arial" charset="0"/>
              <a:ea typeface="ＭＳ Ｐゴシック" charset="0"/>
              <a:sym typeface="Helvetica Neue" charset="0"/>
            </a:endParaRPr>
          </a:p>
        </p:txBody>
      </p:sp>
      <p:sp>
        <p:nvSpPr>
          <p:cNvPr id="17" name="Rectangle 10"/>
          <p:cNvSpPr>
            <a:spLocks/>
          </p:cNvSpPr>
          <p:nvPr/>
        </p:nvSpPr>
        <p:spPr bwMode="auto">
          <a:xfrm>
            <a:off x="1676400" y="6629400"/>
            <a:ext cx="73914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u="sng" dirty="0" smtClean="0">
                <a:solidFill>
                  <a:srgbClr val="FFFFFF"/>
                </a:solidFill>
                <a:latin typeface="Arial"/>
                <a:ea typeface="ＭＳ Ｐゴシック" charset="0"/>
                <a:cs typeface="Arial"/>
                <a:sym typeface="Helvetica Neue" charset="0"/>
                <a:hlinkClick r:id="rId3"/>
              </a:rPr>
              <a:t>View on Boundless.com</a:t>
            </a:r>
            <a:endParaRPr lang="en-US" sz="800" u="sng" dirty="0">
              <a:solidFill>
                <a:srgbClr val="FFFFFF"/>
              </a:solidFill>
              <a:latin typeface="Arial"/>
              <a:ea typeface="ＭＳ Ｐゴシック" charset="0"/>
              <a:cs typeface="Arial"/>
              <a:sym typeface="Helvetica Neue" charset="0"/>
            </a:endParaRPr>
          </a:p>
        </p:txBody>
      </p:sp>
      <p:sp>
        <p:nvSpPr>
          <p:cNvPr id="14" name="Rectangle 11"/>
          <p:cNvSpPr>
            <a:spLocks/>
          </p:cNvSpPr>
          <p:nvPr/>
        </p:nvSpPr>
        <p:spPr bwMode="auto">
          <a:xfrm>
            <a:off x="190500" y="83015"/>
            <a:ext cx="8801100" cy="145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lstStyle/>
          <a:p>
            <a:pPr algn="l"/>
            <a:r>
              <a:rPr lang="en-US" sz="1000" dirty="0" smtClean="0">
                <a:solidFill>
                  <a:srgbClr val="828282"/>
                </a:solidFill>
                <a:latin typeface="Helvetica Neue Light" charset="0"/>
                <a:ea typeface="ＭＳ Ｐゴシック" charset="0"/>
                <a:cs typeface="Helvetica Neue Light" charset="0"/>
                <a:sym typeface="Helvetica Neue Light" charset="0"/>
              </a:rPr>
              <a:t>Waves and Vibrations</a:t>
            </a:r>
            <a:endParaRPr lang="en-US" sz="1000" dirty="0">
              <a:solidFill>
                <a:srgbClr val="828282"/>
              </a:solidFill>
              <a:latin typeface="Helvetica Neue Light" charset="0"/>
              <a:ea typeface="ＭＳ Ｐゴシック" charset="0"/>
              <a:cs typeface="Helvetica Neue Light" charset="0"/>
              <a:sym typeface="Helvetica Neue Light" charset="0"/>
            </a:endParaRPr>
          </a:p>
        </p:txBody>
      </p:sp>
      <p:pic>
        <p:nvPicPr>
          <p:cNvPr id="8" name="Picture 7" descr="appendiximage.jpg"/>
          <p:cNvPicPr>
            <a:picLocks noChangeAspect="1"/>
          </p:cNvPicPr>
          <p:nvPr/>
        </p:nvPicPr>
        <p:blipFill>
          <a:blip r:embed="rId5">
            <a:extLst>
              <a:ext uri="{c4af8cc5063b4f7c57cb16fefc1a9f3b}">
                <a14:useLocalDpi xmlns:a14="http://schemas.microsoft.com/office/drawing/2010/main" val="0"/>
              </a:ext>
            </a:extLst>
          </a:blip>
          <a:stretch>
            <a:fillRect/>
          </a:stretch>
        </p:blipFill>
        <p:spPr>
          <a:xfrm>
            <a:off x="1676400" y="533400"/>
            <a:ext cx="5791200" cy="4343400"/>
          </a:xfrm>
          <a:prstGeom prst="rect">
            <a:avLst/>
          </a:prstGeom>
        </p:spPr>
      </p:pic>
    </p:spTree>
    <p:extLst>
      <p:ext uri="{BB962C8B-B14F-4D97-AF65-F5344CB8AC3E}">
        <p14:creationId xmlns:p14="http://schemas.microsoft.com/office/powerpoint/2010/main" val="139829866"/>
      </p:ext>
    </p:extLst>
  </p:cSld>
  <p:clrMapOvr>
    <a:masterClrMapping/>
  </p:clrMapOvr>
  <p:transition xmlns:p14="http://schemas.microsoft.com/office/powerpoint/2010/mai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04800" y="5029200"/>
            <a:ext cx="8534400" cy="1295400"/>
          </a:xfrm>
        </p:spPr>
        <p:txBody>
          <a:bodyPr/>
          <a:lstStyle/>
          <a:p>
            <a:r>
              <a:rPr lang="en-US" dirty="0" smtClean="0"/>
              <a:t>Pendulums</a:t>
            </a:r>
          </a:p>
          <a:p>
            <a:pPr lvl="1"/>
            <a:r>
              <a:rPr lang="en-US" dirty="0" smtClean="0"/>
              <a:t>A brief introduction to pendulums (both ideal and physical) for calculus-based physics students from the standpoint of simple harmonic motion.</a:t>
            </a:r>
          </a:p>
        </p:txBody>
      </p:sp>
      <p:sp>
        <p:nvSpPr>
          <p:cNvPr id="5" name="Rectangle 4"/>
          <p:cNvSpPr>
            <a:spLocks/>
          </p:cNvSpPr>
          <p:nvPr/>
        </p:nvSpPr>
        <p:spPr bwMode="auto">
          <a:xfrm>
            <a:off x="0" y="6400800"/>
            <a:ext cx="9144000" cy="469900"/>
          </a:xfrm>
          <a:prstGeom prst="rect">
            <a:avLst/>
          </a:prstGeom>
          <a:solidFill>
            <a:srgbClr val="F6F6F6"/>
          </a:solidFill>
          <a:ln>
            <a:noFill/>
          </a:ln>
          <a:extLst>
            <a:ext uri="{91240B29-F687-4f45-9708-019B960494DF}">
              <a14:hiddenLine xmlns:a14="http://schemas.microsoft.com/office/drawing/2010/main" w="3175">
                <a:solidFill>
                  <a:srgbClr val="D7D7D7"/>
                </a:solidFill>
                <a:miter lim="800000"/>
                <a:headEnd/>
                <a:tailEnd/>
              </a14:hiddenLine>
            </a:ext>
          </a:extLst>
        </p:spPr>
        <p:txBody>
          <a:bodyPr lIns="0" tIns="0" rIns="0" bIns="0"/>
          <a:lstStyle/>
          <a:p>
            <a:endParaRPr lang="en-US"/>
          </a:p>
        </p:txBody>
      </p:sp>
      <p:pic>
        <p:nvPicPr>
          <p:cNvPr id="7"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 y="6538913"/>
            <a:ext cx="1422400" cy="217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9" name="Rectangle 8"/>
          <p:cNvSpPr>
            <a:spLocks/>
          </p:cNvSpPr>
          <p:nvPr/>
        </p:nvSpPr>
        <p:spPr bwMode="auto">
          <a:xfrm>
            <a:off x="0" y="6815"/>
            <a:ext cx="9144000" cy="317500"/>
          </a:xfrm>
          <a:prstGeom prst="rect">
            <a:avLst/>
          </a:prstGeom>
          <a:solidFill>
            <a:srgbClr val="F0F0F0"/>
          </a:solidFill>
          <a:ln>
            <a:noFill/>
          </a:ln>
          <a:extLst>
            <a:ext uri="{91240B29-F687-4f45-9708-019B960494DF}">
              <a14:hiddenLine xmlns:a14="http://schemas.microsoft.com/office/drawing/2010/main" w="12700" cap="flat">
                <a:solidFill>
                  <a:srgbClr val="D7D7D7"/>
                </a:solidFill>
                <a:miter lim="800000"/>
                <a:headEnd type="none" w="med" len="med"/>
                <a:tailEnd type="none" w="med" len="med"/>
              </a14:hiddenLine>
            </a:ext>
          </a:extLst>
        </p:spPr>
        <p:txBody>
          <a:bodyPr lIns="0" tIns="0" rIns="0" bIns="0"/>
          <a:lstStyle/>
          <a:p>
            <a:endParaRPr lang="en-US"/>
          </a:p>
        </p:txBody>
      </p:sp>
      <p:sp>
        <p:nvSpPr>
          <p:cNvPr id="11" name="Line 5"/>
          <p:cNvSpPr>
            <a:spLocks noChangeShapeType="1"/>
          </p:cNvSpPr>
          <p:nvPr/>
        </p:nvSpPr>
        <p:spPr bwMode="auto">
          <a:xfrm>
            <a:off x="3046413" y="11113"/>
            <a:ext cx="3049587" cy="0"/>
          </a:xfrm>
          <a:prstGeom prst="line">
            <a:avLst/>
          </a:prstGeom>
          <a:noFill/>
          <a:ln w="38100">
            <a:solidFill>
              <a:srgbClr val="228CBC"/>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2" name="Line 6"/>
          <p:cNvSpPr>
            <a:spLocks noChangeShapeType="1"/>
          </p:cNvSpPr>
          <p:nvPr/>
        </p:nvSpPr>
        <p:spPr bwMode="auto">
          <a:xfrm>
            <a:off x="0" y="11113"/>
            <a:ext cx="3048000" cy="0"/>
          </a:xfrm>
          <a:prstGeom prst="line">
            <a:avLst/>
          </a:prstGeom>
          <a:noFill/>
          <a:ln w="38100">
            <a:solidFill>
              <a:srgbClr val="FDB620"/>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3" name="Line 7"/>
          <p:cNvSpPr>
            <a:spLocks noChangeShapeType="1"/>
          </p:cNvSpPr>
          <p:nvPr/>
        </p:nvSpPr>
        <p:spPr bwMode="auto">
          <a:xfrm>
            <a:off x="6094413" y="11113"/>
            <a:ext cx="3049587" cy="0"/>
          </a:xfrm>
          <a:prstGeom prst="line">
            <a:avLst/>
          </a:prstGeom>
          <a:noFill/>
          <a:ln w="38100">
            <a:solidFill>
              <a:srgbClr val="7BBB45"/>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6" name="Rectangle 8"/>
          <p:cNvSpPr>
            <a:spLocks/>
          </p:cNvSpPr>
          <p:nvPr/>
        </p:nvSpPr>
        <p:spPr bwMode="auto">
          <a:xfrm>
            <a:off x="3962400" y="6477000"/>
            <a:ext cx="5105400" cy="20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dirty="0">
                <a:solidFill>
                  <a:srgbClr val="828282"/>
                </a:solidFill>
                <a:latin typeface="Arial" charset="0"/>
                <a:ea typeface="ＭＳ Ｐゴシック" charset="0"/>
                <a:sym typeface="Helvetica Neue" charset="0"/>
              </a:rPr>
              <a:t>Free to share, print, make copies and changes. Get yours at </a:t>
            </a:r>
            <a:r>
              <a:rPr lang="en-US" sz="800" dirty="0" err="1">
                <a:solidFill>
                  <a:srgbClr val="828282"/>
                </a:solidFill>
                <a:latin typeface="Arial" charset="0"/>
                <a:ea typeface="ＭＳ Ｐゴシック" charset="0"/>
                <a:sym typeface="Helvetica Neue" charset="0"/>
              </a:rPr>
              <a:t>www.boundless.com</a:t>
            </a:r>
            <a:endParaRPr lang="en-US" sz="800" dirty="0">
              <a:solidFill>
                <a:srgbClr val="828282"/>
              </a:solidFill>
              <a:latin typeface="Arial" charset="0"/>
              <a:ea typeface="ＭＳ Ｐゴシック" charset="0"/>
              <a:sym typeface="Helvetica Neue" charset="0"/>
            </a:endParaRPr>
          </a:p>
        </p:txBody>
      </p:sp>
      <p:sp>
        <p:nvSpPr>
          <p:cNvPr id="17" name="Rectangle 10"/>
          <p:cNvSpPr>
            <a:spLocks/>
          </p:cNvSpPr>
          <p:nvPr/>
        </p:nvSpPr>
        <p:spPr bwMode="auto">
          <a:xfrm>
            <a:off x="1676400" y="6629400"/>
            <a:ext cx="73914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u="sng" dirty="0" smtClean="0">
                <a:solidFill>
                  <a:srgbClr val="FFFFFF"/>
                </a:solidFill>
                <a:latin typeface="Arial"/>
                <a:ea typeface="ＭＳ Ｐゴシック" charset="0"/>
                <a:cs typeface="Arial"/>
                <a:sym typeface="Helvetica Neue" charset="0"/>
                <a:hlinkClick r:id="rId3"/>
              </a:rPr>
              <a:t>View on Boundless.com</a:t>
            </a:r>
            <a:endParaRPr lang="en-US" sz="800" u="sng" dirty="0">
              <a:solidFill>
                <a:srgbClr val="FFFFFF"/>
              </a:solidFill>
              <a:latin typeface="Arial"/>
              <a:ea typeface="ＭＳ Ｐゴシック" charset="0"/>
              <a:cs typeface="Arial"/>
              <a:sym typeface="Helvetica Neue" charset="0"/>
            </a:endParaRPr>
          </a:p>
        </p:txBody>
      </p:sp>
      <p:sp>
        <p:nvSpPr>
          <p:cNvPr id="14" name="Rectangle 11"/>
          <p:cNvSpPr>
            <a:spLocks/>
          </p:cNvSpPr>
          <p:nvPr/>
        </p:nvSpPr>
        <p:spPr bwMode="auto">
          <a:xfrm>
            <a:off x="190500" y="83015"/>
            <a:ext cx="8801100" cy="145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lstStyle/>
          <a:p>
            <a:pPr algn="l"/>
            <a:r>
              <a:rPr lang="en-US" sz="1000" dirty="0" smtClean="0">
                <a:solidFill>
                  <a:srgbClr val="828282"/>
                </a:solidFill>
                <a:latin typeface="Helvetica Neue Light" charset="0"/>
                <a:ea typeface="ＭＳ Ｐゴシック" charset="0"/>
                <a:cs typeface="Helvetica Neue Light" charset="0"/>
                <a:sym typeface="Helvetica Neue Light" charset="0"/>
              </a:rPr>
              <a:t>Waves and Vibrations</a:t>
            </a:r>
            <a:endParaRPr lang="en-US" sz="1000" dirty="0">
              <a:solidFill>
                <a:srgbClr val="828282"/>
              </a:solidFill>
              <a:latin typeface="Helvetica Neue Light" charset="0"/>
              <a:ea typeface="ＭＳ Ｐゴシック" charset="0"/>
              <a:cs typeface="Helvetica Neue Light" charset="0"/>
              <a:sym typeface="Helvetica Neue Light" charset="0"/>
            </a:endParaRPr>
          </a:p>
        </p:txBody>
      </p:sp>
      <p:pic>
        <p:nvPicPr>
          <p:cNvPr id="8" name="Picture 7" descr="appendiximage.jpg"/>
          <p:cNvPicPr>
            <a:picLocks noChangeAspect="1"/>
          </p:cNvPicPr>
          <p:nvPr/>
        </p:nvPicPr>
        <p:blipFill>
          <a:blip r:embed="rId5">
            <a:extLst>
              <a:ext uri="{be5428e2887bb5793ac7404d6b6c330f}">
                <a14:useLocalDpi xmlns:a14="http://schemas.microsoft.com/office/drawing/2010/main" val="0"/>
              </a:ext>
            </a:extLst>
          </a:blip>
          <a:stretch>
            <a:fillRect/>
          </a:stretch>
        </p:blipFill>
        <p:spPr>
          <a:xfrm>
            <a:off x="1676400" y="533400"/>
            <a:ext cx="5791200" cy="4343400"/>
          </a:xfrm>
          <a:prstGeom prst="rect">
            <a:avLst/>
          </a:prstGeom>
        </p:spPr>
      </p:pic>
    </p:spTree>
    <p:extLst>
      <p:ext uri="{BB962C8B-B14F-4D97-AF65-F5344CB8AC3E}">
        <p14:creationId xmlns:p14="http://schemas.microsoft.com/office/powerpoint/2010/main" val="139829866"/>
      </p:ext>
    </p:extLst>
  </p:cSld>
  <p:clrMapOvr>
    <a:masterClrMapping/>
  </p:clrMapOvr>
  <p:transition xmlns:p14="http://schemas.microsoft.com/office/powerpoint/2010/mai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04800" y="5029200"/>
            <a:ext cx="8534400" cy="1295400"/>
          </a:xfrm>
        </p:spPr>
        <p:txBody>
          <a:bodyPr/>
          <a:lstStyle/>
          <a:p>
            <a:r>
              <a:rPr lang="en-US" dirty="0" smtClean="0"/>
              <a:t>Motion of a mass on an ideal spring</a:t>
            </a:r>
          </a:p>
          <a:p>
            <a:pPr lvl="1"/>
            <a:r>
              <a:rPr lang="en-US" dirty="0" smtClean="0"/>
              <a:t>An object attached to a spring sliding on a frictionless surface is an uncomplicated simple harmonic oscillator. When displaced from equilibrium, the object performs simple harmonic motion that has an amplitude X and a period T. The object's maximum speed occurs as it passes through equilibrium. The stiffer the spring is, the smaller the period T. The greater the mass of the object is, the greater the period T. (a) The mass has achieved its greatest displacement X to the right and now the restoring force to the left is at its maximum magnitude. (b) The restoring force has moved the mass back to its equilibrium point and is now equal to zero, but the leftward velocity is at its maximum. (c) The mass's momentum has carried it to its maximum displacement to the right. The restoring force is now to the right, equal in magnitude and opposite in direction compared to (a). (d) The equilibrium point is reach again, this time with momentum to the right. (e) The cycle repeats.</a:t>
            </a:r>
          </a:p>
        </p:txBody>
      </p:sp>
      <p:sp>
        <p:nvSpPr>
          <p:cNvPr id="5" name="Rectangle 4"/>
          <p:cNvSpPr>
            <a:spLocks/>
          </p:cNvSpPr>
          <p:nvPr/>
        </p:nvSpPr>
        <p:spPr bwMode="auto">
          <a:xfrm>
            <a:off x="0" y="6400800"/>
            <a:ext cx="9144000" cy="469900"/>
          </a:xfrm>
          <a:prstGeom prst="rect">
            <a:avLst/>
          </a:prstGeom>
          <a:solidFill>
            <a:srgbClr val="F6F6F6"/>
          </a:solidFill>
          <a:ln>
            <a:noFill/>
          </a:ln>
          <a:extLst>
            <a:ext uri="{91240B29-F687-4f45-9708-019B960494DF}">
              <a14:hiddenLine xmlns:a14="http://schemas.microsoft.com/office/drawing/2010/main" w="3175">
                <a:solidFill>
                  <a:srgbClr val="D7D7D7"/>
                </a:solidFill>
                <a:miter lim="800000"/>
                <a:headEnd/>
                <a:tailEnd/>
              </a14:hiddenLine>
            </a:ext>
          </a:extLst>
        </p:spPr>
        <p:txBody>
          <a:bodyPr lIns="0" tIns="0" rIns="0" bIns="0"/>
          <a:lstStyle/>
          <a:p>
            <a:endParaRPr lang="en-US"/>
          </a:p>
        </p:txBody>
      </p:sp>
      <p:pic>
        <p:nvPicPr>
          <p:cNvPr id="7"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 y="6538913"/>
            <a:ext cx="1422400" cy="217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9" name="Rectangle 8"/>
          <p:cNvSpPr>
            <a:spLocks/>
          </p:cNvSpPr>
          <p:nvPr/>
        </p:nvSpPr>
        <p:spPr bwMode="auto">
          <a:xfrm>
            <a:off x="0" y="6815"/>
            <a:ext cx="9144000" cy="317500"/>
          </a:xfrm>
          <a:prstGeom prst="rect">
            <a:avLst/>
          </a:prstGeom>
          <a:solidFill>
            <a:srgbClr val="F0F0F0"/>
          </a:solidFill>
          <a:ln>
            <a:noFill/>
          </a:ln>
          <a:extLst>
            <a:ext uri="{91240B29-F687-4f45-9708-019B960494DF}">
              <a14:hiddenLine xmlns:a14="http://schemas.microsoft.com/office/drawing/2010/main" w="12700" cap="flat">
                <a:solidFill>
                  <a:srgbClr val="D7D7D7"/>
                </a:solidFill>
                <a:miter lim="800000"/>
                <a:headEnd type="none" w="med" len="med"/>
                <a:tailEnd type="none" w="med" len="med"/>
              </a14:hiddenLine>
            </a:ext>
          </a:extLst>
        </p:spPr>
        <p:txBody>
          <a:bodyPr lIns="0" tIns="0" rIns="0" bIns="0"/>
          <a:lstStyle/>
          <a:p>
            <a:endParaRPr lang="en-US"/>
          </a:p>
        </p:txBody>
      </p:sp>
      <p:sp>
        <p:nvSpPr>
          <p:cNvPr id="11" name="Line 5"/>
          <p:cNvSpPr>
            <a:spLocks noChangeShapeType="1"/>
          </p:cNvSpPr>
          <p:nvPr/>
        </p:nvSpPr>
        <p:spPr bwMode="auto">
          <a:xfrm>
            <a:off x="3046413" y="11113"/>
            <a:ext cx="3049587" cy="0"/>
          </a:xfrm>
          <a:prstGeom prst="line">
            <a:avLst/>
          </a:prstGeom>
          <a:noFill/>
          <a:ln w="38100">
            <a:solidFill>
              <a:srgbClr val="228CBC"/>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2" name="Line 6"/>
          <p:cNvSpPr>
            <a:spLocks noChangeShapeType="1"/>
          </p:cNvSpPr>
          <p:nvPr/>
        </p:nvSpPr>
        <p:spPr bwMode="auto">
          <a:xfrm>
            <a:off x="0" y="11113"/>
            <a:ext cx="3048000" cy="0"/>
          </a:xfrm>
          <a:prstGeom prst="line">
            <a:avLst/>
          </a:prstGeom>
          <a:noFill/>
          <a:ln w="38100">
            <a:solidFill>
              <a:srgbClr val="FDB620"/>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3" name="Line 7"/>
          <p:cNvSpPr>
            <a:spLocks noChangeShapeType="1"/>
          </p:cNvSpPr>
          <p:nvPr/>
        </p:nvSpPr>
        <p:spPr bwMode="auto">
          <a:xfrm>
            <a:off x="6094413" y="11113"/>
            <a:ext cx="3049587" cy="0"/>
          </a:xfrm>
          <a:prstGeom prst="line">
            <a:avLst/>
          </a:prstGeom>
          <a:noFill/>
          <a:ln w="38100">
            <a:solidFill>
              <a:srgbClr val="7BBB45"/>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6" name="Rectangle 8"/>
          <p:cNvSpPr>
            <a:spLocks/>
          </p:cNvSpPr>
          <p:nvPr/>
        </p:nvSpPr>
        <p:spPr bwMode="auto">
          <a:xfrm>
            <a:off x="3962400" y="6477000"/>
            <a:ext cx="5105400" cy="20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dirty="0">
                <a:solidFill>
                  <a:srgbClr val="828282"/>
                </a:solidFill>
                <a:latin typeface="Arial" charset="0"/>
                <a:ea typeface="ＭＳ Ｐゴシック" charset="0"/>
                <a:sym typeface="Helvetica Neue" charset="0"/>
              </a:rPr>
              <a:t>Free to share, print, make copies and changes. Get yours at </a:t>
            </a:r>
            <a:r>
              <a:rPr lang="en-US" sz="800" dirty="0" err="1">
                <a:solidFill>
                  <a:srgbClr val="828282"/>
                </a:solidFill>
                <a:latin typeface="Arial" charset="0"/>
                <a:ea typeface="ＭＳ Ｐゴシック" charset="0"/>
                <a:sym typeface="Helvetica Neue" charset="0"/>
              </a:rPr>
              <a:t>www.boundless.com</a:t>
            </a:r>
            <a:endParaRPr lang="en-US" sz="800" dirty="0">
              <a:solidFill>
                <a:srgbClr val="828282"/>
              </a:solidFill>
              <a:latin typeface="Arial" charset="0"/>
              <a:ea typeface="ＭＳ Ｐゴシック" charset="0"/>
              <a:sym typeface="Helvetica Neue" charset="0"/>
            </a:endParaRPr>
          </a:p>
        </p:txBody>
      </p:sp>
      <p:sp>
        <p:nvSpPr>
          <p:cNvPr id="17" name="Rectangle 10"/>
          <p:cNvSpPr>
            <a:spLocks/>
          </p:cNvSpPr>
          <p:nvPr/>
        </p:nvSpPr>
        <p:spPr bwMode="auto">
          <a:xfrm>
            <a:off x="1676400" y="6629400"/>
            <a:ext cx="73914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i="1" dirty="0" smtClean="0">
                <a:solidFill>
                  <a:srgbClr val="828282"/>
                </a:solidFill>
                <a:latin typeface="Arial" charset="0"/>
                <a:ea typeface="ＭＳ Ｐゴシック" charset="0"/>
                <a:sym typeface="Helvetica Neue" charset="0"/>
              </a:rPr>
              <a:t>OpenStax CNX.</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rPr>
              <a:t/>
            </a:r>
            <a:r>
              <a:rPr lang="en-US" sz="800" dirty="0" smtClean="0">
                <a:solidFill>
                  <a:srgbClr val="828282"/>
                </a:solidFill>
                <a:latin typeface="Arial" charset="0"/>
                <a:ea typeface="ＭＳ Ｐゴシック" charset="0"/>
                <a:sym typeface="Helvetica Neue" charset="0"/>
              </a:rPr>
              <a:t>"OpenStax College, College Physics. October 7, 2012."</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hlinkClick r:id="rId3"/>
              </a:rPr>
              <a:t>CC BY 3.0</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hlinkClick r:id="rId4"/>
              </a:rPr>
              <a:t>http://cnx.org/content/m42242/latest/?collection=col11406/1.7</a:t>
            </a:r>
            <a:r>
              <a:rPr lang="en-US" sz="800" dirty="0" smtClean="0">
                <a:solidFill>
                  <a:srgbClr val="828282"/>
                </a:solidFill>
                <a:latin typeface="Arial" charset="0"/>
                <a:ea typeface="ＭＳ Ｐゴシック" charset="0"/>
                <a:sym typeface="Helvetica Neue" charset="0"/>
              </a:rPr>
              <a:t> </a:t>
            </a:r>
            <a:r>
              <a:rPr lang="en-US" sz="800" u="sng" dirty="0" smtClean="0">
                <a:solidFill>
                  <a:srgbClr val="FFFFFF"/>
                </a:solidFill>
                <a:latin typeface="Arial"/>
                <a:ea typeface="ＭＳ Ｐゴシック" charset="0"/>
                <a:cs typeface="Arial"/>
                <a:sym typeface="Helvetica Neue" charset="0"/>
                <a:hlinkClick r:id="rId5"/>
              </a:rPr>
              <a:t>View on Boundless.com</a:t>
            </a:r>
            <a:endParaRPr lang="en-US" sz="800" u="sng" dirty="0">
              <a:solidFill>
                <a:srgbClr val="FFFFFF"/>
              </a:solidFill>
              <a:latin typeface="Arial"/>
              <a:ea typeface="ＭＳ Ｐゴシック" charset="0"/>
              <a:cs typeface="Arial"/>
              <a:sym typeface="Helvetica Neue" charset="0"/>
            </a:endParaRPr>
          </a:p>
        </p:txBody>
      </p:sp>
      <p:sp>
        <p:nvSpPr>
          <p:cNvPr id="14" name="Rectangle 11"/>
          <p:cNvSpPr>
            <a:spLocks/>
          </p:cNvSpPr>
          <p:nvPr/>
        </p:nvSpPr>
        <p:spPr bwMode="auto">
          <a:xfrm>
            <a:off x="190500" y="83015"/>
            <a:ext cx="8801100" cy="145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lstStyle/>
          <a:p>
            <a:pPr algn="l"/>
            <a:r>
              <a:rPr lang="en-US" sz="1000" dirty="0" smtClean="0">
                <a:solidFill>
                  <a:srgbClr val="828282"/>
                </a:solidFill>
                <a:latin typeface="Helvetica Neue Light" charset="0"/>
                <a:ea typeface="ＭＳ Ｐゴシック" charset="0"/>
                <a:cs typeface="Helvetica Neue Light" charset="0"/>
                <a:sym typeface="Helvetica Neue Light" charset="0"/>
              </a:rPr>
              <a:t>Waves and Vibrations</a:t>
            </a:r>
            <a:endParaRPr lang="en-US" sz="1000" dirty="0">
              <a:solidFill>
                <a:srgbClr val="828282"/>
              </a:solidFill>
              <a:latin typeface="Helvetica Neue Light" charset="0"/>
              <a:ea typeface="ＭＳ Ｐゴシック" charset="0"/>
              <a:cs typeface="Helvetica Neue Light" charset="0"/>
              <a:sym typeface="Helvetica Neue Light" charset="0"/>
            </a:endParaRPr>
          </a:p>
        </p:txBody>
      </p:sp>
      <p:pic>
        <p:nvPicPr>
          <p:cNvPr id="8" name="Picture 7" descr="appendiximage.jpg"/>
          <p:cNvPicPr>
            <a:picLocks noChangeAspect="1"/>
          </p:cNvPicPr>
          <p:nvPr/>
        </p:nvPicPr>
        <p:blipFill>
          <a:blip r:embed="rId7">
            <a:extLst>
              <a:ext uri="{945ca8bbf6d37611c6b0f941f49b899c}">
                <a14:useLocalDpi xmlns:a14="http://schemas.microsoft.com/office/drawing/2010/main" val="0"/>
              </a:ext>
            </a:extLst>
          </a:blip>
          <a:stretch>
            <a:fillRect/>
          </a:stretch>
        </p:blipFill>
        <p:spPr>
          <a:xfrm>
            <a:off x="1424609" y="533400"/>
            <a:ext cx="6294782" cy="4343400"/>
          </a:xfrm>
          <a:prstGeom prst="rect">
            <a:avLst/>
          </a:prstGeom>
        </p:spPr>
      </p:pic>
    </p:spTree>
    <p:extLst>
      <p:ext uri="{BB962C8B-B14F-4D97-AF65-F5344CB8AC3E}">
        <p14:creationId xmlns:p14="http://schemas.microsoft.com/office/powerpoint/2010/main" val="139829866"/>
      </p:ext>
    </p:extLst>
  </p:cSld>
  <p:clrMapOvr>
    <a:masterClrMapping/>
  </p:clrMapOvr>
  <p:transition xmlns:p14="http://schemas.microsoft.com/office/powerpoint/2010/mai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04800" y="5029200"/>
            <a:ext cx="8534400" cy="1295400"/>
          </a:xfrm>
        </p:spPr>
        <p:txBody>
          <a:bodyPr/>
          <a:lstStyle/>
          <a:p>
            <a:r>
              <a:rPr lang="en-US" dirty="0" smtClean="0"/>
              <a:t>Resonance</a:t>
            </a:r>
          </a:p>
          <a:p>
            <a:pPr lvl="1"/>
            <a:r>
              <a:rPr lang="en-US" dirty="0" smtClean="0"/>
              <a:t>A brief overview of resonance, targeted toward introductory physics students.</a:t>
            </a:r>
          </a:p>
        </p:txBody>
      </p:sp>
      <p:sp>
        <p:nvSpPr>
          <p:cNvPr id="5" name="Rectangle 4"/>
          <p:cNvSpPr>
            <a:spLocks/>
          </p:cNvSpPr>
          <p:nvPr/>
        </p:nvSpPr>
        <p:spPr bwMode="auto">
          <a:xfrm>
            <a:off x="0" y="6400800"/>
            <a:ext cx="9144000" cy="469900"/>
          </a:xfrm>
          <a:prstGeom prst="rect">
            <a:avLst/>
          </a:prstGeom>
          <a:solidFill>
            <a:srgbClr val="F6F6F6"/>
          </a:solidFill>
          <a:ln>
            <a:noFill/>
          </a:ln>
          <a:extLst>
            <a:ext uri="{91240B29-F687-4f45-9708-019B960494DF}">
              <a14:hiddenLine xmlns:a14="http://schemas.microsoft.com/office/drawing/2010/main" w="3175">
                <a:solidFill>
                  <a:srgbClr val="D7D7D7"/>
                </a:solidFill>
                <a:miter lim="800000"/>
                <a:headEnd/>
                <a:tailEnd/>
              </a14:hiddenLine>
            </a:ext>
          </a:extLst>
        </p:spPr>
        <p:txBody>
          <a:bodyPr lIns="0" tIns="0" rIns="0" bIns="0"/>
          <a:lstStyle/>
          <a:p>
            <a:endParaRPr lang="en-US"/>
          </a:p>
        </p:txBody>
      </p:sp>
      <p:pic>
        <p:nvPicPr>
          <p:cNvPr id="7"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 y="6538913"/>
            <a:ext cx="1422400" cy="217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9" name="Rectangle 8"/>
          <p:cNvSpPr>
            <a:spLocks/>
          </p:cNvSpPr>
          <p:nvPr/>
        </p:nvSpPr>
        <p:spPr bwMode="auto">
          <a:xfrm>
            <a:off x="0" y="6815"/>
            <a:ext cx="9144000" cy="317500"/>
          </a:xfrm>
          <a:prstGeom prst="rect">
            <a:avLst/>
          </a:prstGeom>
          <a:solidFill>
            <a:srgbClr val="F0F0F0"/>
          </a:solidFill>
          <a:ln>
            <a:noFill/>
          </a:ln>
          <a:extLst>
            <a:ext uri="{91240B29-F687-4f45-9708-019B960494DF}">
              <a14:hiddenLine xmlns:a14="http://schemas.microsoft.com/office/drawing/2010/main" w="12700" cap="flat">
                <a:solidFill>
                  <a:srgbClr val="D7D7D7"/>
                </a:solidFill>
                <a:miter lim="800000"/>
                <a:headEnd type="none" w="med" len="med"/>
                <a:tailEnd type="none" w="med" len="med"/>
              </a14:hiddenLine>
            </a:ext>
          </a:extLst>
        </p:spPr>
        <p:txBody>
          <a:bodyPr lIns="0" tIns="0" rIns="0" bIns="0"/>
          <a:lstStyle/>
          <a:p>
            <a:endParaRPr lang="en-US"/>
          </a:p>
        </p:txBody>
      </p:sp>
      <p:sp>
        <p:nvSpPr>
          <p:cNvPr id="11" name="Line 5"/>
          <p:cNvSpPr>
            <a:spLocks noChangeShapeType="1"/>
          </p:cNvSpPr>
          <p:nvPr/>
        </p:nvSpPr>
        <p:spPr bwMode="auto">
          <a:xfrm>
            <a:off x="3046413" y="11113"/>
            <a:ext cx="3049587" cy="0"/>
          </a:xfrm>
          <a:prstGeom prst="line">
            <a:avLst/>
          </a:prstGeom>
          <a:noFill/>
          <a:ln w="38100">
            <a:solidFill>
              <a:srgbClr val="228CBC"/>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2" name="Line 6"/>
          <p:cNvSpPr>
            <a:spLocks noChangeShapeType="1"/>
          </p:cNvSpPr>
          <p:nvPr/>
        </p:nvSpPr>
        <p:spPr bwMode="auto">
          <a:xfrm>
            <a:off x="0" y="11113"/>
            <a:ext cx="3048000" cy="0"/>
          </a:xfrm>
          <a:prstGeom prst="line">
            <a:avLst/>
          </a:prstGeom>
          <a:noFill/>
          <a:ln w="38100">
            <a:solidFill>
              <a:srgbClr val="FDB620"/>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3" name="Line 7"/>
          <p:cNvSpPr>
            <a:spLocks noChangeShapeType="1"/>
          </p:cNvSpPr>
          <p:nvPr/>
        </p:nvSpPr>
        <p:spPr bwMode="auto">
          <a:xfrm>
            <a:off x="6094413" y="11113"/>
            <a:ext cx="3049587" cy="0"/>
          </a:xfrm>
          <a:prstGeom prst="line">
            <a:avLst/>
          </a:prstGeom>
          <a:noFill/>
          <a:ln w="38100">
            <a:solidFill>
              <a:srgbClr val="7BBB45"/>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6" name="Rectangle 8"/>
          <p:cNvSpPr>
            <a:spLocks/>
          </p:cNvSpPr>
          <p:nvPr/>
        </p:nvSpPr>
        <p:spPr bwMode="auto">
          <a:xfrm>
            <a:off x="3962400" y="6477000"/>
            <a:ext cx="5105400" cy="20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dirty="0">
                <a:solidFill>
                  <a:srgbClr val="828282"/>
                </a:solidFill>
                <a:latin typeface="Arial" charset="0"/>
                <a:ea typeface="ＭＳ Ｐゴシック" charset="0"/>
                <a:sym typeface="Helvetica Neue" charset="0"/>
              </a:rPr>
              <a:t>Free to share, print, make copies and changes. Get yours at </a:t>
            </a:r>
            <a:r>
              <a:rPr lang="en-US" sz="800" dirty="0" err="1">
                <a:solidFill>
                  <a:srgbClr val="828282"/>
                </a:solidFill>
                <a:latin typeface="Arial" charset="0"/>
                <a:ea typeface="ＭＳ Ｐゴシック" charset="0"/>
                <a:sym typeface="Helvetica Neue" charset="0"/>
              </a:rPr>
              <a:t>www.boundless.com</a:t>
            </a:r>
            <a:endParaRPr lang="en-US" sz="800" dirty="0">
              <a:solidFill>
                <a:srgbClr val="828282"/>
              </a:solidFill>
              <a:latin typeface="Arial" charset="0"/>
              <a:ea typeface="ＭＳ Ｐゴシック" charset="0"/>
              <a:sym typeface="Helvetica Neue" charset="0"/>
            </a:endParaRPr>
          </a:p>
        </p:txBody>
      </p:sp>
      <p:sp>
        <p:nvSpPr>
          <p:cNvPr id="17" name="Rectangle 10"/>
          <p:cNvSpPr>
            <a:spLocks/>
          </p:cNvSpPr>
          <p:nvPr/>
        </p:nvSpPr>
        <p:spPr bwMode="auto">
          <a:xfrm>
            <a:off x="1676400" y="6629400"/>
            <a:ext cx="73914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u="sng" dirty="0" smtClean="0">
                <a:solidFill>
                  <a:srgbClr val="FFFFFF"/>
                </a:solidFill>
                <a:latin typeface="Arial"/>
                <a:ea typeface="ＭＳ Ｐゴシック" charset="0"/>
                <a:cs typeface="Arial"/>
                <a:sym typeface="Helvetica Neue" charset="0"/>
                <a:hlinkClick r:id="rId3"/>
              </a:rPr>
              <a:t>View on Boundless.com</a:t>
            </a:r>
            <a:endParaRPr lang="en-US" sz="800" u="sng" dirty="0">
              <a:solidFill>
                <a:srgbClr val="FFFFFF"/>
              </a:solidFill>
              <a:latin typeface="Arial"/>
              <a:ea typeface="ＭＳ Ｐゴシック" charset="0"/>
              <a:cs typeface="Arial"/>
              <a:sym typeface="Helvetica Neue" charset="0"/>
            </a:endParaRPr>
          </a:p>
        </p:txBody>
      </p:sp>
      <p:sp>
        <p:nvSpPr>
          <p:cNvPr id="14" name="Rectangle 11"/>
          <p:cNvSpPr>
            <a:spLocks/>
          </p:cNvSpPr>
          <p:nvPr/>
        </p:nvSpPr>
        <p:spPr bwMode="auto">
          <a:xfrm>
            <a:off x="190500" y="83015"/>
            <a:ext cx="8801100" cy="145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lstStyle/>
          <a:p>
            <a:pPr algn="l"/>
            <a:r>
              <a:rPr lang="en-US" sz="1000" dirty="0" smtClean="0">
                <a:solidFill>
                  <a:srgbClr val="828282"/>
                </a:solidFill>
                <a:latin typeface="Helvetica Neue Light" charset="0"/>
                <a:ea typeface="ＭＳ Ｐゴシック" charset="0"/>
                <a:cs typeface="Helvetica Neue Light" charset="0"/>
                <a:sym typeface="Helvetica Neue Light" charset="0"/>
              </a:rPr>
              <a:t>Waves and Vibrations</a:t>
            </a:r>
            <a:endParaRPr lang="en-US" sz="1000" dirty="0">
              <a:solidFill>
                <a:srgbClr val="828282"/>
              </a:solidFill>
              <a:latin typeface="Helvetica Neue Light" charset="0"/>
              <a:ea typeface="ＭＳ Ｐゴシック" charset="0"/>
              <a:cs typeface="Helvetica Neue Light" charset="0"/>
              <a:sym typeface="Helvetica Neue Light" charset="0"/>
            </a:endParaRPr>
          </a:p>
        </p:txBody>
      </p:sp>
      <p:pic>
        <p:nvPicPr>
          <p:cNvPr id="8" name="Picture 7" descr="appendiximage.jpg"/>
          <p:cNvPicPr>
            <a:picLocks noChangeAspect="1"/>
          </p:cNvPicPr>
          <p:nvPr/>
        </p:nvPicPr>
        <p:blipFill>
          <a:blip r:embed="rId5">
            <a:extLst>
              <a:ext uri="{079744c120c16724dddab19792c3f1ab}">
                <a14:useLocalDpi xmlns:a14="http://schemas.microsoft.com/office/drawing/2010/main" val="0"/>
              </a:ext>
            </a:extLst>
          </a:blip>
          <a:stretch>
            <a:fillRect/>
          </a:stretch>
        </p:blipFill>
        <p:spPr>
          <a:xfrm>
            <a:off x="1676400" y="533400"/>
            <a:ext cx="5791200" cy="4343400"/>
          </a:xfrm>
          <a:prstGeom prst="rect">
            <a:avLst/>
          </a:prstGeom>
        </p:spPr>
      </p:pic>
    </p:spTree>
    <p:extLst>
      <p:ext uri="{BB962C8B-B14F-4D97-AF65-F5344CB8AC3E}">
        <p14:creationId xmlns:p14="http://schemas.microsoft.com/office/powerpoint/2010/main" val="139829866"/>
      </p:ext>
    </p:extLst>
  </p:cSld>
  <p:clrMapOvr>
    <a:masterClrMapping/>
  </p:clrMapOvr>
  <p:transition xmlns:p14="http://schemas.microsoft.com/office/powerpoint/2010/mai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04800" y="5029200"/>
            <a:ext cx="8534400" cy="1295400"/>
          </a:xfrm>
        </p:spPr>
        <p:txBody>
          <a:bodyPr/>
          <a:lstStyle/>
          <a:p>
            <a:r>
              <a:rPr lang="en-US" dirty="0" smtClean="0"/>
              <a:t>Earthquake Destruction</a:t>
            </a:r>
          </a:p>
          <a:p>
            <a:pPr lvl="1"/>
            <a:r>
              <a:rPr lang="en-US" dirty="0" smtClean="0"/>
              <a:t>The destructive effect of an earthquake is palpable evidence of the energy carried in these waves. The Richter scale rating of earthquakes is related to both their amplitude and the energy they carry.</a:t>
            </a:r>
          </a:p>
        </p:txBody>
      </p:sp>
      <p:sp>
        <p:nvSpPr>
          <p:cNvPr id="5" name="Rectangle 4"/>
          <p:cNvSpPr>
            <a:spLocks/>
          </p:cNvSpPr>
          <p:nvPr/>
        </p:nvSpPr>
        <p:spPr bwMode="auto">
          <a:xfrm>
            <a:off x="0" y="6400800"/>
            <a:ext cx="9144000" cy="469900"/>
          </a:xfrm>
          <a:prstGeom prst="rect">
            <a:avLst/>
          </a:prstGeom>
          <a:solidFill>
            <a:srgbClr val="F6F6F6"/>
          </a:solidFill>
          <a:ln>
            <a:noFill/>
          </a:ln>
          <a:extLst>
            <a:ext uri="{91240B29-F687-4f45-9708-019B960494DF}">
              <a14:hiddenLine xmlns:a14="http://schemas.microsoft.com/office/drawing/2010/main" w="3175">
                <a:solidFill>
                  <a:srgbClr val="D7D7D7"/>
                </a:solidFill>
                <a:miter lim="800000"/>
                <a:headEnd/>
                <a:tailEnd/>
              </a14:hiddenLine>
            </a:ext>
          </a:extLst>
        </p:spPr>
        <p:txBody>
          <a:bodyPr lIns="0" tIns="0" rIns="0" bIns="0"/>
          <a:lstStyle/>
          <a:p>
            <a:endParaRPr lang="en-US"/>
          </a:p>
        </p:txBody>
      </p:sp>
      <p:pic>
        <p:nvPicPr>
          <p:cNvPr id="7"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 y="6538913"/>
            <a:ext cx="1422400" cy="217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9" name="Rectangle 8"/>
          <p:cNvSpPr>
            <a:spLocks/>
          </p:cNvSpPr>
          <p:nvPr/>
        </p:nvSpPr>
        <p:spPr bwMode="auto">
          <a:xfrm>
            <a:off x="0" y="6815"/>
            <a:ext cx="9144000" cy="317500"/>
          </a:xfrm>
          <a:prstGeom prst="rect">
            <a:avLst/>
          </a:prstGeom>
          <a:solidFill>
            <a:srgbClr val="F0F0F0"/>
          </a:solidFill>
          <a:ln>
            <a:noFill/>
          </a:ln>
          <a:extLst>
            <a:ext uri="{91240B29-F687-4f45-9708-019B960494DF}">
              <a14:hiddenLine xmlns:a14="http://schemas.microsoft.com/office/drawing/2010/main" w="12700" cap="flat">
                <a:solidFill>
                  <a:srgbClr val="D7D7D7"/>
                </a:solidFill>
                <a:miter lim="800000"/>
                <a:headEnd type="none" w="med" len="med"/>
                <a:tailEnd type="none" w="med" len="med"/>
              </a14:hiddenLine>
            </a:ext>
          </a:extLst>
        </p:spPr>
        <p:txBody>
          <a:bodyPr lIns="0" tIns="0" rIns="0" bIns="0"/>
          <a:lstStyle/>
          <a:p>
            <a:endParaRPr lang="en-US"/>
          </a:p>
        </p:txBody>
      </p:sp>
      <p:sp>
        <p:nvSpPr>
          <p:cNvPr id="11" name="Line 5"/>
          <p:cNvSpPr>
            <a:spLocks noChangeShapeType="1"/>
          </p:cNvSpPr>
          <p:nvPr/>
        </p:nvSpPr>
        <p:spPr bwMode="auto">
          <a:xfrm>
            <a:off x="3046413" y="11113"/>
            <a:ext cx="3049587" cy="0"/>
          </a:xfrm>
          <a:prstGeom prst="line">
            <a:avLst/>
          </a:prstGeom>
          <a:noFill/>
          <a:ln w="38100">
            <a:solidFill>
              <a:srgbClr val="228CBC"/>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2" name="Line 6"/>
          <p:cNvSpPr>
            <a:spLocks noChangeShapeType="1"/>
          </p:cNvSpPr>
          <p:nvPr/>
        </p:nvSpPr>
        <p:spPr bwMode="auto">
          <a:xfrm>
            <a:off x="0" y="11113"/>
            <a:ext cx="3048000" cy="0"/>
          </a:xfrm>
          <a:prstGeom prst="line">
            <a:avLst/>
          </a:prstGeom>
          <a:noFill/>
          <a:ln w="38100">
            <a:solidFill>
              <a:srgbClr val="FDB620"/>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3" name="Line 7"/>
          <p:cNvSpPr>
            <a:spLocks noChangeShapeType="1"/>
          </p:cNvSpPr>
          <p:nvPr/>
        </p:nvSpPr>
        <p:spPr bwMode="auto">
          <a:xfrm>
            <a:off x="6094413" y="11113"/>
            <a:ext cx="3049587" cy="0"/>
          </a:xfrm>
          <a:prstGeom prst="line">
            <a:avLst/>
          </a:prstGeom>
          <a:noFill/>
          <a:ln w="38100">
            <a:solidFill>
              <a:srgbClr val="7BBB45"/>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6" name="Rectangle 8"/>
          <p:cNvSpPr>
            <a:spLocks/>
          </p:cNvSpPr>
          <p:nvPr/>
        </p:nvSpPr>
        <p:spPr bwMode="auto">
          <a:xfrm>
            <a:off x="3962400" y="6477000"/>
            <a:ext cx="5105400" cy="20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dirty="0">
                <a:solidFill>
                  <a:srgbClr val="828282"/>
                </a:solidFill>
                <a:latin typeface="Arial" charset="0"/>
                <a:ea typeface="ＭＳ Ｐゴシック" charset="0"/>
                <a:sym typeface="Helvetica Neue" charset="0"/>
              </a:rPr>
              <a:t>Free to share, print, make copies and changes. Get yours at </a:t>
            </a:r>
            <a:r>
              <a:rPr lang="en-US" sz="800" dirty="0" err="1">
                <a:solidFill>
                  <a:srgbClr val="828282"/>
                </a:solidFill>
                <a:latin typeface="Arial" charset="0"/>
                <a:ea typeface="ＭＳ Ｐゴシック" charset="0"/>
                <a:sym typeface="Helvetica Neue" charset="0"/>
              </a:rPr>
              <a:t>www.boundless.com</a:t>
            </a:r>
            <a:endParaRPr lang="en-US" sz="800" dirty="0">
              <a:solidFill>
                <a:srgbClr val="828282"/>
              </a:solidFill>
              <a:latin typeface="Arial" charset="0"/>
              <a:ea typeface="ＭＳ Ｐゴシック" charset="0"/>
              <a:sym typeface="Helvetica Neue" charset="0"/>
            </a:endParaRPr>
          </a:p>
        </p:txBody>
      </p:sp>
      <p:sp>
        <p:nvSpPr>
          <p:cNvPr id="17" name="Rectangle 10"/>
          <p:cNvSpPr>
            <a:spLocks/>
          </p:cNvSpPr>
          <p:nvPr/>
        </p:nvSpPr>
        <p:spPr bwMode="auto">
          <a:xfrm>
            <a:off x="1676400" y="6629400"/>
            <a:ext cx="73914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i="1" dirty="0" smtClean="0">
                <a:solidFill>
                  <a:srgbClr val="828282"/>
                </a:solidFill>
                <a:latin typeface="Arial" charset="0"/>
                <a:ea typeface="ＭＳ Ｐゴシック" charset="0"/>
                <a:sym typeface="Helvetica Neue" charset="0"/>
              </a:rPr>
              <a:t>OpenStax CNX.</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rPr>
              <a:t/>
            </a:r>
            <a:r>
              <a:rPr lang="en-US" sz="800" dirty="0" smtClean="0">
                <a:solidFill>
                  <a:srgbClr val="828282"/>
                </a:solidFill>
                <a:latin typeface="Arial" charset="0"/>
                <a:ea typeface="ＭＳ Ｐゴシック" charset="0"/>
                <a:sym typeface="Helvetica Neue" charset="0"/>
              </a:rPr>
              <a:t>"OpenStax College, College Physics. February 7, 2013."</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hlinkClick r:id="rId3"/>
              </a:rPr>
              <a:t>CC BY 3.0</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hlinkClick r:id="rId4"/>
              </a:rPr>
              <a:t>http://cnx.org/content/m42250/latest/?collection=col11406/1.7</a:t>
            </a:r>
            <a:r>
              <a:rPr lang="en-US" sz="800" dirty="0" smtClean="0">
                <a:solidFill>
                  <a:srgbClr val="828282"/>
                </a:solidFill>
                <a:latin typeface="Arial" charset="0"/>
                <a:ea typeface="ＭＳ Ｐゴシック" charset="0"/>
                <a:sym typeface="Helvetica Neue" charset="0"/>
              </a:rPr>
              <a:t> </a:t>
            </a:r>
            <a:r>
              <a:rPr lang="en-US" sz="800" u="sng" dirty="0" smtClean="0">
                <a:solidFill>
                  <a:srgbClr val="FFFFFF"/>
                </a:solidFill>
                <a:latin typeface="Arial"/>
                <a:ea typeface="ＭＳ Ｐゴシック" charset="0"/>
                <a:cs typeface="Arial"/>
                <a:sym typeface="Helvetica Neue" charset="0"/>
                <a:hlinkClick r:id="rId5"/>
              </a:rPr>
              <a:t>View on Boundless.com</a:t>
            </a:r>
            <a:endParaRPr lang="en-US" sz="800" u="sng" dirty="0">
              <a:solidFill>
                <a:srgbClr val="FFFFFF"/>
              </a:solidFill>
              <a:latin typeface="Arial"/>
              <a:ea typeface="ＭＳ Ｐゴシック" charset="0"/>
              <a:cs typeface="Arial"/>
              <a:sym typeface="Helvetica Neue" charset="0"/>
            </a:endParaRPr>
          </a:p>
        </p:txBody>
      </p:sp>
      <p:sp>
        <p:nvSpPr>
          <p:cNvPr id="14" name="Rectangle 11"/>
          <p:cNvSpPr>
            <a:spLocks/>
          </p:cNvSpPr>
          <p:nvPr/>
        </p:nvSpPr>
        <p:spPr bwMode="auto">
          <a:xfrm>
            <a:off x="190500" y="83015"/>
            <a:ext cx="8801100" cy="145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lstStyle/>
          <a:p>
            <a:pPr algn="l"/>
            <a:r>
              <a:rPr lang="en-US" sz="1000" dirty="0" smtClean="0">
                <a:solidFill>
                  <a:srgbClr val="828282"/>
                </a:solidFill>
                <a:latin typeface="Helvetica Neue Light" charset="0"/>
                <a:ea typeface="ＭＳ Ｐゴシック" charset="0"/>
                <a:cs typeface="Helvetica Neue Light" charset="0"/>
                <a:sym typeface="Helvetica Neue Light" charset="0"/>
              </a:rPr>
              <a:t>Waves and Vibrations</a:t>
            </a:r>
            <a:endParaRPr lang="en-US" sz="1000" dirty="0">
              <a:solidFill>
                <a:srgbClr val="828282"/>
              </a:solidFill>
              <a:latin typeface="Helvetica Neue Light" charset="0"/>
              <a:ea typeface="ＭＳ Ｐゴシック" charset="0"/>
              <a:cs typeface="Helvetica Neue Light" charset="0"/>
              <a:sym typeface="Helvetica Neue Light" charset="0"/>
            </a:endParaRPr>
          </a:p>
        </p:txBody>
      </p:sp>
      <p:pic>
        <p:nvPicPr>
          <p:cNvPr id="8" name="Picture 7" descr="appendiximage.jpg"/>
          <p:cNvPicPr>
            <a:picLocks noChangeAspect="1"/>
          </p:cNvPicPr>
          <p:nvPr/>
        </p:nvPicPr>
        <p:blipFill>
          <a:blip r:embed="rId7">
            <a:extLst>
              <a:ext uri="{ac604989d9abdf2c45c52068fea1f706}">
                <a14:useLocalDpi xmlns:a14="http://schemas.microsoft.com/office/drawing/2010/main" val="0"/>
              </a:ext>
            </a:extLst>
          </a:blip>
          <a:stretch>
            <a:fillRect/>
          </a:stretch>
        </p:blipFill>
        <p:spPr>
          <a:xfrm>
            <a:off x="1534657" y="533400"/>
            <a:ext cx="6074685" cy="4343400"/>
          </a:xfrm>
          <a:prstGeom prst="rect">
            <a:avLst/>
          </a:prstGeom>
        </p:spPr>
      </p:pic>
    </p:spTree>
    <p:extLst>
      <p:ext uri="{BB962C8B-B14F-4D97-AF65-F5344CB8AC3E}">
        <p14:creationId xmlns:p14="http://schemas.microsoft.com/office/powerpoint/2010/main" val="139829866"/>
      </p:ext>
    </p:extLst>
  </p:cSld>
  <p:clrMapOvr>
    <a:masterClrMapping/>
  </p:clrMapOvr>
  <p:transition xmlns:p14="http://schemas.microsoft.com/office/powerpoint/2010/mai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04800" y="5029200"/>
            <a:ext cx="8534400" cy="1295400"/>
          </a:xfrm>
        </p:spPr>
        <p:txBody>
          <a:bodyPr/>
          <a:lstStyle/>
          <a:p>
            <a:r>
              <a:rPr lang="en-US" dirty="0" smtClean="0"/>
              <a:t>Restoring force, momentum, and equilibrium</a:t>
            </a:r>
          </a:p>
          <a:p>
            <a:pPr lvl="1"/>
            <a:r>
              <a:rPr lang="en-US" dirty="0" smtClean="0"/>
              <a:t>(a) The plastic ruler has been released, and the restoring force is returning the ruler to its equilibrium position. (b) The net force is zero at the equilibrium position, but the ruler has momentum and continues to move to the right. (c) The restoring force is in the opposite direction. It stops the ruler and moves it back toward equilibrium again. (d) Now the ruler has momentum to the left. (e) In the absence of damping (caused by frictional forces), the ruler reaches its original position. From there, the motion will repeat itself.</a:t>
            </a:r>
          </a:p>
        </p:txBody>
      </p:sp>
      <p:sp>
        <p:nvSpPr>
          <p:cNvPr id="5" name="Rectangle 4"/>
          <p:cNvSpPr>
            <a:spLocks/>
          </p:cNvSpPr>
          <p:nvPr/>
        </p:nvSpPr>
        <p:spPr bwMode="auto">
          <a:xfrm>
            <a:off x="0" y="6400800"/>
            <a:ext cx="9144000" cy="469900"/>
          </a:xfrm>
          <a:prstGeom prst="rect">
            <a:avLst/>
          </a:prstGeom>
          <a:solidFill>
            <a:srgbClr val="F6F6F6"/>
          </a:solidFill>
          <a:ln>
            <a:noFill/>
          </a:ln>
          <a:extLst>
            <a:ext uri="{91240B29-F687-4f45-9708-019B960494DF}">
              <a14:hiddenLine xmlns:a14="http://schemas.microsoft.com/office/drawing/2010/main" w="3175">
                <a:solidFill>
                  <a:srgbClr val="D7D7D7"/>
                </a:solidFill>
                <a:miter lim="800000"/>
                <a:headEnd/>
                <a:tailEnd/>
              </a14:hiddenLine>
            </a:ext>
          </a:extLst>
        </p:spPr>
        <p:txBody>
          <a:bodyPr lIns="0" tIns="0" rIns="0" bIns="0"/>
          <a:lstStyle/>
          <a:p>
            <a:endParaRPr lang="en-US"/>
          </a:p>
        </p:txBody>
      </p:sp>
      <p:pic>
        <p:nvPicPr>
          <p:cNvPr id="7"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 y="6538913"/>
            <a:ext cx="1422400" cy="217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9" name="Rectangle 8"/>
          <p:cNvSpPr>
            <a:spLocks/>
          </p:cNvSpPr>
          <p:nvPr/>
        </p:nvSpPr>
        <p:spPr bwMode="auto">
          <a:xfrm>
            <a:off x="0" y="6815"/>
            <a:ext cx="9144000" cy="317500"/>
          </a:xfrm>
          <a:prstGeom prst="rect">
            <a:avLst/>
          </a:prstGeom>
          <a:solidFill>
            <a:srgbClr val="F0F0F0"/>
          </a:solidFill>
          <a:ln>
            <a:noFill/>
          </a:ln>
          <a:extLst>
            <a:ext uri="{91240B29-F687-4f45-9708-019B960494DF}">
              <a14:hiddenLine xmlns:a14="http://schemas.microsoft.com/office/drawing/2010/main" w="12700" cap="flat">
                <a:solidFill>
                  <a:srgbClr val="D7D7D7"/>
                </a:solidFill>
                <a:miter lim="800000"/>
                <a:headEnd type="none" w="med" len="med"/>
                <a:tailEnd type="none" w="med" len="med"/>
              </a14:hiddenLine>
            </a:ext>
          </a:extLst>
        </p:spPr>
        <p:txBody>
          <a:bodyPr lIns="0" tIns="0" rIns="0" bIns="0"/>
          <a:lstStyle/>
          <a:p>
            <a:endParaRPr lang="en-US"/>
          </a:p>
        </p:txBody>
      </p:sp>
      <p:sp>
        <p:nvSpPr>
          <p:cNvPr id="11" name="Line 5"/>
          <p:cNvSpPr>
            <a:spLocks noChangeShapeType="1"/>
          </p:cNvSpPr>
          <p:nvPr/>
        </p:nvSpPr>
        <p:spPr bwMode="auto">
          <a:xfrm>
            <a:off x="3046413" y="11113"/>
            <a:ext cx="3049587" cy="0"/>
          </a:xfrm>
          <a:prstGeom prst="line">
            <a:avLst/>
          </a:prstGeom>
          <a:noFill/>
          <a:ln w="38100">
            <a:solidFill>
              <a:srgbClr val="228CBC"/>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2" name="Line 6"/>
          <p:cNvSpPr>
            <a:spLocks noChangeShapeType="1"/>
          </p:cNvSpPr>
          <p:nvPr/>
        </p:nvSpPr>
        <p:spPr bwMode="auto">
          <a:xfrm>
            <a:off x="0" y="11113"/>
            <a:ext cx="3048000" cy="0"/>
          </a:xfrm>
          <a:prstGeom prst="line">
            <a:avLst/>
          </a:prstGeom>
          <a:noFill/>
          <a:ln w="38100">
            <a:solidFill>
              <a:srgbClr val="FDB620"/>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3" name="Line 7"/>
          <p:cNvSpPr>
            <a:spLocks noChangeShapeType="1"/>
          </p:cNvSpPr>
          <p:nvPr/>
        </p:nvSpPr>
        <p:spPr bwMode="auto">
          <a:xfrm>
            <a:off x="6094413" y="11113"/>
            <a:ext cx="3049587" cy="0"/>
          </a:xfrm>
          <a:prstGeom prst="line">
            <a:avLst/>
          </a:prstGeom>
          <a:noFill/>
          <a:ln w="38100">
            <a:solidFill>
              <a:srgbClr val="7BBB45"/>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6" name="Rectangle 8"/>
          <p:cNvSpPr>
            <a:spLocks/>
          </p:cNvSpPr>
          <p:nvPr/>
        </p:nvSpPr>
        <p:spPr bwMode="auto">
          <a:xfrm>
            <a:off x="3962400" y="6477000"/>
            <a:ext cx="5105400" cy="20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dirty="0">
                <a:solidFill>
                  <a:srgbClr val="828282"/>
                </a:solidFill>
                <a:latin typeface="Arial" charset="0"/>
                <a:ea typeface="ＭＳ Ｐゴシック" charset="0"/>
                <a:sym typeface="Helvetica Neue" charset="0"/>
              </a:rPr>
              <a:t>Free to share, print, make copies and changes. Get yours at </a:t>
            </a:r>
            <a:r>
              <a:rPr lang="en-US" sz="800" dirty="0" err="1">
                <a:solidFill>
                  <a:srgbClr val="828282"/>
                </a:solidFill>
                <a:latin typeface="Arial" charset="0"/>
                <a:ea typeface="ＭＳ Ｐゴシック" charset="0"/>
                <a:sym typeface="Helvetica Neue" charset="0"/>
              </a:rPr>
              <a:t>www.boundless.com</a:t>
            </a:r>
            <a:endParaRPr lang="en-US" sz="800" dirty="0">
              <a:solidFill>
                <a:srgbClr val="828282"/>
              </a:solidFill>
              <a:latin typeface="Arial" charset="0"/>
              <a:ea typeface="ＭＳ Ｐゴシック" charset="0"/>
              <a:sym typeface="Helvetica Neue" charset="0"/>
            </a:endParaRPr>
          </a:p>
        </p:txBody>
      </p:sp>
      <p:sp>
        <p:nvSpPr>
          <p:cNvPr id="17" name="Rectangle 10"/>
          <p:cNvSpPr>
            <a:spLocks/>
          </p:cNvSpPr>
          <p:nvPr/>
        </p:nvSpPr>
        <p:spPr bwMode="auto">
          <a:xfrm>
            <a:off x="1676400" y="6629400"/>
            <a:ext cx="73914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i="1" dirty="0" smtClean="0">
                <a:solidFill>
                  <a:srgbClr val="828282"/>
                </a:solidFill>
                <a:latin typeface="Arial" charset="0"/>
                <a:ea typeface="ＭＳ Ｐゴシック" charset="0"/>
                <a:sym typeface="Helvetica Neue" charset="0"/>
              </a:rPr>
              <a:t>OpenStax CNX.</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rPr>
              <a:t/>
            </a:r>
            <a:r>
              <a:rPr lang="en-US" sz="800" dirty="0" smtClean="0">
                <a:solidFill>
                  <a:srgbClr val="828282"/>
                </a:solidFill>
                <a:latin typeface="Arial" charset="0"/>
                <a:ea typeface="ＭＳ Ｐゴシック" charset="0"/>
                <a:sym typeface="Helvetica Neue" charset="0"/>
              </a:rPr>
              <a:t>"OpenStax College, College Physics. October 6, 2012."</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hlinkClick r:id="rId3"/>
              </a:rPr>
              <a:t>CC BY 3.0</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hlinkClick r:id="rId4"/>
              </a:rPr>
              <a:t>http://cnx.org/content/m42240/latest/?collection=col11406/1.7</a:t>
            </a:r>
            <a:r>
              <a:rPr lang="en-US" sz="800" dirty="0" smtClean="0">
                <a:solidFill>
                  <a:srgbClr val="828282"/>
                </a:solidFill>
                <a:latin typeface="Arial" charset="0"/>
                <a:ea typeface="ＭＳ Ｐゴシック" charset="0"/>
                <a:sym typeface="Helvetica Neue" charset="0"/>
              </a:rPr>
              <a:t> </a:t>
            </a:r>
            <a:r>
              <a:rPr lang="en-US" sz="800" u="sng" dirty="0" smtClean="0">
                <a:solidFill>
                  <a:srgbClr val="FFFFFF"/>
                </a:solidFill>
                <a:latin typeface="Arial"/>
                <a:ea typeface="ＭＳ Ｐゴシック" charset="0"/>
                <a:cs typeface="Arial"/>
                <a:sym typeface="Helvetica Neue" charset="0"/>
                <a:hlinkClick r:id="rId5"/>
              </a:rPr>
              <a:t>View on Boundless.com</a:t>
            </a:r>
            <a:endParaRPr lang="en-US" sz="800" u="sng" dirty="0">
              <a:solidFill>
                <a:srgbClr val="FFFFFF"/>
              </a:solidFill>
              <a:latin typeface="Arial"/>
              <a:ea typeface="ＭＳ Ｐゴシック" charset="0"/>
              <a:cs typeface="Arial"/>
              <a:sym typeface="Helvetica Neue" charset="0"/>
            </a:endParaRPr>
          </a:p>
        </p:txBody>
      </p:sp>
      <p:sp>
        <p:nvSpPr>
          <p:cNvPr id="14" name="Rectangle 11"/>
          <p:cNvSpPr>
            <a:spLocks/>
          </p:cNvSpPr>
          <p:nvPr/>
        </p:nvSpPr>
        <p:spPr bwMode="auto">
          <a:xfrm>
            <a:off x="190500" y="83015"/>
            <a:ext cx="8801100" cy="145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lstStyle/>
          <a:p>
            <a:pPr algn="l"/>
            <a:r>
              <a:rPr lang="en-US" sz="1000" dirty="0" smtClean="0">
                <a:solidFill>
                  <a:srgbClr val="828282"/>
                </a:solidFill>
                <a:latin typeface="Helvetica Neue Light" charset="0"/>
                <a:ea typeface="ＭＳ Ｐゴシック" charset="0"/>
                <a:cs typeface="Helvetica Neue Light" charset="0"/>
                <a:sym typeface="Helvetica Neue Light" charset="0"/>
              </a:rPr>
              <a:t>Waves and Vibrations</a:t>
            </a:r>
            <a:endParaRPr lang="en-US" sz="1000" dirty="0">
              <a:solidFill>
                <a:srgbClr val="828282"/>
              </a:solidFill>
              <a:latin typeface="Helvetica Neue Light" charset="0"/>
              <a:ea typeface="ＭＳ Ｐゴシック" charset="0"/>
              <a:cs typeface="Helvetica Neue Light" charset="0"/>
              <a:sym typeface="Helvetica Neue Light" charset="0"/>
            </a:endParaRPr>
          </a:p>
        </p:txBody>
      </p:sp>
      <p:pic>
        <p:nvPicPr>
          <p:cNvPr id="8" name="Picture 7" descr="appendiximage.jpg"/>
          <p:cNvPicPr>
            <a:picLocks noChangeAspect="1"/>
          </p:cNvPicPr>
          <p:nvPr/>
        </p:nvPicPr>
        <p:blipFill>
          <a:blip r:embed="rId7">
            <a:extLst>
              <a:ext uri="{df5f15aadf077a20f5d07b04e577358e}">
                <a14:useLocalDpi xmlns:a14="http://schemas.microsoft.com/office/drawing/2010/main" val="0"/>
              </a:ext>
            </a:extLst>
          </a:blip>
          <a:stretch>
            <a:fillRect/>
          </a:stretch>
        </p:blipFill>
        <p:spPr>
          <a:xfrm>
            <a:off x="266700" y="533400"/>
            <a:ext cx="8610600" cy="2109597"/>
          </a:xfrm>
          <a:prstGeom prst="rect">
            <a:avLst/>
          </a:prstGeom>
        </p:spPr>
      </p:pic>
    </p:spTree>
    <p:extLst>
      <p:ext uri="{BB962C8B-B14F-4D97-AF65-F5344CB8AC3E}">
        <p14:creationId xmlns:p14="http://schemas.microsoft.com/office/powerpoint/2010/main" val="139829866"/>
      </p:ext>
    </p:extLst>
  </p:cSld>
  <p:clrMapOvr>
    <a:masterClrMapping/>
  </p:clrMapOvr>
  <p:transition xmlns:p14="http://schemas.microsoft.com/office/powerpoint/2010/mai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04800" y="5029200"/>
            <a:ext cx="8534400" cy="1295400"/>
          </a:xfrm>
        </p:spPr>
        <p:txBody>
          <a:bodyPr/>
          <a:lstStyle/>
          <a:p>
            <a:r>
              <a:rPr lang="en-US" dirty="0" smtClean="0"/>
              <a:t>Visualizing Simple Harmonic Motion</a:t>
            </a:r>
          </a:p>
          <a:p>
            <a:pPr lvl="1"/>
            <a:r>
              <a:rPr lang="en-US" dirty="0" smtClean="0"/>
              <a:t>Graphs of x(t),v(t), and a(t) versus t for the motion of an object on a spring. The net force on the object can be described by Hooke's law, and so the object undergoes simple harmonic motion. Note that the initial position has the vertical displacement at its maximum value X; v is initially zero and then negative as the object moves down; and the initial acceleration is negative, back toward the equilibrium position and becoming zero at that point.</a:t>
            </a:r>
          </a:p>
        </p:txBody>
      </p:sp>
      <p:sp>
        <p:nvSpPr>
          <p:cNvPr id="5" name="Rectangle 4"/>
          <p:cNvSpPr>
            <a:spLocks/>
          </p:cNvSpPr>
          <p:nvPr/>
        </p:nvSpPr>
        <p:spPr bwMode="auto">
          <a:xfrm>
            <a:off x="0" y="6400800"/>
            <a:ext cx="9144000" cy="469900"/>
          </a:xfrm>
          <a:prstGeom prst="rect">
            <a:avLst/>
          </a:prstGeom>
          <a:solidFill>
            <a:srgbClr val="F6F6F6"/>
          </a:solidFill>
          <a:ln>
            <a:noFill/>
          </a:ln>
          <a:extLst>
            <a:ext uri="{91240B29-F687-4f45-9708-019B960494DF}">
              <a14:hiddenLine xmlns:a14="http://schemas.microsoft.com/office/drawing/2010/main" w="3175">
                <a:solidFill>
                  <a:srgbClr val="D7D7D7"/>
                </a:solidFill>
                <a:miter lim="800000"/>
                <a:headEnd/>
                <a:tailEnd/>
              </a14:hiddenLine>
            </a:ext>
          </a:extLst>
        </p:spPr>
        <p:txBody>
          <a:bodyPr lIns="0" tIns="0" rIns="0" bIns="0"/>
          <a:lstStyle/>
          <a:p>
            <a:endParaRPr lang="en-US"/>
          </a:p>
        </p:txBody>
      </p:sp>
      <p:pic>
        <p:nvPicPr>
          <p:cNvPr id="7"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 y="6538913"/>
            <a:ext cx="1422400" cy="217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9" name="Rectangle 8"/>
          <p:cNvSpPr>
            <a:spLocks/>
          </p:cNvSpPr>
          <p:nvPr/>
        </p:nvSpPr>
        <p:spPr bwMode="auto">
          <a:xfrm>
            <a:off x="0" y="6815"/>
            <a:ext cx="9144000" cy="317500"/>
          </a:xfrm>
          <a:prstGeom prst="rect">
            <a:avLst/>
          </a:prstGeom>
          <a:solidFill>
            <a:srgbClr val="F0F0F0"/>
          </a:solidFill>
          <a:ln>
            <a:noFill/>
          </a:ln>
          <a:extLst>
            <a:ext uri="{91240B29-F687-4f45-9708-019B960494DF}">
              <a14:hiddenLine xmlns:a14="http://schemas.microsoft.com/office/drawing/2010/main" w="12700" cap="flat">
                <a:solidFill>
                  <a:srgbClr val="D7D7D7"/>
                </a:solidFill>
                <a:miter lim="800000"/>
                <a:headEnd type="none" w="med" len="med"/>
                <a:tailEnd type="none" w="med" len="med"/>
              </a14:hiddenLine>
            </a:ext>
          </a:extLst>
        </p:spPr>
        <p:txBody>
          <a:bodyPr lIns="0" tIns="0" rIns="0" bIns="0"/>
          <a:lstStyle/>
          <a:p>
            <a:endParaRPr lang="en-US"/>
          </a:p>
        </p:txBody>
      </p:sp>
      <p:sp>
        <p:nvSpPr>
          <p:cNvPr id="11" name="Line 5"/>
          <p:cNvSpPr>
            <a:spLocks noChangeShapeType="1"/>
          </p:cNvSpPr>
          <p:nvPr/>
        </p:nvSpPr>
        <p:spPr bwMode="auto">
          <a:xfrm>
            <a:off x="3046413" y="11113"/>
            <a:ext cx="3049587" cy="0"/>
          </a:xfrm>
          <a:prstGeom prst="line">
            <a:avLst/>
          </a:prstGeom>
          <a:noFill/>
          <a:ln w="38100">
            <a:solidFill>
              <a:srgbClr val="228CBC"/>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2" name="Line 6"/>
          <p:cNvSpPr>
            <a:spLocks noChangeShapeType="1"/>
          </p:cNvSpPr>
          <p:nvPr/>
        </p:nvSpPr>
        <p:spPr bwMode="auto">
          <a:xfrm>
            <a:off x="0" y="11113"/>
            <a:ext cx="3048000" cy="0"/>
          </a:xfrm>
          <a:prstGeom prst="line">
            <a:avLst/>
          </a:prstGeom>
          <a:noFill/>
          <a:ln w="38100">
            <a:solidFill>
              <a:srgbClr val="FDB620"/>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3" name="Line 7"/>
          <p:cNvSpPr>
            <a:spLocks noChangeShapeType="1"/>
          </p:cNvSpPr>
          <p:nvPr/>
        </p:nvSpPr>
        <p:spPr bwMode="auto">
          <a:xfrm>
            <a:off x="6094413" y="11113"/>
            <a:ext cx="3049587" cy="0"/>
          </a:xfrm>
          <a:prstGeom prst="line">
            <a:avLst/>
          </a:prstGeom>
          <a:noFill/>
          <a:ln w="38100">
            <a:solidFill>
              <a:srgbClr val="7BBB45"/>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6" name="Rectangle 8"/>
          <p:cNvSpPr>
            <a:spLocks/>
          </p:cNvSpPr>
          <p:nvPr/>
        </p:nvSpPr>
        <p:spPr bwMode="auto">
          <a:xfrm>
            <a:off x="3962400" y="6477000"/>
            <a:ext cx="5105400" cy="20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dirty="0">
                <a:solidFill>
                  <a:srgbClr val="828282"/>
                </a:solidFill>
                <a:latin typeface="Arial" charset="0"/>
                <a:ea typeface="ＭＳ Ｐゴシック" charset="0"/>
                <a:sym typeface="Helvetica Neue" charset="0"/>
              </a:rPr>
              <a:t>Free to share, print, make copies and changes. Get yours at </a:t>
            </a:r>
            <a:r>
              <a:rPr lang="en-US" sz="800" dirty="0" err="1">
                <a:solidFill>
                  <a:srgbClr val="828282"/>
                </a:solidFill>
                <a:latin typeface="Arial" charset="0"/>
                <a:ea typeface="ＭＳ Ｐゴシック" charset="0"/>
                <a:sym typeface="Helvetica Neue" charset="0"/>
              </a:rPr>
              <a:t>www.boundless.com</a:t>
            </a:r>
            <a:endParaRPr lang="en-US" sz="800" dirty="0">
              <a:solidFill>
                <a:srgbClr val="828282"/>
              </a:solidFill>
              <a:latin typeface="Arial" charset="0"/>
              <a:ea typeface="ＭＳ Ｐゴシック" charset="0"/>
              <a:sym typeface="Helvetica Neue" charset="0"/>
            </a:endParaRPr>
          </a:p>
        </p:txBody>
      </p:sp>
      <p:sp>
        <p:nvSpPr>
          <p:cNvPr id="17" name="Rectangle 10"/>
          <p:cNvSpPr>
            <a:spLocks/>
          </p:cNvSpPr>
          <p:nvPr/>
        </p:nvSpPr>
        <p:spPr bwMode="auto">
          <a:xfrm>
            <a:off x="1676400" y="6629400"/>
            <a:ext cx="73914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i="1" dirty="0" smtClean="0">
                <a:solidFill>
                  <a:srgbClr val="828282"/>
                </a:solidFill>
                <a:latin typeface="Arial" charset="0"/>
                <a:ea typeface="ＭＳ Ｐゴシック" charset="0"/>
                <a:sym typeface="Helvetica Neue" charset="0"/>
              </a:rPr>
              <a:t>OpenStax CNX.</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rPr>
              <a:t/>
            </a:r>
            <a:r>
              <a:rPr lang="en-US" sz="800" dirty="0" smtClean="0">
                <a:solidFill>
                  <a:srgbClr val="828282"/>
                </a:solidFill>
                <a:latin typeface="Arial" charset="0"/>
                <a:ea typeface="ＭＳ Ｐゴシック" charset="0"/>
                <a:sym typeface="Helvetica Neue" charset="0"/>
              </a:rPr>
              <a:t>"OpenStax College, College Physics. October 7, 2012."</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hlinkClick r:id="rId3"/>
              </a:rPr>
              <a:t>CC BY 3.0</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hlinkClick r:id="rId4"/>
              </a:rPr>
              <a:t>http://cnx.org/content/m42242/latest/?collection=col11406/1.7</a:t>
            </a:r>
            <a:r>
              <a:rPr lang="en-US" sz="800" dirty="0" smtClean="0">
                <a:solidFill>
                  <a:srgbClr val="828282"/>
                </a:solidFill>
                <a:latin typeface="Arial" charset="0"/>
                <a:ea typeface="ＭＳ Ｐゴシック" charset="0"/>
                <a:sym typeface="Helvetica Neue" charset="0"/>
              </a:rPr>
              <a:t> </a:t>
            </a:r>
            <a:r>
              <a:rPr lang="en-US" sz="800" u="sng" dirty="0" smtClean="0">
                <a:solidFill>
                  <a:srgbClr val="FFFFFF"/>
                </a:solidFill>
                <a:latin typeface="Arial"/>
                <a:ea typeface="ＭＳ Ｐゴシック" charset="0"/>
                <a:cs typeface="Arial"/>
                <a:sym typeface="Helvetica Neue" charset="0"/>
                <a:hlinkClick r:id="rId5"/>
              </a:rPr>
              <a:t>View on Boundless.com</a:t>
            </a:r>
            <a:endParaRPr lang="en-US" sz="800" u="sng" dirty="0">
              <a:solidFill>
                <a:srgbClr val="FFFFFF"/>
              </a:solidFill>
              <a:latin typeface="Arial"/>
              <a:ea typeface="ＭＳ Ｐゴシック" charset="0"/>
              <a:cs typeface="Arial"/>
              <a:sym typeface="Helvetica Neue" charset="0"/>
            </a:endParaRPr>
          </a:p>
        </p:txBody>
      </p:sp>
      <p:sp>
        <p:nvSpPr>
          <p:cNvPr id="14" name="Rectangle 11"/>
          <p:cNvSpPr>
            <a:spLocks/>
          </p:cNvSpPr>
          <p:nvPr/>
        </p:nvSpPr>
        <p:spPr bwMode="auto">
          <a:xfrm>
            <a:off x="190500" y="83015"/>
            <a:ext cx="8801100" cy="145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lstStyle/>
          <a:p>
            <a:pPr algn="l"/>
            <a:r>
              <a:rPr lang="en-US" sz="1000" dirty="0" smtClean="0">
                <a:solidFill>
                  <a:srgbClr val="828282"/>
                </a:solidFill>
                <a:latin typeface="Helvetica Neue Light" charset="0"/>
                <a:ea typeface="ＭＳ Ｐゴシック" charset="0"/>
                <a:cs typeface="Helvetica Neue Light" charset="0"/>
                <a:sym typeface="Helvetica Neue Light" charset="0"/>
              </a:rPr>
              <a:t>Waves and Vibrations</a:t>
            </a:r>
            <a:endParaRPr lang="en-US" sz="1000" dirty="0">
              <a:solidFill>
                <a:srgbClr val="828282"/>
              </a:solidFill>
              <a:latin typeface="Helvetica Neue Light" charset="0"/>
              <a:ea typeface="ＭＳ Ｐゴシック" charset="0"/>
              <a:cs typeface="Helvetica Neue Light" charset="0"/>
              <a:sym typeface="Helvetica Neue Light" charset="0"/>
            </a:endParaRPr>
          </a:p>
        </p:txBody>
      </p:sp>
      <p:pic>
        <p:nvPicPr>
          <p:cNvPr id="8" name="Picture 7" descr="appendiximage.jpg"/>
          <p:cNvPicPr>
            <a:picLocks noChangeAspect="1"/>
          </p:cNvPicPr>
          <p:nvPr/>
        </p:nvPicPr>
        <p:blipFill>
          <a:blip r:embed="rId7">
            <a:extLst>
              <a:ext uri="{f9ffae99efdfdfe4771b340fec1ce84a}">
                <a14:useLocalDpi xmlns:a14="http://schemas.microsoft.com/office/drawing/2010/main" val="0"/>
              </a:ext>
            </a:extLst>
          </a:blip>
          <a:stretch>
            <a:fillRect/>
          </a:stretch>
        </p:blipFill>
        <p:spPr>
          <a:xfrm>
            <a:off x="3348899" y="533400"/>
            <a:ext cx="2446202" cy="4343400"/>
          </a:xfrm>
          <a:prstGeom prst="rect">
            <a:avLst/>
          </a:prstGeom>
        </p:spPr>
      </p:pic>
    </p:spTree>
    <p:extLst>
      <p:ext uri="{BB962C8B-B14F-4D97-AF65-F5344CB8AC3E}">
        <p14:creationId xmlns:p14="http://schemas.microsoft.com/office/powerpoint/2010/main" val="139829866"/>
      </p:ext>
    </p:extLst>
  </p:cSld>
  <p:clrMapOvr>
    <a:masterClrMapping/>
  </p:clrMapOvr>
  <p:transition xmlns:p14="http://schemas.microsoft.com/office/powerpoint/2010/mai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04800" y="5029200"/>
            <a:ext cx="8534400" cy="1295400"/>
          </a:xfrm>
        </p:spPr>
        <p:txBody>
          <a:bodyPr/>
          <a:lstStyle/>
          <a:p>
            <a:r>
              <a:rPr lang="en-US" dirty="0" smtClean="0"/>
              <a:t>Uniform Circular Motion (at Four Different Point in the Orbit)</a:t>
            </a:r>
          </a:p>
          <a:p>
            <a:pPr lvl="1"/>
            <a:r>
              <a:rPr lang="en-US" dirty="0" smtClean="0"/>
              <a:t>Velocity v and acceleration a in uniform circular motion at angular rate ω; the speed is constant, but the velocity is always tangent to the orbit; the acceleration has constant magnitude, but always points toward the center of rotation</a:t>
            </a:r>
          </a:p>
        </p:txBody>
      </p:sp>
      <p:sp>
        <p:nvSpPr>
          <p:cNvPr id="5" name="Rectangle 4"/>
          <p:cNvSpPr>
            <a:spLocks/>
          </p:cNvSpPr>
          <p:nvPr/>
        </p:nvSpPr>
        <p:spPr bwMode="auto">
          <a:xfrm>
            <a:off x="0" y="6400800"/>
            <a:ext cx="9144000" cy="469900"/>
          </a:xfrm>
          <a:prstGeom prst="rect">
            <a:avLst/>
          </a:prstGeom>
          <a:solidFill>
            <a:srgbClr val="F6F6F6"/>
          </a:solidFill>
          <a:ln>
            <a:noFill/>
          </a:ln>
          <a:extLst>
            <a:ext uri="{91240B29-F687-4f45-9708-019B960494DF}">
              <a14:hiddenLine xmlns:a14="http://schemas.microsoft.com/office/drawing/2010/main" w="3175">
                <a:solidFill>
                  <a:srgbClr val="D7D7D7"/>
                </a:solidFill>
                <a:miter lim="800000"/>
                <a:headEnd/>
                <a:tailEnd/>
              </a14:hiddenLine>
            </a:ext>
          </a:extLst>
        </p:spPr>
        <p:txBody>
          <a:bodyPr lIns="0" tIns="0" rIns="0" bIns="0"/>
          <a:lstStyle/>
          <a:p>
            <a:endParaRPr lang="en-US"/>
          </a:p>
        </p:txBody>
      </p:sp>
      <p:pic>
        <p:nvPicPr>
          <p:cNvPr id="7"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 y="6538913"/>
            <a:ext cx="1422400" cy="217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9" name="Rectangle 8"/>
          <p:cNvSpPr>
            <a:spLocks/>
          </p:cNvSpPr>
          <p:nvPr/>
        </p:nvSpPr>
        <p:spPr bwMode="auto">
          <a:xfrm>
            <a:off x="0" y="6815"/>
            <a:ext cx="9144000" cy="317500"/>
          </a:xfrm>
          <a:prstGeom prst="rect">
            <a:avLst/>
          </a:prstGeom>
          <a:solidFill>
            <a:srgbClr val="F0F0F0"/>
          </a:solidFill>
          <a:ln>
            <a:noFill/>
          </a:ln>
          <a:extLst>
            <a:ext uri="{91240B29-F687-4f45-9708-019B960494DF}">
              <a14:hiddenLine xmlns:a14="http://schemas.microsoft.com/office/drawing/2010/main" w="12700" cap="flat">
                <a:solidFill>
                  <a:srgbClr val="D7D7D7"/>
                </a:solidFill>
                <a:miter lim="800000"/>
                <a:headEnd type="none" w="med" len="med"/>
                <a:tailEnd type="none" w="med" len="med"/>
              </a14:hiddenLine>
            </a:ext>
          </a:extLst>
        </p:spPr>
        <p:txBody>
          <a:bodyPr lIns="0" tIns="0" rIns="0" bIns="0"/>
          <a:lstStyle/>
          <a:p>
            <a:endParaRPr lang="en-US"/>
          </a:p>
        </p:txBody>
      </p:sp>
      <p:sp>
        <p:nvSpPr>
          <p:cNvPr id="11" name="Line 5"/>
          <p:cNvSpPr>
            <a:spLocks noChangeShapeType="1"/>
          </p:cNvSpPr>
          <p:nvPr/>
        </p:nvSpPr>
        <p:spPr bwMode="auto">
          <a:xfrm>
            <a:off x="3046413" y="11113"/>
            <a:ext cx="3049587" cy="0"/>
          </a:xfrm>
          <a:prstGeom prst="line">
            <a:avLst/>
          </a:prstGeom>
          <a:noFill/>
          <a:ln w="38100">
            <a:solidFill>
              <a:srgbClr val="228CBC"/>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2" name="Line 6"/>
          <p:cNvSpPr>
            <a:spLocks noChangeShapeType="1"/>
          </p:cNvSpPr>
          <p:nvPr/>
        </p:nvSpPr>
        <p:spPr bwMode="auto">
          <a:xfrm>
            <a:off x="0" y="11113"/>
            <a:ext cx="3048000" cy="0"/>
          </a:xfrm>
          <a:prstGeom prst="line">
            <a:avLst/>
          </a:prstGeom>
          <a:noFill/>
          <a:ln w="38100">
            <a:solidFill>
              <a:srgbClr val="FDB620"/>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3" name="Line 7"/>
          <p:cNvSpPr>
            <a:spLocks noChangeShapeType="1"/>
          </p:cNvSpPr>
          <p:nvPr/>
        </p:nvSpPr>
        <p:spPr bwMode="auto">
          <a:xfrm>
            <a:off x="6094413" y="11113"/>
            <a:ext cx="3049587" cy="0"/>
          </a:xfrm>
          <a:prstGeom prst="line">
            <a:avLst/>
          </a:prstGeom>
          <a:noFill/>
          <a:ln w="38100">
            <a:solidFill>
              <a:srgbClr val="7BBB45"/>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6" name="Rectangle 8"/>
          <p:cNvSpPr>
            <a:spLocks/>
          </p:cNvSpPr>
          <p:nvPr/>
        </p:nvSpPr>
        <p:spPr bwMode="auto">
          <a:xfrm>
            <a:off x="3962400" y="6477000"/>
            <a:ext cx="5105400" cy="20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dirty="0">
                <a:solidFill>
                  <a:srgbClr val="828282"/>
                </a:solidFill>
                <a:latin typeface="Arial" charset="0"/>
                <a:ea typeface="ＭＳ Ｐゴシック" charset="0"/>
                <a:sym typeface="Helvetica Neue" charset="0"/>
              </a:rPr>
              <a:t>Free to share, print, make copies and changes. Get yours at </a:t>
            </a:r>
            <a:r>
              <a:rPr lang="en-US" sz="800" dirty="0" err="1">
                <a:solidFill>
                  <a:srgbClr val="828282"/>
                </a:solidFill>
                <a:latin typeface="Arial" charset="0"/>
                <a:ea typeface="ＭＳ Ｐゴシック" charset="0"/>
                <a:sym typeface="Helvetica Neue" charset="0"/>
              </a:rPr>
              <a:t>www.boundless.com</a:t>
            </a:r>
            <a:endParaRPr lang="en-US" sz="800" dirty="0">
              <a:solidFill>
                <a:srgbClr val="828282"/>
              </a:solidFill>
              <a:latin typeface="Arial" charset="0"/>
              <a:ea typeface="ＭＳ Ｐゴシック" charset="0"/>
              <a:sym typeface="Helvetica Neue" charset="0"/>
            </a:endParaRPr>
          </a:p>
        </p:txBody>
      </p:sp>
      <p:sp>
        <p:nvSpPr>
          <p:cNvPr id="17" name="Rectangle 10"/>
          <p:cNvSpPr>
            <a:spLocks/>
          </p:cNvSpPr>
          <p:nvPr/>
        </p:nvSpPr>
        <p:spPr bwMode="auto">
          <a:xfrm>
            <a:off x="1676400" y="6629400"/>
            <a:ext cx="73914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i="1" dirty="0" smtClean="0">
                <a:solidFill>
                  <a:srgbClr val="828282"/>
                </a:solidFill>
                <a:latin typeface="Arial" charset="0"/>
                <a:ea typeface="ＭＳ Ｐゴシック" charset="0"/>
                <a:sym typeface="Helvetica Neue" charset="0"/>
              </a:rPr>
              <a:t>Wikipedia.</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rPr>
              <a:t/>
            </a:r>
            <a:r>
              <a:rPr lang="en-US" sz="800" dirty="0" smtClean="0">
                <a:solidFill>
                  <a:srgbClr val="828282"/>
                </a:solidFill>
                <a:latin typeface="Arial" charset="0"/>
                <a:ea typeface="ＭＳ Ｐゴシック" charset="0"/>
                <a:sym typeface="Helvetica Neue" charset="0"/>
              </a:rPr>
              <a:t>"Uniform circular motion."</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hlinkClick r:id="rId3"/>
              </a:rPr>
              <a:t>GNU FDL</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hlinkClick r:id="rId4"/>
              </a:rPr>
              <a:t>http://en.wikipedia.org/wiki/Uniform_circular_motion</a:t>
            </a:r>
            <a:r>
              <a:rPr lang="en-US" sz="800" dirty="0" smtClean="0">
                <a:solidFill>
                  <a:srgbClr val="828282"/>
                </a:solidFill>
                <a:latin typeface="Arial" charset="0"/>
                <a:ea typeface="ＭＳ Ｐゴシック" charset="0"/>
                <a:sym typeface="Helvetica Neue" charset="0"/>
              </a:rPr>
              <a:t> </a:t>
            </a:r>
            <a:r>
              <a:rPr lang="en-US" sz="800" u="sng" dirty="0" smtClean="0">
                <a:solidFill>
                  <a:srgbClr val="FFFFFF"/>
                </a:solidFill>
                <a:latin typeface="Arial"/>
                <a:ea typeface="ＭＳ Ｐゴシック" charset="0"/>
                <a:cs typeface="Arial"/>
                <a:sym typeface="Helvetica Neue" charset="0"/>
                <a:hlinkClick r:id="rId5"/>
              </a:rPr>
              <a:t>View on Boundless.com</a:t>
            </a:r>
            <a:endParaRPr lang="en-US" sz="800" u="sng" dirty="0">
              <a:solidFill>
                <a:srgbClr val="FFFFFF"/>
              </a:solidFill>
              <a:latin typeface="Arial"/>
              <a:ea typeface="ＭＳ Ｐゴシック" charset="0"/>
              <a:cs typeface="Arial"/>
              <a:sym typeface="Helvetica Neue" charset="0"/>
            </a:endParaRPr>
          </a:p>
        </p:txBody>
      </p:sp>
      <p:sp>
        <p:nvSpPr>
          <p:cNvPr id="14" name="Rectangle 11"/>
          <p:cNvSpPr>
            <a:spLocks/>
          </p:cNvSpPr>
          <p:nvPr/>
        </p:nvSpPr>
        <p:spPr bwMode="auto">
          <a:xfrm>
            <a:off x="190500" y="83015"/>
            <a:ext cx="8801100" cy="145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lstStyle/>
          <a:p>
            <a:pPr algn="l"/>
            <a:r>
              <a:rPr lang="en-US" sz="1000" dirty="0" smtClean="0">
                <a:solidFill>
                  <a:srgbClr val="828282"/>
                </a:solidFill>
                <a:latin typeface="Helvetica Neue Light" charset="0"/>
                <a:ea typeface="ＭＳ Ｐゴシック" charset="0"/>
                <a:cs typeface="Helvetica Neue Light" charset="0"/>
                <a:sym typeface="Helvetica Neue Light" charset="0"/>
              </a:rPr>
              <a:t>Waves and Vibrations</a:t>
            </a:r>
            <a:endParaRPr lang="en-US" sz="1000" dirty="0">
              <a:solidFill>
                <a:srgbClr val="828282"/>
              </a:solidFill>
              <a:latin typeface="Helvetica Neue Light" charset="0"/>
              <a:ea typeface="ＭＳ Ｐゴシック" charset="0"/>
              <a:cs typeface="Helvetica Neue Light" charset="0"/>
              <a:sym typeface="Helvetica Neue Light" charset="0"/>
            </a:endParaRPr>
          </a:p>
        </p:txBody>
      </p:sp>
      <p:pic>
        <p:nvPicPr>
          <p:cNvPr id="8" name="Picture 7" descr="appendiximage.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6700" y="533400"/>
            <a:ext cx="8610600" cy="4343400"/>
          </a:xfrm>
          <a:prstGeom prst="rect">
            <a:avLst/>
          </a:prstGeom>
        </p:spPr>
      </p:pic>
    </p:spTree>
    <p:extLst>
      <p:ext uri="{BB962C8B-B14F-4D97-AF65-F5344CB8AC3E}">
        <p14:creationId xmlns:p14="http://schemas.microsoft.com/office/powerpoint/2010/main" val="139829866"/>
      </p:ext>
    </p:extLst>
  </p:cSld>
  <p:clrMapOvr>
    <a:masterClrMapping/>
  </p:clrMapOvr>
  <p:transition xmlns:p14="http://schemas.microsoft.com/office/powerpoint/2010/mai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04800" y="5029200"/>
            <a:ext cx="8534400" cy="1295400"/>
          </a:xfrm>
        </p:spPr>
        <p:txBody>
          <a:bodyPr/>
          <a:lstStyle/>
          <a:p>
            <a:r>
              <a:rPr lang="en-US" dirty="0" smtClean="0"/>
              <a:t>Diagram of Hooke's Law</a:t>
            </a:r>
          </a:p>
          <a:p>
            <a:pPr lvl="1"/>
            <a:r>
              <a:rPr lang="en-US" dirty="0" smtClean="0"/>
              <a:t>The extension of the spring is linearly proportional to the force.</a:t>
            </a:r>
          </a:p>
        </p:txBody>
      </p:sp>
      <p:sp>
        <p:nvSpPr>
          <p:cNvPr id="5" name="Rectangle 4"/>
          <p:cNvSpPr>
            <a:spLocks/>
          </p:cNvSpPr>
          <p:nvPr/>
        </p:nvSpPr>
        <p:spPr bwMode="auto">
          <a:xfrm>
            <a:off x="0" y="6400800"/>
            <a:ext cx="9144000" cy="469900"/>
          </a:xfrm>
          <a:prstGeom prst="rect">
            <a:avLst/>
          </a:prstGeom>
          <a:solidFill>
            <a:srgbClr val="F6F6F6"/>
          </a:solidFill>
          <a:ln>
            <a:noFill/>
          </a:ln>
          <a:extLst>
            <a:ext uri="{91240B29-F687-4f45-9708-019B960494DF}">
              <a14:hiddenLine xmlns:a14="http://schemas.microsoft.com/office/drawing/2010/main" w="3175">
                <a:solidFill>
                  <a:srgbClr val="D7D7D7"/>
                </a:solidFill>
                <a:miter lim="800000"/>
                <a:headEnd/>
                <a:tailEnd/>
              </a14:hiddenLine>
            </a:ext>
          </a:extLst>
        </p:spPr>
        <p:txBody>
          <a:bodyPr lIns="0" tIns="0" rIns="0" bIns="0"/>
          <a:lstStyle/>
          <a:p>
            <a:endParaRPr lang="en-US"/>
          </a:p>
        </p:txBody>
      </p:sp>
      <p:pic>
        <p:nvPicPr>
          <p:cNvPr id="7"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 y="6538913"/>
            <a:ext cx="1422400" cy="217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9" name="Rectangle 8"/>
          <p:cNvSpPr>
            <a:spLocks/>
          </p:cNvSpPr>
          <p:nvPr/>
        </p:nvSpPr>
        <p:spPr bwMode="auto">
          <a:xfrm>
            <a:off x="0" y="6815"/>
            <a:ext cx="9144000" cy="317500"/>
          </a:xfrm>
          <a:prstGeom prst="rect">
            <a:avLst/>
          </a:prstGeom>
          <a:solidFill>
            <a:srgbClr val="F0F0F0"/>
          </a:solidFill>
          <a:ln>
            <a:noFill/>
          </a:ln>
          <a:extLst>
            <a:ext uri="{91240B29-F687-4f45-9708-019B960494DF}">
              <a14:hiddenLine xmlns:a14="http://schemas.microsoft.com/office/drawing/2010/main" w="12700" cap="flat">
                <a:solidFill>
                  <a:srgbClr val="D7D7D7"/>
                </a:solidFill>
                <a:miter lim="800000"/>
                <a:headEnd type="none" w="med" len="med"/>
                <a:tailEnd type="none" w="med" len="med"/>
              </a14:hiddenLine>
            </a:ext>
          </a:extLst>
        </p:spPr>
        <p:txBody>
          <a:bodyPr lIns="0" tIns="0" rIns="0" bIns="0"/>
          <a:lstStyle/>
          <a:p>
            <a:endParaRPr lang="en-US"/>
          </a:p>
        </p:txBody>
      </p:sp>
      <p:sp>
        <p:nvSpPr>
          <p:cNvPr id="11" name="Line 5"/>
          <p:cNvSpPr>
            <a:spLocks noChangeShapeType="1"/>
          </p:cNvSpPr>
          <p:nvPr/>
        </p:nvSpPr>
        <p:spPr bwMode="auto">
          <a:xfrm>
            <a:off x="3046413" y="11113"/>
            <a:ext cx="3049587" cy="0"/>
          </a:xfrm>
          <a:prstGeom prst="line">
            <a:avLst/>
          </a:prstGeom>
          <a:noFill/>
          <a:ln w="38100">
            <a:solidFill>
              <a:srgbClr val="228CBC"/>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2" name="Line 6"/>
          <p:cNvSpPr>
            <a:spLocks noChangeShapeType="1"/>
          </p:cNvSpPr>
          <p:nvPr/>
        </p:nvSpPr>
        <p:spPr bwMode="auto">
          <a:xfrm>
            <a:off x="0" y="11113"/>
            <a:ext cx="3048000" cy="0"/>
          </a:xfrm>
          <a:prstGeom prst="line">
            <a:avLst/>
          </a:prstGeom>
          <a:noFill/>
          <a:ln w="38100">
            <a:solidFill>
              <a:srgbClr val="FDB620"/>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3" name="Line 7"/>
          <p:cNvSpPr>
            <a:spLocks noChangeShapeType="1"/>
          </p:cNvSpPr>
          <p:nvPr/>
        </p:nvSpPr>
        <p:spPr bwMode="auto">
          <a:xfrm>
            <a:off x="6094413" y="11113"/>
            <a:ext cx="3049587" cy="0"/>
          </a:xfrm>
          <a:prstGeom prst="line">
            <a:avLst/>
          </a:prstGeom>
          <a:noFill/>
          <a:ln w="38100">
            <a:solidFill>
              <a:srgbClr val="7BBB45"/>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6" name="Rectangle 8"/>
          <p:cNvSpPr>
            <a:spLocks/>
          </p:cNvSpPr>
          <p:nvPr/>
        </p:nvSpPr>
        <p:spPr bwMode="auto">
          <a:xfrm>
            <a:off x="3962400" y="6477000"/>
            <a:ext cx="5105400" cy="20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dirty="0">
                <a:solidFill>
                  <a:srgbClr val="828282"/>
                </a:solidFill>
                <a:latin typeface="Arial" charset="0"/>
                <a:ea typeface="ＭＳ Ｐゴシック" charset="0"/>
                <a:sym typeface="Helvetica Neue" charset="0"/>
              </a:rPr>
              <a:t>Free to share, print, make copies and changes. Get yours at </a:t>
            </a:r>
            <a:r>
              <a:rPr lang="en-US" sz="800" dirty="0" err="1">
                <a:solidFill>
                  <a:srgbClr val="828282"/>
                </a:solidFill>
                <a:latin typeface="Arial" charset="0"/>
                <a:ea typeface="ＭＳ Ｐゴシック" charset="0"/>
                <a:sym typeface="Helvetica Neue" charset="0"/>
              </a:rPr>
              <a:t>www.boundless.com</a:t>
            </a:r>
            <a:endParaRPr lang="en-US" sz="800" dirty="0">
              <a:solidFill>
                <a:srgbClr val="828282"/>
              </a:solidFill>
              <a:latin typeface="Arial" charset="0"/>
              <a:ea typeface="ＭＳ Ｐゴシック" charset="0"/>
              <a:sym typeface="Helvetica Neue" charset="0"/>
            </a:endParaRPr>
          </a:p>
        </p:txBody>
      </p:sp>
      <p:sp>
        <p:nvSpPr>
          <p:cNvPr id="17" name="Rectangle 10"/>
          <p:cNvSpPr>
            <a:spLocks/>
          </p:cNvSpPr>
          <p:nvPr/>
        </p:nvSpPr>
        <p:spPr bwMode="auto">
          <a:xfrm>
            <a:off x="1676400" y="6629400"/>
            <a:ext cx="73914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i="1" dirty="0" smtClean="0">
                <a:solidFill>
                  <a:srgbClr val="828282"/>
                </a:solidFill>
                <a:latin typeface="Arial" charset="0"/>
                <a:ea typeface="ＭＳ Ｐゴシック" charset="0"/>
                <a:sym typeface="Helvetica Neue" charset="0"/>
              </a:rPr>
              <a:t>Wikimedia.</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rPr>
              <a:t/>
            </a:r>
            <a:r>
              <a:rPr lang="en-US" sz="800" dirty="0" smtClean="0">
                <a:solidFill>
                  <a:srgbClr val="828282"/>
                </a:solidFill>
                <a:latin typeface="Arial" charset="0"/>
                <a:ea typeface="ＭＳ Ｐゴシック" charset="0"/>
                <a:sym typeface="Helvetica Neue" charset="0"/>
              </a:rPr>
              <a:t>"Dinamometro."</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hlinkClick r:id="rId3"/>
              </a:rPr>
              <a:t>CC BY-SA</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hlinkClick r:id="rId4"/>
              </a:rPr>
              <a:t>http://commons.wikimedia.org/wiki/File:Dinamometro.jpg</a:t>
            </a:r>
            <a:r>
              <a:rPr lang="en-US" sz="800" dirty="0" smtClean="0">
                <a:solidFill>
                  <a:srgbClr val="828282"/>
                </a:solidFill>
                <a:latin typeface="Arial" charset="0"/>
                <a:ea typeface="ＭＳ Ｐゴシック" charset="0"/>
                <a:sym typeface="Helvetica Neue" charset="0"/>
              </a:rPr>
              <a:t> </a:t>
            </a:r>
            <a:r>
              <a:rPr lang="en-US" sz="800" u="sng" dirty="0" smtClean="0">
                <a:solidFill>
                  <a:srgbClr val="FFFFFF"/>
                </a:solidFill>
                <a:latin typeface="Arial"/>
                <a:ea typeface="ＭＳ Ｐゴシック" charset="0"/>
                <a:cs typeface="Arial"/>
                <a:sym typeface="Helvetica Neue" charset="0"/>
                <a:hlinkClick r:id="rId5"/>
              </a:rPr>
              <a:t>View on Boundless.com</a:t>
            </a:r>
            <a:endParaRPr lang="en-US" sz="800" u="sng" dirty="0">
              <a:solidFill>
                <a:srgbClr val="FFFFFF"/>
              </a:solidFill>
              <a:latin typeface="Arial"/>
              <a:ea typeface="ＭＳ Ｐゴシック" charset="0"/>
              <a:cs typeface="Arial"/>
              <a:sym typeface="Helvetica Neue" charset="0"/>
            </a:endParaRPr>
          </a:p>
        </p:txBody>
      </p:sp>
      <p:sp>
        <p:nvSpPr>
          <p:cNvPr id="14" name="Rectangle 11"/>
          <p:cNvSpPr>
            <a:spLocks/>
          </p:cNvSpPr>
          <p:nvPr/>
        </p:nvSpPr>
        <p:spPr bwMode="auto">
          <a:xfrm>
            <a:off x="190500" y="83015"/>
            <a:ext cx="8801100" cy="145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lstStyle/>
          <a:p>
            <a:pPr algn="l"/>
            <a:r>
              <a:rPr lang="en-US" sz="1000" dirty="0" smtClean="0">
                <a:solidFill>
                  <a:srgbClr val="828282"/>
                </a:solidFill>
                <a:latin typeface="Helvetica Neue Light" charset="0"/>
                <a:ea typeface="ＭＳ Ｐゴシック" charset="0"/>
                <a:cs typeface="Helvetica Neue Light" charset="0"/>
                <a:sym typeface="Helvetica Neue Light" charset="0"/>
              </a:rPr>
              <a:t>Waves and Vibrations</a:t>
            </a:r>
            <a:endParaRPr lang="en-US" sz="1000" dirty="0">
              <a:solidFill>
                <a:srgbClr val="828282"/>
              </a:solidFill>
              <a:latin typeface="Helvetica Neue Light" charset="0"/>
              <a:ea typeface="ＭＳ Ｐゴシック" charset="0"/>
              <a:cs typeface="Helvetica Neue Light" charset="0"/>
              <a:sym typeface="Helvetica Neue Light" charset="0"/>
            </a:endParaRPr>
          </a:p>
        </p:txBody>
      </p:sp>
      <p:pic>
        <p:nvPicPr>
          <p:cNvPr id="8" name="Picture 7" descr="appendiximage.jpg"/>
          <p:cNvPicPr>
            <a:picLocks noChangeAspect="1"/>
          </p:cNvPicPr>
          <p:nvPr/>
        </p:nvPicPr>
        <p:blipFill>
          <a:blip r:embed="rId7">
            <a:extLst>
              <a:ext uri="{1dd4141f8ee4bc68d0dc2c2b7dbaef7b}">
                <a14:useLocalDpi xmlns:a14="http://schemas.microsoft.com/office/drawing/2010/main" val="0"/>
              </a:ext>
            </a:extLst>
          </a:blip>
          <a:stretch>
            <a:fillRect/>
          </a:stretch>
        </p:blipFill>
        <p:spPr>
          <a:xfrm>
            <a:off x="2268160" y="533400"/>
            <a:ext cx="4607680" cy="4343400"/>
          </a:xfrm>
          <a:prstGeom prst="rect">
            <a:avLst/>
          </a:prstGeom>
        </p:spPr>
      </p:pic>
    </p:spTree>
    <p:extLst>
      <p:ext uri="{BB962C8B-B14F-4D97-AF65-F5344CB8AC3E}">
        <p14:creationId xmlns:p14="http://schemas.microsoft.com/office/powerpoint/2010/main" val="139829866"/>
      </p:ext>
    </p:extLst>
  </p:cSld>
  <p:clrMapOvr>
    <a:masterClrMapping/>
  </p:clrMapOvr>
  <p:transition xmlns:p14="http://schemas.microsoft.com/office/powerpoint/2010/mai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04800" y="5029200"/>
            <a:ext cx="8534400" cy="1295400"/>
          </a:xfrm>
        </p:spPr>
        <p:txBody>
          <a:bodyPr/>
          <a:lstStyle/>
          <a:p>
            <a:r>
              <a:rPr lang="en-US" dirty="0" smtClean="0"/>
              <a:t>Plane wave</a:t>
            </a:r>
          </a:p>
          <a:p>
            <a:pPr lvl="1"/>
            <a:r>
              <a:rPr lang="en-US" dirty="0" smtClean="0"/>
              <a:t>We see a wave propagating in the direction of the phase velocity. The wave can be thought to be made up of planes orthogonal to the direction of the phase velocity.</a:t>
            </a:r>
          </a:p>
        </p:txBody>
      </p:sp>
      <p:sp>
        <p:nvSpPr>
          <p:cNvPr id="5" name="Rectangle 4"/>
          <p:cNvSpPr>
            <a:spLocks/>
          </p:cNvSpPr>
          <p:nvPr/>
        </p:nvSpPr>
        <p:spPr bwMode="auto">
          <a:xfrm>
            <a:off x="0" y="6400800"/>
            <a:ext cx="9144000" cy="469900"/>
          </a:xfrm>
          <a:prstGeom prst="rect">
            <a:avLst/>
          </a:prstGeom>
          <a:solidFill>
            <a:srgbClr val="F6F6F6"/>
          </a:solidFill>
          <a:ln>
            <a:noFill/>
          </a:ln>
          <a:extLst>
            <a:ext uri="{91240B29-F687-4f45-9708-019B960494DF}">
              <a14:hiddenLine xmlns:a14="http://schemas.microsoft.com/office/drawing/2010/main" w="3175">
                <a:solidFill>
                  <a:srgbClr val="D7D7D7"/>
                </a:solidFill>
                <a:miter lim="800000"/>
                <a:headEnd/>
                <a:tailEnd/>
              </a14:hiddenLine>
            </a:ext>
          </a:extLst>
        </p:spPr>
        <p:txBody>
          <a:bodyPr lIns="0" tIns="0" rIns="0" bIns="0"/>
          <a:lstStyle/>
          <a:p>
            <a:endParaRPr lang="en-US"/>
          </a:p>
        </p:txBody>
      </p:sp>
      <p:pic>
        <p:nvPicPr>
          <p:cNvPr id="7"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 y="6538913"/>
            <a:ext cx="1422400" cy="217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9" name="Rectangle 8"/>
          <p:cNvSpPr>
            <a:spLocks/>
          </p:cNvSpPr>
          <p:nvPr/>
        </p:nvSpPr>
        <p:spPr bwMode="auto">
          <a:xfrm>
            <a:off x="0" y="6815"/>
            <a:ext cx="9144000" cy="317500"/>
          </a:xfrm>
          <a:prstGeom prst="rect">
            <a:avLst/>
          </a:prstGeom>
          <a:solidFill>
            <a:srgbClr val="F0F0F0"/>
          </a:solidFill>
          <a:ln>
            <a:noFill/>
          </a:ln>
          <a:extLst>
            <a:ext uri="{91240B29-F687-4f45-9708-019B960494DF}">
              <a14:hiddenLine xmlns:a14="http://schemas.microsoft.com/office/drawing/2010/main" w="12700" cap="flat">
                <a:solidFill>
                  <a:srgbClr val="D7D7D7"/>
                </a:solidFill>
                <a:miter lim="800000"/>
                <a:headEnd type="none" w="med" len="med"/>
                <a:tailEnd type="none" w="med" len="med"/>
              </a14:hiddenLine>
            </a:ext>
          </a:extLst>
        </p:spPr>
        <p:txBody>
          <a:bodyPr lIns="0" tIns="0" rIns="0" bIns="0"/>
          <a:lstStyle/>
          <a:p>
            <a:endParaRPr lang="en-US"/>
          </a:p>
        </p:txBody>
      </p:sp>
      <p:sp>
        <p:nvSpPr>
          <p:cNvPr id="11" name="Line 5"/>
          <p:cNvSpPr>
            <a:spLocks noChangeShapeType="1"/>
          </p:cNvSpPr>
          <p:nvPr/>
        </p:nvSpPr>
        <p:spPr bwMode="auto">
          <a:xfrm>
            <a:off x="3046413" y="11113"/>
            <a:ext cx="3049587" cy="0"/>
          </a:xfrm>
          <a:prstGeom prst="line">
            <a:avLst/>
          </a:prstGeom>
          <a:noFill/>
          <a:ln w="38100">
            <a:solidFill>
              <a:srgbClr val="228CBC"/>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2" name="Line 6"/>
          <p:cNvSpPr>
            <a:spLocks noChangeShapeType="1"/>
          </p:cNvSpPr>
          <p:nvPr/>
        </p:nvSpPr>
        <p:spPr bwMode="auto">
          <a:xfrm>
            <a:off x="0" y="11113"/>
            <a:ext cx="3048000" cy="0"/>
          </a:xfrm>
          <a:prstGeom prst="line">
            <a:avLst/>
          </a:prstGeom>
          <a:noFill/>
          <a:ln w="38100">
            <a:solidFill>
              <a:srgbClr val="FDB620"/>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3" name="Line 7"/>
          <p:cNvSpPr>
            <a:spLocks noChangeShapeType="1"/>
          </p:cNvSpPr>
          <p:nvPr/>
        </p:nvSpPr>
        <p:spPr bwMode="auto">
          <a:xfrm>
            <a:off x="6094413" y="11113"/>
            <a:ext cx="3049587" cy="0"/>
          </a:xfrm>
          <a:prstGeom prst="line">
            <a:avLst/>
          </a:prstGeom>
          <a:noFill/>
          <a:ln w="38100">
            <a:solidFill>
              <a:srgbClr val="7BBB45"/>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6" name="Rectangle 8"/>
          <p:cNvSpPr>
            <a:spLocks/>
          </p:cNvSpPr>
          <p:nvPr/>
        </p:nvSpPr>
        <p:spPr bwMode="auto">
          <a:xfrm>
            <a:off x="3962400" y="6477000"/>
            <a:ext cx="5105400" cy="20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dirty="0">
                <a:solidFill>
                  <a:srgbClr val="828282"/>
                </a:solidFill>
                <a:latin typeface="Arial" charset="0"/>
                <a:ea typeface="ＭＳ Ｐゴシック" charset="0"/>
                <a:sym typeface="Helvetica Neue" charset="0"/>
              </a:rPr>
              <a:t>Free to share, print, make copies and changes. Get yours at </a:t>
            </a:r>
            <a:r>
              <a:rPr lang="en-US" sz="800" dirty="0" err="1">
                <a:solidFill>
                  <a:srgbClr val="828282"/>
                </a:solidFill>
                <a:latin typeface="Arial" charset="0"/>
                <a:ea typeface="ＭＳ Ｐゴシック" charset="0"/>
                <a:sym typeface="Helvetica Neue" charset="0"/>
              </a:rPr>
              <a:t>www.boundless.com</a:t>
            </a:r>
            <a:endParaRPr lang="en-US" sz="800" dirty="0">
              <a:solidFill>
                <a:srgbClr val="828282"/>
              </a:solidFill>
              <a:latin typeface="Arial" charset="0"/>
              <a:ea typeface="ＭＳ Ｐゴシック" charset="0"/>
              <a:sym typeface="Helvetica Neue" charset="0"/>
            </a:endParaRPr>
          </a:p>
        </p:txBody>
      </p:sp>
      <p:sp>
        <p:nvSpPr>
          <p:cNvPr id="17" name="Rectangle 10"/>
          <p:cNvSpPr>
            <a:spLocks/>
          </p:cNvSpPr>
          <p:nvPr/>
        </p:nvSpPr>
        <p:spPr bwMode="auto">
          <a:xfrm>
            <a:off x="1676400" y="6629400"/>
            <a:ext cx="73914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i="1" dirty="0" smtClean="0">
                <a:solidFill>
                  <a:srgbClr val="828282"/>
                </a:solidFill>
                <a:latin typeface="Arial" charset="0"/>
                <a:ea typeface="ＭＳ Ｐゴシック" charset="0"/>
                <a:sym typeface="Helvetica Neue" charset="0"/>
              </a:rPr>
              <a:t>Wikimedia.</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rPr>
              <a:t/>
            </a:r>
            <a:r>
              <a:rPr lang="en-US" sz="800" dirty="0" smtClean="0">
                <a:solidFill>
                  <a:srgbClr val="828282"/>
                </a:solidFill>
                <a:latin typeface="Arial" charset="0"/>
                <a:ea typeface="ＭＳ Ｐゴシック" charset="0"/>
                <a:sym typeface="Helvetica Neue" charset="0"/>
              </a:rPr>
              <a:t>"Plane Wave Oblique View."</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hlinkClick r:id="rId3"/>
              </a:rPr>
              <a:t>Public domain</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hlinkClick r:id="rId4"/>
              </a:rPr>
              <a:t>http://commons.wikimedia.org/wiki/File:Plane_Wave_Oblique_View.jpg</a:t>
            </a:r>
            <a:r>
              <a:rPr lang="en-US" sz="800" dirty="0" smtClean="0">
                <a:solidFill>
                  <a:srgbClr val="828282"/>
                </a:solidFill>
                <a:latin typeface="Arial" charset="0"/>
                <a:ea typeface="ＭＳ Ｐゴシック" charset="0"/>
                <a:sym typeface="Helvetica Neue" charset="0"/>
              </a:rPr>
              <a:t> </a:t>
            </a:r>
            <a:r>
              <a:rPr lang="en-US" sz="800" u="sng" dirty="0" smtClean="0">
                <a:solidFill>
                  <a:srgbClr val="FFFFFF"/>
                </a:solidFill>
                <a:latin typeface="Arial"/>
                <a:ea typeface="ＭＳ Ｐゴシック" charset="0"/>
                <a:cs typeface="Arial"/>
                <a:sym typeface="Helvetica Neue" charset="0"/>
                <a:hlinkClick r:id="rId5"/>
              </a:rPr>
              <a:t>View on Boundless.com</a:t>
            </a:r>
            <a:endParaRPr lang="en-US" sz="800" u="sng" dirty="0">
              <a:solidFill>
                <a:srgbClr val="FFFFFF"/>
              </a:solidFill>
              <a:latin typeface="Arial"/>
              <a:ea typeface="ＭＳ Ｐゴシック" charset="0"/>
              <a:cs typeface="Arial"/>
              <a:sym typeface="Helvetica Neue" charset="0"/>
            </a:endParaRPr>
          </a:p>
        </p:txBody>
      </p:sp>
      <p:sp>
        <p:nvSpPr>
          <p:cNvPr id="14" name="Rectangle 11"/>
          <p:cNvSpPr>
            <a:spLocks/>
          </p:cNvSpPr>
          <p:nvPr/>
        </p:nvSpPr>
        <p:spPr bwMode="auto">
          <a:xfrm>
            <a:off x="190500" y="83015"/>
            <a:ext cx="8801100" cy="145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lstStyle/>
          <a:p>
            <a:pPr algn="l"/>
            <a:r>
              <a:rPr lang="en-US" sz="1000" dirty="0" smtClean="0">
                <a:solidFill>
                  <a:srgbClr val="828282"/>
                </a:solidFill>
                <a:latin typeface="Helvetica Neue Light" charset="0"/>
                <a:ea typeface="ＭＳ Ｐゴシック" charset="0"/>
                <a:cs typeface="Helvetica Neue Light" charset="0"/>
                <a:sym typeface="Helvetica Neue Light" charset="0"/>
              </a:rPr>
              <a:t>Waves and Vibrations</a:t>
            </a:r>
            <a:endParaRPr lang="en-US" sz="1000" dirty="0">
              <a:solidFill>
                <a:srgbClr val="828282"/>
              </a:solidFill>
              <a:latin typeface="Helvetica Neue Light" charset="0"/>
              <a:ea typeface="ＭＳ Ｐゴシック" charset="0"/>
              <a:cs typeface="Helvetica Neue Light" charset="0"/>
              <a:sym typeface="Helvetica Neue Light" charset="0"/>
            </a:endParaRPr>
          </a:p>
        </p:txBody>
      </p:sp>
      <p:pic>
        <p:nvPicPr>
          <p:cNvPr id="8" name="Picture 7" descr="appendiximage.jpg"/>
          <p:cNvPicPr>
            <a:picLocks noChangeAspect="1"/>
          </p:cNvPicPr>
          <p:nvPr/>
        </p:nvPicPr>
        <p:blipFill>
          <a:blip r:embed="rId7">
            <a:extLst>
              <a:ext uri="{dbda10a9f69cd05649d41148bbb28625}">
                <a14:useLocalDpi xmlns:a14="http://schemas.microsoft.com/office/drawing/2010/main" val="0"/>
              </a:ext>
            </a:extLst>
          </a:blip>
          <a:stretch>
            <a:fillRect/>
          </a:stretch>
        </p:blipFill>
        <p:spPr>
          <a:xfrm>
            <a:off x="266700" y="533400"/>
            <a:ext cx="8610600" cy="4305300"/>
          </a:xfrm>
          <a:prstGeom prst="rect">
            <a:avLst/>
          </a:prstGeom>
        </p:spPr>
      </p:pic>
    </p:spTree>
    <p:extLst>
      <p:ext uri="{BB962C8B-B14F-4D97-AF65-F5344CB8AC3E}">
        <p14:creationId xmlns:p14="http://schemas.microsoft.com/office/powerpoint/2010/main" val="139829866"/>
      </p:ext>
    </p:extLst>
  </p:cSld>
  <p:clrMapOvr>
    <a:masterClrMapping/>
  </p:clrMapOvr>
  <p:transition xmlns:p14="http://schemas.microsoft.com/office/powerpoint/2010/mai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ectionimage.jpg"/>
          <p:cNvPicPr>
            <a:picLocks noChangeAspect="1"/>
          </p:cNvPicPr>
          <p:nvPr/>
        </p:nvPicPr>
        <p:blipFill>
          <a:blip r:embed="rId6">
            <a:extLst>
              <a:ext uri="{1dd4141f8ee4bc68d0dc2c2b7dbaef7b}">
                <a14:useLocalDpi xmlns:a14="http://schemas.microsoft.com/office/drawing/2010/main" val="0"/>
              </a:ext>
            </a:extLst>
          </a:blip>
          <a:stretch>
            <a:fillRect/>
          </a:stretch>
        </p:blipFill>
        <p:spPr>
          <a:xfrm>
            <a:off x="152400" y="1447800"/>
            <a:ext cx="2768600" cy="2609802"/>
          </a:xfrm>
          <a:prstGeom prst="rect">
            <a:avLst/>
          </a:prstGeom>
        </p:spPr>
      </p:pic>
      <p:sp>
        <p:nvSpPr>
          <p:cNvPr id="22" name="Text Placeholder 21"/>
          <p:cNvSpPr>
            <a:spLocks noGrp="1"/>
          </p:cNvSpPr>
          <p:nvPr>
            <p:ph type="body" sz="quarter" idx="10"/>
          </p:nvPr>
        </p:nvSpPr>
        <p:spPr>
          <a:xfrm>
            <a:off x="3231005" y="1371600"/>
            <a:ext cx="5664901" cy="4800600"/>
          </a:xfrm>
        </p:spPr>
        <p:txBody>
          <a:bodyPr/>
          <a:lstStyle/>
          <a:p>
            <a:pPr marL="115888" indent="-115888"/>
            <a:r>
              <a:rPr lang="en-US" dirty="0" smtClean="0"/>
              <a:t>Hooke's Law</a:t>
            </a:r>
          </a:p>
          <a:p>
            <a:pPr marL="115888" indent="-115888"/>
            <a:r>
              <a:rPr lang="en-US" dirty="0" smtClean="0"/>
              <a:t>Elastic Potential Energy</a:t>
            </a:r>
          </a:p>
        </p:txBody>
      </p:sp>
      <p:sp>
        <p:nvSpPr>
          <p:cNvPr id="21" name="Title 20"/>
          <p:cNvSpPr>
            <a:spLocks noGrp="1"/>
          </p:cNvSpPr>
          <p:nvPr>
            <p:ph type="title"/>
          </p:nvPr>
        </p:nvSpPr>
        <p:spPr>
          <a:xfrm>
            <a:off x="152400" y="381000"/>
            <a:ext cx="8686800" cy="685800"/>
          </a:xfrm>
        </p:spPr>
        <p:txBody>
          <a:bodyPr/>
          <a:lstStyle/>
          <a:p>
            <a:r>
              <a:rPr lang="en-US" dirty="0" smtClean="0"/>
              <a:t>Hooke's Law</a:t>
            </a:r>
            <a:endParaRPr lang="en-US" dirty="0"/>
          </a:p>
        </p:txBody>
      </p:sp>
      <p:sp>
        <p:nvSpPr>
          <p:cNvPr id="5" name="Rectangle 2"/>
          <p:cNvSpPr>
            <a:spLocks/>
          </p:cNvSpPr>
          <p:nvPr/>
        </p:nvSpPr>
        <p:spPr bwMode="auto">
          <a:xfrm>
            <a:off x="0" y="6815"/>
            <a:ext cx="9144000" cy="317500"/>
          </a:xfrm>
          <a:prstGeom prst="rect">
            <a:avLst/>
          </a:prstGeom>
          <a:solidFill>
            <a:srgbClr val="F0F0F0"/>
          </a:solidFill>
          <a:ln>
            <a:noFill/>
          </a:ln>
          <a:extLst>
            <a:ext uri="{91240B29-F687-4f45-9708-019B960494DF}">
              <a14:hiddenLine xmlns:a14="http://schemas.microsoft.com/office/drawing/2010/main" w="12700" cap="flat">
                <a:solidFill>
                  <a:srgbClr val="D7D7D7"/>
                </a:solidFill>
                <a:miter lim="800000"/>
                <a:headEnd type="none" w="med" len="med"/>
                <a:tailEnd type="none" w="med" len="med"/>
              </a14:hiddenLine>
            </a:ext>
          </a:extLst>
        </p:spPr>
        <p:txBody>
          <a:bodyPr lIns="0" tIns="0" rIns="0" bIns="0"/>
          <a:lstStyle/>
          <a:p>
            <a:endParaRPr lang="en-US"/>
          </a:p>
        </p:txBody>
      </p:sp>
      <p:sp>
        <p:nvSpPr>
          <p:cNvPr id="6" name="Rectangle 11"/>
          <p:cNvSpPr>
            <a:spLocks/>
          </p:cNvSpPr>
          <p:nvPr/>
        </p:nvSpPr>
        <p:spPr bwMode="auto">
          <a:xfrm>
            <a:off x="190500" y="83015"/>
            <a:ext cx="8801100" cy="145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lstStyle/>
          <a:p>
            <a:pPr algn="l"/>
            <a:r>
              <a:rPr lang="en-US" sz="1000" dirty="0" smtClean="0">
                <a:solidFill>
                  <a:srgbClr val="828282"/>
                </a:solidFill>
                <a:latin typeface="Helvetica Neue Light" charset="0"/>
                <a:ea typeface="ＭＳ Ｐゴシック" charset="0"/>
                <a:cs typeface="Helvetica Neue Light" charset="0"/>
                <a:sym typeface="Helvetica Neue Light" charset="0"/>
              </a:rPr>
              <a:t/>
            </a:r>
            <a:r>
              <a:rPr lang="en-US" sz="1000" dirty="0" smtClean="0">
                <a:solidFill>
                  <a:srgbClr val="828282"/>
                </a:solidFill>
                <a:latin typeface="Helvetica Neue Light" charset="0"/>
                <a:ea typeface="ＭＳ Ｐゴシック" charset="0"/>
                <a:cs typeface="Helvetica Neue Light" charset="0"/>
                <a:sym typeface="Helvetica Neue Light" charset="0"/>
              </a:rPr>
              <a:t>Waves and Vibrations</a:t>
            </a:r>
            <a:r>
              <a:rPr lang="en-US" sz="1000" dirty="0" smtClean="0">
                <a:solidFill>
                  <a:srgbClr val="828282"/>
                </a:solidFill>
                <a:latin typeface="Helvetica Neue Light" charset="0"/>
                <a:ea typeface="ＭＳ Ｐゴシック" charset="0"/>
                <a:cs typeface="Helvetica Neue Light" charset="0"/>
                <a:sym typeface="Helvetica Neue Light" charset="0"/>
              </a:rPr>
              <a:t> &gt; </a:t>
            </a:r>
            <a:r>
              <a:rPr lang="en-US" sz="1000" dirty="0" smtClean="0">
                <a:solidFill>
                  <a:srgbClr val="828282"/>
                </a:solidFill>
                <a:latin typeface="Helvetica Neue Light" charset="0"/>
                <a:ea typeface="ＭＳ Ｐゴシック" charset="0"/>
                <a:cs typeface="Helvetica Neue Light" charset="0"/>
                <a:sym typeface="Helvetica Neue Light" charset="0"/>
              </a:rPr>
              <a:t>Hooke's Law</a:t>
            </a:r>
            <a:endParaRPr lang="en-US" sz="1000" dirty="0">
              <a:solidFill>
                <a:srgbClr val="828282"/>
              </a:solidFill>
              <a:latin typeface="Helvetica Neue Light" charset="0"/>
              <a:ea typeface="ＭＳ Ｐゴシック" charset="0"/>
              <a:cs typeface="Helvetica Neue Light" charset="0"/>
              <a:sym typeface="Helvetica Neue Light" charset="0"/>
            </a:endParaRPr>
          </a:p>
        </p:txBody>
      </p:sp>
      <p:sp>
        <p:nvSpPr>
          <p:cNvPr id="7" name="Line 6"/>
          <p:cNvSpPr>
            <a:spLocks noChangeShapeType="1"/>
          </p:cNvSpPr>
          <p:nvPr/>
        </p:nvSpPr>
        <p:spPr bwMode="auto">
          <a:xfrm>
            <a:off x="152400" y="1143000"/>
            <a:ext cx="8770937" cy="0"/>
          </a:xfrm>
          <a:prstGeom prst="line">
            <a:avLst/>
          </a:prstGeom>
          <a:noFill/>
          <a:ln w="12700" cap="flat">
            <a:solidFill>
              <a:srgbClr val="B2B2B2"/>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8" name="Line 5"/>
          <p:cNvSpPr>
            <a:spLocks noChangeShapeType="1"/>
          </p:cNvSpPr>
          <p:nvPr/>
        </p:nvSpPr>
        <p:spPr bwMode="auto">
          <a:xfrm>
            <a:off x="3046413" y="11113"/>
            <a:ext cx="3049587" cy="0"/>
          </a:xfrm>
          <a:prstGeom prst="line">
            <a:avLst/>
          </a:prstGeom>
          <a:noFill/>
          <a:ln w="38100">
            <a:solidFill>
              <a:srgbClr val="228CBC"/>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9" name="Line 6"/>
          <p:cNvSpPr>
            <a:spLocks noChangeShapeType="1"/>
          </p:cNvSpPr>
          <p:nvPr/>
        </p:nvSpPr>
        <p:spPr bwMode="auto">
          <a:xfrm>
            <a:off x="0" y="11113"/>
            <a:ext cx="3048000" cy="0"/>
          </a:xfrm>
          <a:prstGeom prst="line">
            <a:avLst/>
          </a:prstGeom>
          <a:noFill/>
          <a:ln w="38100">
            <a:solidFill>
              <a:srgbClr val="FDB620"/>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0" name="Line 7"/>
          <p:cNvSpPr>
            <a:spLocks noChangeShapeType="1"/>
          </p:cNvSpPr>
          <p:nvPr/>
        </p:nvSpPr>
        <p:spPr bwMode="auto">
          <a:xfrm>
            <a:off x="6094413" y="11113"/>
            <a:ext cx="3049587" cy="0"/>
          </a:xfrm>
          <a:prstGeom prst="line">
            <a:avLst/>
          </a:prstGeom>
          <a:noFill/>
          <a:ln w="38100">
            <a:solidFill>
              <a:srgbClr val="7BBB45"/>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1" name="Rectangle 2"/>
          <p:cNvSpPr>
            <a:spLocks/>
          </p:cNvSpPr>
          <p:nvPr/>
        </p:nvSpPr>
        <p:spPr bwMode="auto">
          <a:xfrm>
            <a:off x="0" y="6400800"/>
            <a:ext cx="9144000" cy="469900"/>
          </a:xfrm>
          <a:prstGeom prst="rect">
            <a:avLst/>
          </a:prstGeom>
          <a:solidFill>
            <a:srgbClr val="F6F6F6"/>
          </a:solidFill>
          <a:ln>
            <a:noFill/>
          </a:ln>
          <a:extLst>
            <a:ext uri="{91240B29-F687-4f45-9708-019B960494DF}">
              <a14:hiddenLine xmlns:a14="http://schemas.microsoft.com/office/drawing/2010/main" w="3175">
                <a:solidFill>
                  <a:srgbClr val="D7D7D7"/>
                </a:solidFill>
                <a:miter lim="800000"/>
                <a:headEnd/>
                <a:tailEnd/>
              </a14:hiddenLine>
            </a:ext>
          </a:extLst>
        </p:spPr>
        <p:txBody>
          <a:bodyPr lIns="0" tIns="0" rIns="0" bIns="0"/>
          <a:lstStyle/>
          <a:p>
            <a:endParaRPr lang="en-US"/>
          </a:p>
        </p:txBody>
      </p:sp>
      <p:pic>
        <p:nvPicPr>
          <p:cNvPr id="12"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00" y="6538913"/>
            <a:ext cx="1422400" cy="217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3" name="Rectangle 8"/>
          <p:cNvSpPr>
            <a:spLocks/>
          </p:cNvSpPr>
          <p:nvPr/>
        </p:nvSpPr>
        <p:spPr bwMode="auto">
          <a:xfrm>
            <a:off x="3962400" y="6477000"/>
            <a:ext cx="4318000" cy="20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dirty="0">
                <a:solidFill>
                  <a:srgbClr val="828282"/>
                </a:solidFill>
                <a:latin typeface="Arial" charset="0"/>
                <a:ea typeface="ＭＳ Ｐゴシック" charset="0"/>
                <a:sym typeface="Helvetica Neue" charset="0"/>
              </a:rPr>
              <a:t>Free to share, print, make copies and changes. Get yours at </a:t>
            </a:r>
            <a:r>
              <a:rPr lang="en-US" sz="800" dirty="0" err="1">
                <a:solidFill>
                  <a:srgbClr val="828282"/>
                </a:solidFill>
                <a:latin typeface="Arial" charset="0"/>
                <a:ea typeface="ＭＳ Ｐゴシック" charset="0"/>
                <a:sym typeface="Helvetica Neue" charset="0"/>
              </a:rPr>
              <a:t>www.boundless.com</a:t>
            </a:r>
            <a:endParaRPr lang="en-US" sz="800" dirty="0">
              <a:solidFill>
                <a:srgbClr val="828282"/>
              </a:solidFill>
              <a:latin typeface="Arial" charset="0"/>
              <a:ea typeface="ＭＳ Ｐゴシック" charset="0"/>
              <a:sym typeface="Helvetica Neue" charset="0"/>
            </a:endParaRPr>
          </a:p>
        </p:txBody>
      </p:sp>
      <p:pic>
        <p:nvPicPr>
          <p:cNvPr id="14"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69300" y="6527800"/>
            <a:ext cx="625475"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20" name="Rectangle 10"/>
          <p:cNvSpPr>
            <a:spLocks/>
          </p:cNvSpPr>
          <p:nvPr/>
        </p:nvSpPr>
        <p:spPr bwMode="auto">
          <a:xfrm>
            <a:off x="1676400" y="6629400"/>
            <a:ext cx="66167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u="sng" dirty="0" smtClean="0">
                <a:solidFill>
                  <a:srgbClr val="FFFFFF"/>
                </a:solidFill>
                <a:latin typeface="Arial"/>
                <a:ea typeface="ＭＳ Ｐゴシック" charset="0"/>
                <a:cs typeface="Arial"/>
                <a:sym typeface="Helvetica Neue" charset="0"/>
                <a:hlinkClick r:id="rId5"/>
              </a:rPr>
              <a:t>www.boundless.com/physics/textbooks/boundless-physics-textbook/waves-and-vibrations-15/hooke-s-law-122/</a:t>
            </a:r>
            <a:endParaRPr lang="en-US" sz="800" u="sng" dirty="0">
              <a:solidFill>
                <a:srgbClr val="FFFFFF"/>
              </a:solidFill>
              <a:latin typeface="Arial"/>
              <a:ea typeface="ＭＳ Ｐゴシック" charset="0"/>
              <a:cs typeface="Arial"/>
              <a:sym typeface="Helvetica Neue" charset="0"/>
            </a:endParaRPr>
          </a:p>
        </p:txBody>
      </p:sp>
    </p:spTree>
    <p:extLst>
      <p:ext uri="{BB962C8B-B14F-4D97-AF65-F5344CB8AC3E}">
        <p14:creationId xmlns:p14="http://schemas.microsoft.com/office/powerpoint/2010/main" val="372285756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04800" y="5029200"/>
            <a:ext cx="8534400" cy="1295400"/>
          </a:xfrm>
        </p:spPr>
        <p:txBody>
          <a:bodyPr/>
          <a:lstStyle/>
          <a:p>
            <a:r>
              <a:rPr lang="en-US" dirty="0" smtClean="0"/>
              <a:t>Angular Frequency</a:t>
            </a:r>
          </a:p>
          <a:p>
            <a:pPr lvl="1"/>
            <a:r>
              <a:rPr lang="en-US" dirty="0" smtClean="0"/>
              <a:t>This graph shows a wave's dependency on frequency.</a:t>
            </a:r>
          </a:p>
        </p:txBody>
      </p:sp>
      <p:sp>
        <p:nvSpPr>
          <p:cNvPr id="5" name="Rectangle 4"/>
          <p:cNvSpPr>
            <a:spLocks/>
          </p:cNvSpPr>
          <p:nvPr/>
        </p:nvSpPr>
        <p:spPr bwMode="auto">
          <a:xfrm>
            <a:off x="0" y="6400800"/>
            <a:ext cx="9144000" cy="469900"/>
          </a:xfrm>
          <a:prstGeom prst="rect">
            <a:avLst/>
          </a:prstGeom>
          <a:solidFill>
            <a:srgbClr val="F6F6F6"/>
          </a:solidFill>
          <a:ln>
            <a:noFill/>
          </a:ln>
          <a:extLst>
            <a:ext uri="{91240B29-F687-4f45-9708-019B960494DF}">
              <a14:hiddenLine xmlns:a14="http://schemas.microsoft.com/office/drawing/2010/main" w="3175">
                <a:solidFill>
                  <a:srgbClr val="D7D7D7"/>
                </a:solidFill>
                <a:miter lim="800000"/>
                <a:headEnd/>
                <a:tailEnd/>
              </a14:hiddenLine>
            </a:ext>
          </a:extLst>
        </p:spPr>
        <p:txBody>
          <a:bodyPr lIns="0" tIns="0" rIns="0" bIns="0"/>
          <a:lstStyle/>
          <a:p>
            <a:endParaRPr lang="en-US"/>
          </a:p>
        </p:txBody>
      </p:sp>
      <p:pic>
        <p:nvPicPr>
          <p:cNvPr id="7"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 y="6538913"/>
            <a:ext cx="1422400" cy="217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9" name="Rectangle 8"/>
          <p:cNvSpPr>
            <a:spLocks/>
          </p:cNvSpPr>
          <p:nvPr/>
        </p:nvSpPr>
        <p:spPr bwMode="auto">
          <a:xfrm>
            <a:off x="0" y="6815"/>
            <a:ext cx="9144000" cy="317500"/>
          </a:xfrm>
          <a:prstGeom prst="rect">
            <a:avLst/>
          </a:prstGeom>
          <a:solidFill>
            <a:srgbClr val="F0F0F0"/>
          </a:solidFill>
          <a:ln>
            <a:noFill/>
          </a:ln>
          <a:extLst>
            <a:ext uri="{91240B29-F687-4f45-9708-019B960494DF}">
              <a14:hiddenLine xmlns:a14="http://schemas.microsoft.com/office/drawing/2010/main" w="12700" cap="flat">
                <a:solidFill>
                  <a:srgbClr val="D7D7D7"/>
                </a:solidFill>
                <a:miter lim="800000"/>
                <a:headEnd type="none" w="med" len="med"/>
                <a:tailEnd type="none" w="med" len="med"/>
              </a14:hiddenLine>
            </a:ext>
          </a:extLst>
        </p:spPr>
        <p:txBody>
          <a:bodyPr lIns="0" tIns="0" rIns="0" bIns="0"/>
          <a:lstStyle/>
          <a:p>
            <a:endParaRPr lang="en-US"/>
          </a:p>
        </p:txBody>
      </p:sp>
      <p:sp>
        <p:nvSpPr>
          <p:cNvPr id="11" name="Line 5"/>
          <p:cNvSpPr>
            <a:spLocks noChangeShapeType="1"/>
          </p:cNvSpPr>
          <p:nvPr/>
        </p:nvSpPr>
        <p:spPr bwMode="auto">
          <a:xfrm>
            <a:off x="3046413" y="11113"/>
            <a:ext cx="3049587" cy="0"/>
          </a:xfrm>
          <a:prstGeom prst="line">
            <a:avLst/>
          </a:prstGeom>
          <a:noFill/>
          <a:ln w="38100">
            <a:solidFill>
              <a:srgbClr val="228CBC"/>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2" name="Line 6"/>
          <p:cNvSpPr>
            <a:spLocks noChangeShapeType="1"/>
          </p:cNvSpPr>
          <p:nvPr/>
        </p:nvSpPr>
        <p:spPr bwMode="auto">
          <a:xfrm>
            <a:off x="0" y="11113"/>
            <a:ext cx="3048000" cy="0"/>
          </a:xfrm>
          <a:prstGeom prst="line">
            <a:avLst/>
          </a:prstGeom>
          <a:noFill/>
          <a:ln w="38100">
            <a:solidFill>
              <a:srgbClr val="FDB620"/>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3" name="Line 7"/>
          <p:cNvSpPr>
            <a:spLocks noChangeShapeType="1"/>
          </p:cNvSpPr>
          <p:nvPr/>
        </p:nvSpPr>
        <p:spPr bwMode="auto">
          <a:xfrm>
            <a:off x="6094413" y="11113"/>
            <a:ext cx="3049587" cy="0"/>
          </a:xfrm>
          <a:prstGeom prst="line">
            <a:avLst/>
          </a:prstGeom>
          <a:noFill/>
          <a:ln w="38100">
            <a:solidFill>
              <a:srgbClr val="7BBB45"/>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6" name="Rectangle 8"/>
          <p:cNvSpPr>
            <a:spLocks/>
          </p:cNvSpPr>
          <p:nvPr/>
        </p:nvSpPr>
        <p:spPr bwMode="auto">
          <a:xfrm>
            <a:off x="3962400" y="6477000"/>
            <a:ext cx="5105400" cy="20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dirty="0">
                <a:solidFill>
                  <a:srgbClr val="828282"/>
                </a:solidFill>
                <a:latin typeface="Arial" charset="0"/>
                <a:ea typeface="ＭＳ Ｐゴシック" charset="0"/>
                <a:sym typeface="Helvetica Neue" charset="0"/>
              </a:rPr>
              <a:t>Free to share, print, make copies and changes. Get yours at </a:t>
            </a:r>
            <a:r>
              <a:rPr lang="en-US" sz="800" dirty="0" err="1">
                <a:solidFill>
                  <a:srgbClr val="828282"/>
                </a:solidFill>
                <a:latin typeface="Arial" charset="0"/>
                <a:ea typeface="ＭＳ Ｐゴシック" charset="0"/>
                <a:sym typeface="Helvetica Neue" charset="0"/>
              </a:rPr>
              <a:t>www.boundless.com</a:t>
            </a:r>
            <a:endParaRPr lang="en-US" sz="800" dirty="0">
              <a:solidFill>
                <a:srgbClr val="828282"/>
              </a:solidFill>
              <a:latin typeface="Arial" charset="0"/>
              <a:ea typeface="ＭＳ Ｐゴシック" charset="0"/>
              <a:sym typeface="Helvetica Neue" charset="0"/>
            </a:endParaRPr>
          </a:p>
        </p:txBody>
      </p:sp>
      <p:sp>
        <p:nvSpPr>
          <p:cNvPr id="17" name="Rectangle 10"/>
          <p:cNvSpPr>
            <a:spLocks/>
          </p:cNvSpPr>
          <p:nvPr/>
        </p:nvSpPr>
        <p:spPr bwMode="auto">
          <a:xfrm>
            <a:off x="1676400" y="6629400"/>
            <a:ext cx="73914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i="1" dirty="0" smtClean="0">
                <a:solidFill>
                  <a:srgbClr val="828282"/>
                </a:solidFill>
                <a:latin typeface="Arial" charset="0"/>
                <a:ea typeface="ＭＳ Ｐゴシック" charset="0"/>
                <a:sym typeface="Helvetica Neue" charset="0"/>
              </a:rPr>
              <a:t>Boundless.</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rPr>
              <a:t/>
            </a:r>
            <a:r>
              <a:rPr lang="en-US" sz="800" dirty="0" smtClean="0">
                <a:solidFill>
                  <a:srgbClr val="828282"/>
                </a:solidFill>
                <a:latin typeface="Arial" charset="0"/>
                <a:ea typeface="ＭＳ Ｐゴシック" charset="0"/>
                <a:sym typeface="Helvetica Neue" charset="0"/>
              </a:rPr>
              <a:t>"Boundless."</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hlinkClick r:id="rId3"/>
              </a:rPr>
              <a:t>GNU FDL</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hlinkClick r:id="rId4"/>
              </a:rPr>
              <a:t>http://www.boundless.com/</a:t>
            </a:r>
            <a:r>
              <a:rPr lang="en-US" sz="800" dirty="0" smtClean="0">
                <a:solidFill>
                  <a:srgbClr val="828282"/>
                </a:solidFill>
                <a:latin typeface="Arial" charset="0"/>
                <a:ea typeface="ＭＳ Ｐゴシック" charset="0"/>
                <a:sym typeface="Helvetica Neue" charset="0"/>
              </a:rPr>
              <a:t> </a:t>
            </a:r>
            <a:r>
              <a:rPr lang="en-US" sz="800" u="sng" dirty="0" smtClean="0">
                <a:solidFill>
                  <a:srgbClr val="FFFFFF"/>
                </a:solidFill>
                <a:latin typeface="Arial"/>
                <a:ea typeface="ＭＳ Ｐゴシック" charset="0"/>
                <a:cs typeface="Arial"/>
                <a:sym typeface="Helvetica Neue" charset="0"/>
                <a:hlinkClick r:id="rId5"/>
              </a:rPr>
              <a:t>View on Boundless.com</a:t>
            </a:r>
            <a:endParaRPr lang="en-US" sz="800" u="sng" dirty="0">
              <a:solidFill>
                <a:srgbClr val="FFFFFF"/>
              </a:solidFill>
              <a:latin typeface="Arial"/>
              <a:ea typeface="ＭＳ Ｐゴシック" charset="0"/>
              <a:cs typeface="Arial"/>
              <a:sym typeface="Helvetica Neue" charset="0"/>
            </a:endParaRPr>
          </a:p>
        </p:txBody>
      </p:sp>
      <p:sp>
        <p:nvSpPr>
          <p:cNvPr id="14" name="Rectangle 11"/>
          <p:cNvSpPr>
            <a:spLocks/>
          </p:cNvSpPr>
          <p:nvPr/>
        </p:nvSpPr>
        <p:spPr bwMode="auto">
          <a:xfrm>
            <a:off x="190500" y="83015"/>
            <a:ext cx="8801100" cy="145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lstStyle/>
          <a:p>
            <a:pPr algn="l"/>
            <a:r>
              <a:rPr lang="en-US" sz="1000" dirty="0" smtClean="0">
                <a:solidFill>
                  <a:srgbClr val="828282"/>
                </a:solidFill>
                <a:latin typeface="Helvetica Neue Light" charset="0"/>
                <a:ea typeface="ＭＳ Ｐゴシック" charset="0"/>
                <a:cs typeface="Helvetica Neue Light" charset="0"/>
                <a:sym typeface="Helvetica Neue Light" charset="0"/>
              </a:rPr>
              <a:t>Waves and Vibrations</a:t>
            </a:r>
            <a:endParaRPr lang="en-US" sz="1000" dirty="0">
              <a:solidFill>
                <a:srgbClr val="828282"/>
              </a:solidFill>
              <a:latin typeface="Helvetica Neue Light" charset="0"/>
              <a:ea typeface="ＭＳ Ｐゴシック" charset="0"/>
              <a:cs typeface="Helvetica Neue Light" charset="0"/>
              <a:sym typeface="Helvetica Neue Light" charset="0"/>
            </a:endParaRPr>
          </a:p>
        </p:txBody>
      </p:sp>
      <p:pic>
        <p:nvPicPr>
          <p:cNvPr id="8" name="Picture 7" descr="appendiximage.jpg"/>
          <p:cNvPicPr>
            <a:picLocks noChangeAspect="1"/>
          </p:cNvPicPr>
          <p:nvPr/>
        </p:nvPicPr>
        <p:blipFill>
          <a:blip r:embed="rId7">
            <a:extLst>
              <a:ext uri="{9da5ff864294c9af94a61f94202c0529}">
                <a14:useLocalDpi xmlns:a14="http://schemas.microsoft.com/office/drawing/2010/main" val="0"/>
              </a:ext>
            </a:extLst>
          </a:blip>
          <a:stretch>
            <a:fillRect/>
          </a:stretch>
        </p:blipFill>
        <p:spPr>
          <a:xfrm>
            <a:off x="431292" y="533400"/>
            <a:ext cx="8281416" cy="4343400"/>
          </a:xfrm>
          <a:prstGeom prst="rect">
            <a:avLst/>
          </a:prstGeom>
        </p:spPr>
      </p:pic>
    </p:spTree>
    <p:extLst>
      <p:ext uri="{BB962C8B-B14F-4D97-AF65-F5344CB8AC3E}">
        <p14:creationId xmlns:p14="http://schemas.microsoft.com/office/powerpoint/2010/main" val="139829866"/>
      </p:ext>
    </p:extLst>
  </p:cSld>
  <p:clrMapOvr>
    <a:masterClrMapping/>
  </p:clrMapOvr>
  <p:transition xmlns:p14="http://schemas.microsoft.com/office/powerpoint/2010/mai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04800" y="5029200"/>
            <a:ext cx="8534400" cy="1295400"/>
          </a:xfrm>
        </p:spPr>
        <p:txBody>
          <a:bodyPr/>
          <a:lstStyle/>
          <a:p>
            <a:r>
              <a:rPr lang="en-US" dirty="0" smtClean="0"/>
              <a:t>Interactive Graph: Period of Mass on a String</a:t>
            </a:r>
          </a:p>
          <a:p>
            <a:pPr lvl="1"/>
            <a:r>
              <a:rPr lang="en-US" dirty="0" smtClean="0"/>
              <a:t>This image is the graphic representation of the period of a mass on a spring. The first graph shows how the period varies with mass and unchanging spring constant, while the second shows how period varies with changing spring constant and constant mass.</a:t>
            </a:r>
          </a:p>
        </p:txBody>
      </p:sp>
      <p:sp>
        <p:nvSpPr>
          <p:cNvPr id="5" name="Rectangle 4"/>
          <p:cNvSpPr>
            <a:spLocks/>
          </p:cNvSpPr>
          <p:nvPr/>
        </p:nvSpPr>
        <p:spPr bwMode="auto">
          <a:xfrm>
            <a:off x="0" y="6400800"/>
            <a:ext cx="9144000" cy="469900"/>
          </a:xfrm>
          <a:prstGeom prst="rect">
            <a:avLst/>
          </a:prstGeom>
          <a:solidFill>
            <a:srgbClr val="F6F6F6"/>
          </a:solidFill>
          <a:ln>
            <a:noFill/>
          </a:ln>
          <a:extLst>
            <a:ext uri="{91240B29-F687-4f45-9708-019B960494DF}">
              <a14:hiddenLine xmlns:a14="http://schemas.microsoft.com/office/drawing/2010/main" w="3175">
                <a:solidFill>
                  <a:srgbClr val="D7D7D7"/>
                </a:solidFill>
                <a:miter lim="800000"/>
                <a:headEnd/>
                <a:tailEnd/>
              </a14:hiddenLine>
            </a:ext>
          </a:extLst>
        </p:spPr>
        <p:txBody>
          <a:bodyPr lIns="0" tIns="0" rIns="0" bIns="0"/>
          <a:lstStyle/>
          <a:p>
            <a:endParaRPr lang="en-US"/>
          </a:p>
        </p:txBody>
      </p:sp>
      <p:pic>
        <p:nvPicPr>
          <p:cNvPr id="7"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 y="6538913"/>
            <a:ext cx="1422400" cy="217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9" name="Rectangle 8"/>
          <p:cNvSpPr>
            <a:spLocks/>
          </p:cNvSpPr>
          <p:nvPr/>
        </p:nvSpPr>
        <p:spPr bwMode="auto">
          <a:xfrm>
            <a:off x="0" y="6815"/>
            <a:ext cx="9144000" cy="317500"/>
          </a:xfrm>
          <a:prstGeom prst="rect">
            <a:avLst/>
          </a:prstGeom>
          <a:solidFill>
            <a:srgbClr val="F0F0F0"/>
          </a:solidFill>
          <a:ln>
            <a:noFill/>
          </a:ln>
          <a:extLst>
            <a:ext uri="{91240B29-F687-4f45-9708-019B960494DF}">
              <a14:hiddenLine xmlns:a14="http://schemas.microsoft.com/office/drawing/2010/main" w="12700" cap="flat">
                <a:solidFill>
                  <a:srgbClr val="D7D7D7"/>
                </a:solidFill>
                <a:miter lim="800000"/>
                <a:headEnd type="none" w="med" len="med"/>
                <a:tailEnd type="none" w="med" len="med"/>
              </a14:hiddenLine>
            </a:ext>
          </a:extLst>
        </p:spPr>
        <p:txBody>
          <a:bodyPr lIns="0" tIns="0" rIns="0" bIns="0"/>
          <a:lstStyle/>
          <a:p>
            <a:endParaRPr lang="en-US"/>
          </a:p>
        </p:txBody>
      </p:sp>
      <p:sp>
        <p:nvSpPr>
          <p:cNvPr id="11" name="Line 5"/>
          <p:cNvSpPr>
            <a:spLocks noChangeShapeType="1"/>
          </p:cNvSpPr>
          <p:nvPr/>
        </p:nvSpPr>
        <p:spPr bwMode="auto">
          <a:xfrm>
            <a:off x="3046413" y="11113"/>
            <a:ext cx="3049587" cy="0"/>
          </a:xfrm>
          <a:prstGeom prst="line">
            <a:avLst/>
          </a:prstGeom>
          <a:noFill/>
          <a:ln w="38100">
            <a:solidFill>
              <a:srgbClr val="228CBC"/>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2" name="Line 6"/>
          <p:cNvSpPr>
            <a:spLocks noChangeShapeType="1"/>
          </p:cNvSpPr>
          <p:nvPr/>
        </p:nvSpPr>
        <p:spPr bwMode="auto">
          <a:xfrm>
            <a:off x="0" y="11113"/>
            <a:ext cx="3048000" cy="0"/>
          </a:xfrm>
          <a:prstGeom prst="line">
            <a:avLst/>
          </a:prstGeom>
          <a:noFill/>
          <a:ln w="38100">
            <a:solidFill>
              <a:srgbClr val="FDB620"/>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3" name="Line 7"/>
          <p:cNvSpPr>
            <a:spLocks noChangeShapeType="1"/>
          </p:cNvSpPr>
          <p:nvPr/>
        </p:nvSpPr>
        <p:spPr bwMode="auto">
          <a:xfrm>
            <a:off x="6094413" y="11113"/>
            <a:ext cx="3049587" cy="0"/>
          </a:xfrm>
          <a:prstGeom prst="line">
            <a:avLst/>
          </a:prstGeom>
          <a:noFill/>
          <a:ln w="38100">
            <a:solidFill>
              <a:srgbClr val="7BBB45"/>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6" name="Rectangle 8"/>
          <p:cNvSpPr>
            <a:spLocks/>
          </p:cNvSpPr>
          <p:nvPr/>
        </p:nvSpPr>
        <p:spPr bwMode="auto">
          <a:xfrm>
            <a:off x="3962400" y="6477000"/>
            <a:ext cx="5105400" cy="20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dirty="0">
                <a:solidFill>
                  <a:srgbClr val="828282"/>
                </a:solidFill>
                <a:latin typeface="Arial" charset="0"/>
                <a:ea typeface="ＭＳ Ｐゴシック" charset="0"/>
                <a:sym typeface="Helvetica Neue" charset="0"/>
              </a:rPr>
              <a:t>Free to share, print, make copies and changes. Get yours at </a:t>
            </a:r>
            <a:r>
              <a:rPr lang="en-US" sz="800" dirty="0" err="1">
                <a:solidFill>
                  <a:srgbClr val="828282"/>
                </a:solidFill>
                <a:latin typeface="Arial" charset="0"/>
                <a:ea typeface="ＭＳ Ｐゴシック" charset="0"/>
                <a:sym typeface="Helvetica Neue" charset="0"/>
              </a:rPr>
              <a:t>www.boundless.com</a:t>
            </a:r>
            <a:endParaRPr lang="en-US" sz="800" dirty="0">
              <a:solidFill>
                <a:srgbClr val="828282"/>
              </a:solidFill>
              <a:latin typeface="Arial" charset="0"/>
              <a:ea typeface="ＭＳ Ｐゴシック" charset="0"/>
              <a:sym typeface="Helvetica Neue" charset="0"/>
            </a:endParaRPr>
          </a:p>
        </p:txBody>
      </p:sp>
      <p:sp>
        <p:nvSpPr>
          <p:cNvPr id="17" name="Rectangle 10"/>
          <p:cNvSpPr>
            <a:spLocks/>
          </p:cNvSpPr>
          <p:nvPr/>
        </p:nvSpPr>
        <p:spPr bwMode="auto">
          <a:xfrm>
            <a:off x="1676400" y="6629400"/>
            <a:ext cx="73914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i="1" dirty="0" smtClean="0">
                <a:solidFill>
                  <a:srgbClr val="828282"/>
                </a:solidFill>
                <a:latin typeface="Arial" charset="0"/>
                <a:ea typeface="ＭＳ Ｐゴシック" charset="0"/>
                <a:sym typeface="Helvetica Neue" charset="0"/>
              </a:rPr>
              <a:t>Boundless.</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rPr>
              <a:t/>
            </a:r>
            <a:r>
              <a:rPr lang="en-US" sz="800" dirty="0" smtClean="0">
                <a:solidFill>
                  <a:srgbClr val="828282"/>
                </a:solidFill>
                <a:latin typeface="Arial" charset="0"/>
                <a:ea typeface="ＭＳ Ｐゴシック" charset="0"/>
                <a:sym typeface="Helvetica Neue" charset="0"/>
              </a:rPr>
              <a:t>"Boundless."</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hlinkClick r:id="rId3"/>
              </a:rPr>
              <a:t>GNU FDL</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hlinkClick r:id="rId4"/>
              </a:rPr>
              <a:t>http://www.boundless.com/</a:t>
            </a:r>
            <a:r>
              <a:rPr lang="en-US" sz="800" dirty="0" smtClean="0">
                <a:solidFill>
                  <a:srgbClr val="828282"/>
                </a:solidFill>
                <a:latin typeface="Arial" charset="0"/>
                <a:ea typeface="ＭＳ Ｐゴシック" charset="0"/>
                <a:sym typeface="Helvetica Neue" charset="0"/>
              </a:rPr>
              <a:t> </a:t>
            </a:r>
            <a:r>
              <a:rPr lang="en-US" sz="800" u="sng" dirty="0" smtClean="0">
                <a:solidFill>
                  <a:srgbClr val="FFFFFF"/>
                </a:solidFill>
                <a:latin typeface="Arial"/>
                <a:ea typeface="ＭＳ Ｐゴシック" charset="0"/>
                <a:cs typeface="Arial"/>
                <a:sym typeface="Helvetica Neue" charset="0"/>
                <a:hlinkClick r:id="rId5"/>
              </a:rPr>
              <a:t>View on Boundless.com</a:t>
            </a:r>
            <a:endParaRPr lang="en-US" sz="800" u="sng" dirty="0">
              <a:solidFill>
                <a:srgbClr val="FFFFFF"/>
              </a:solidFill>
              <a:latin typeface="Arial"/>
              <a:ea typeface="ＭＳ Ｐゴシック" charset="0"/>
              <a:cs typeface="Arial"/>
              <a:sym typeface="Helvetica Neue" charset="0"/>
            </a:endParaRPr>
          </a:p>
        </p:txBody>
      </p:sp>
      <p:sp>
        <p:nvSpPr>
          <p:cNvPr id="14" name="Rectangle 11"/>
          <p:cNvSpPr>
            <a:spLocks/>
          </p:cNvSpPr>
          <p:nvPr/>
        </p:nvSpPr>
        <p:spPr bwMode="auto">
          <a:xfrm>
            <a:off x="190500" y="83015"/>
            <a:ext cx="8801100" cy="145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lstStyle/>
          <a:p>
            <a:pPr algn="l"/>
            <a:r>
              <a:rPr lang="en-US" sz="1000" dirty="0" smtClean="0">
                <a:solidFill>
                  <a:srgbClr val="828282"/>
                </a:solidFill>
                <a:latin typeface="Helvetica Neue Light" charset="0"/>
                <a:ea typeface="ＭＳ Ｐゴシック" charset="0"/>
                <a:cs typeface="Helvetica Neue Light" charset="0"/>
                <a:sym typeface="Helvetica Neue Light" charset="0"/>
              </a:rPr>
              <a:t>Waves and Vibrations</a:t>
            </a:r>
            <a:endParaRPr lang="en-US" sz="1000" dirty="0">
              <a:solidFill>
                <a:srgbClr val="828282"/>
              </a:solidFill>
              <a:latin typeface="Helvetica Neue Light" charset="0"/>
              <a:ea typeface="ＭＳ Ｐゴシック" charset="0"/>
              <a:cs typeface="Helvetica Neue Light" charset="0"/>
              <a:sym typeface="Helvetica Neue Light" charset="0"/>
            </a:endParaRPr>
          </a:p>
        </p:txBody>
      </p:sp>
      <p:pic>
        <p:nvPicPr>
          <p:cNvPr id="8" name="Picture 7" descr="appendiximage.jpg"/>
          <p:cNvPicPr>
            <a:picLocks noChangeAspect="1"/>
          </p:cNvPicPr>
          <p:nvPr/>
        </p:nvPicPr>
        <p:blipFill>
          <a:blip r:embed="rId7">
            <a:extLst>
              <a:ext uri="{576dd57900d805cb0ee7a48c36b556e1}">
                <a14:useLocalDpi xmlns:a14="http://schemas.microsoft.com/office/drawing/2010/main" val="0"/>
              </a:ext>
            </a:extLst>
          </a:blip>
          <a:stretch>
            <a:fillRect/>
          </a:stretch>
        </p:blipFill>
        <p:spPr>
          <a:xfrm>
            <a:off x="431292" y="533400"/>
            <a:ext cx="8281416" cy="4343400"/>
          </a:xfrm>
          <a:prstGeom prst="rect">
            <a:avLst/>
          </a:prstGeom>
        </p:spPr>
      </p:pic>
    </p:spTree>
    <p:extLst>
      <p:ext uri="{BB962C8B-B14F-4D97-AF65-F5344CB8AC3E}">
        <p14:creationId xmlns:p14="http://schemas.microsoft.com/office/powerpoint/2010/main" val="139829866"/>
      </p:ext>
    </p:extLst>
  </p:cSld>
  <p:clrMapOvr>
    <a:masterClrMapping/>
  </p:clrMapOvr>
  <p:transition xmlns:p14="http://schemas.microsoft.com/office/powerpoint/2010/mai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04800" y="5029200"/>
            <a:ext cx="8534400" cy="1295400"/>
          </a:xfrm>
        </p:spPr>
        <p:txBody>
          <a:bodyPr/>
          <a:lstStyle/>
          <a:p>
            <a:r>
              <a:rPr lang="en-US" dirty="0" smtClean="0"/>
              <a:t>Mass on Spring Producing Sine Wave</a:t>
            </a:r>
          </a:p>
          <a:p>
            <a:pPr lvl="1"/>
            <a:r>
              <a:rPr lang="en-US" dirty="0" smtClean="0"/>
              <a:t>The vertical position of an object bouncing on a spring is recorded on a strip of moving paper, leaving a sine wave.</a:t>
            </a:r>
          </a:p>
        </p:txBody>
      </p:sp>
      <p:sp>
        <p:nvSpPr>
          <p:cNvPr id="5" name="Rectangle 4"/>
          <p:cNvSpPr>
            <a:spLocks/>
          </p:cNvSpPr>
          <p:nvPr/>
        </p:nvSpPr>
        <p:spPr bwMode="auto">
          <a:xfrm>
            <a:off x="0" y="6400800"/>
            <a:ext cx="9144000" cy="469900"/>
          </a:xfrm>
          <a:prstGeom prst="rect">
            <a:avLst/>
          </a:prstGeom>
          <a:solidFill>
            <a:srgbClr val="F6F6F6"/>
          </a:solidFill>
          <a:ln>
            <a:noFill/>
          </a:ln>
          <a:extLst>
            <a:ext uri="{91240B29-F687-4f45-9708-019B960494DF}">
              <a14:hiddenLine xmlns:a14="http://schemas.microsoft.com/office/drawing/2010/main" w="3175">
                <a:solidFill>
                  <a:srgbClr val="D7D7D7"/>
                </a:solidFill>
                <a:miter lim="800000"/>
                <a:headEnd/>
                <a:tailEnd/>
              </a14:hiddenLine>
            </a:ext>
          </a:extLst>
        </p:spPr>
        <p:txBody>
          <a:bodyPr lIns="0" tIns="0" rIns="0" bIns="0"/>
          <a:lstStyle/>
          <a:p>
            <a:endParaRPr lang="en-US"/>
          </a:p>
        </p:txBody>
      </p:sp>
      <p:pic>
        <p:nvPicPr>
          <p:cNvPr id="7"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 y="6538913"/>
            <a:ext cx="1422400" cy="217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9" name="Rectangle 8"/>
          <p:cNvSpPr>
            <a:spLocks/>
          </p:cNvSpPr>
          <p:nvPr/>
        </p:nvSpPr>
        <p:spPr bwMode="auto">
          <a:xfrm>
            <a:off x="0" y="6815"/>
            <a:ext cx="9144000" cy="317500"/>
          </a:xfrm>
          <a:prstGeom prst="rect">
            <a:avLst/>
          </a:prstGeom>
          <a:solidFill>
            <a:srgbClr val="F0F0F0"/>
          </a:solidFill>
          <a:ln>
            <a:noFill/>
          </a:ln>
          <a:extLst>
            <a:ext uri="{91240B29-F687-4f45-9708-019B960494DF}">
              <a14:hiddenLine xmlns:a14="http://schemas.microsoft.com/office/drawing/2010/main" w="12700" cap="flat">
                <a:solidFill>
                  <a:srgbClr val="D7D7D7"/>
                </a:solidFill>
                <a:miter lim="800000"/>
                <a:headEnd type="none" w="med" len="med"/>
                <a:tailEnd type="none" w="med" len="med"/>
              </a14:hiddenLine>
            </a:ext>
          </a:extLst>
        </p:spPr>
        <p:txBody>
          <a:bodyPr lIns="0" tIns="0" rIns="0" bIns="0"/>
          <a:lstStyle/>
          <a:p>
            <a:endParaRPr lang="en-US"/>
          </a:p>
        </p:txBody>
      </p:sp>
      <p:sp>
        <p:nvSpPr>
          <p:cNvPr id="11" name="Line 5"/>
          <p:cNvSpPr>
            <a:spLocks noChangeShapeType="1"/>
          </p:cNvSpPr>
          <p:nvPr/>
        </p:nvSpPr>
        <p:spPr bwMode="auto">
          <a:xfrm>
            <a:off x="3046413" y="11113"/>
            <a:ext cx="3049587" cy="0"/>
          </a:xfrm>
          <a:prstGeom prst="line">
            <a:avLst/>
          </a:prstGeom>
          <a:noFill/>
          <a:ln w="38100">
            <a:solidFill>
              <a:srgbClr val="228CBC"/>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2" name="Line 6"/>
          <p:cNvSpPr>
            <a:spLocks noChangeShapeType="1"/>
          </p:cNvSpPr>
          <p:nvPr/>
        </p:nvSpPr>
        <p:spPr bwMode="auto">
          <a:xfrm>
            <a:off x="0" y="11113"/>
            <a:ext cx="3048000" cy="0"/>
          </a:xfrm>
          <a:prstGeom prst="line">
            <a:avLst/>
          </a:prstGeom>
          <a:noFill/>
          <a:ln w="38100">
            <a:solidFill>
              <a:srgbClr val="FDB620"/>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3" name="Line 7"/>
          <p:cNvSpPr>
            <a:spLocks noChangeShapeType="1"/>
          </p:cNvSpPr>
          <p:nvPr/>
        </p:nvSpPr>
        <p:spPr bwMode="auto">
          <a:xfrm>
            <a:off x="6094413" y="11113"/>
            <a:ext cx="3049587" cy="0"/>
          </a:xfrm>
          <a:prstGeom prst="line">
            <a:avLst/>
          </a:prstGeom>
          <a:noFill/>
          <a:ln w="38100">
            <a:solidFill>
              <a:srgbClr val="7BBB45"/>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6" name="Rectangle 8"/>
          <p:cNvSpPr>
            <a:spLocks/>
          </p:cNvSpPr>
          <p:nvPr/>
        </p:nvSpPr>
        <p:spPr bwMode="auto">
          <a:xfrm>
            <a:off x="3962400" y="6477000"/>
            <a:ext cx="5105400" cy="20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dirty="0">
                <a:solidFill>
                  <a:srgbClr val="828282"/>
                </a:solidFill>
                <a:latin typeface="Arial" charset="0"/>
                <a:ea typeface="ＭＳ Ｐゴシック" charset="0"/>
                <a:sym typeface="Helvetica Neue" charset="0"/>
              </a:rPr>
              <a:t>Free to share, print, make copies and changes. Get yours at </a:t>
            </a:r>
            <a:r>
              <a:rPr lang="en-US" sz="800" dirty="0" err="1">
                <a:solidFill>
                  <a:srgbClr val="828282"/>
                </a:solidFill>
                <a:latin typeface="Arial" charset="0"/>
                <a:ea typeface="ＭＳ Ｐゴシック" charset="0"/>
                <a:sym typeface="Helvetica Neue" charset="0"/>
              </a:rPr>
              <a:t>www.boundless.com</a:t>
            </a:r>
            <a:endParaRPr lang="en-US" sz="800" dirty="0">
              <a:solidFill>
                <a:srgbClr val="828282"/>
              </a:solidFill>
              <a:latin typeface="Arial" charset="0"/>
              <a:ea typeface="ＭＳ Ｐゴシック" charset="0"/>
              <a:sym typeface="Helvetica Neue" charset="0"/>
            </a:endParaRPr>
          </a:p>
        </p:txBody>
      </p:sp>
      <p:sp>
        <p:nvSpPr>
          <p:cNvPr id="17" name="Rectangle 10"/>
          <p:cNvSpPr>
            <a:spLocks/>
          </p:cNvSpPr>
          <p:nvPr/>
        </p:nvSpPr>
        <p:spPr bwMode="auto">
          <a:xfrm>
            <a:off x="1676400" y="6629400"/>
            <a:ext cx="73914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i="1" dirty="0" smtClean="0">
                <a:solidFill>
                  <a:srgbClr val="828282"/>
                </a:solidFill>
                <a:latin typeface="Arial" charset="0"/>
                <a:ea typeface="ＭＳ Ｐゴシック" charset="0"/>
                <a:sym typeface="Helvetica Neue" charset="0"/>
              </a:rPr>
              <a:t>OpenStax CNX.</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rPr>
              <a:t/>
            </a:r>
            <a:r>
              <a:rPr lang="en-US" sz="800" dirty="0" smtClean="0">
                <a:solidFill>
                  <a:srgbClr val="828282"/>
                </a:solidFill>
                <a:latin typeface="Arial" charset="0"/>
                <a:ea typeface="ＭＳ Ｐゴシック" charset="0"/>
                <a:sym typeface="Helvetica Neue" charset="0"/>
              </a:rPr>
              <a:t>"OpenStax College, College Physics. October 8, 2012."</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hlinkClick r:id="rId3"/>
              </a:rPr>
              <a:t>CC BY 3.0</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hlinkClick r:id="rId4"/>
              </a:rPr>
              <a:t>http://cnx.org/content/m42242/latest/?collection=col11406/1.7</a:t>
            </a:r>
            <a:r>
              <a:rPr lang="en-US" sz="800" dirty="0" smtClean="0">
                <a:solidFill>
                  <a:srgbClr val="828282"/>
                </a:solidFill>
                <a:latin typeface="Arial" charset="0"/>
                <a:ea typeface="ＭＳ Ｐゴシック" charset="0"/>
                <a:sym typeface="Helvetica Neue" charset="0"/>
              </a:rPr>
              <a:t> </a:t>
            </a:r>
            <a:r>
              <a:rPr lang="en-US" sz="800" u="sng" dirty="0" smtClean="0">
                <a:solidFill>
                  <a:srgbClr val="FFFFFF"/>
                </a:solidFill>
                <a:latin typeface="Arial"/>
                <a:ea typeface="ＭＳ Ｐゴシック" charset="0"/>
                <a:cs typeface="Arial"/>
                <a:sym typeface="Helvetica Neue" charset="0"/>
                <a:hlinkClick r:id="rId5"/>
              </a:rPr>
              <a:t>View on Boundless.com</a:t>
            </a:r>
            <a:endParaRPr lang="en-US" sz="800" u="sng" dirty="0">
              <a:solidFill>
                <a:srgbClr val="FFFFFF"/>
              </a:solidFill>
              <a:latin typeface="Arial"/>
              <a:ea typeface="ＭＳ Ｐゴシック" charset="0"/>
              <a:cs typeface="Arial"/>
              <a:sym typeface="Helvetica Neue" charset="0"/>
            </a:endParaRPr>
          </a:p>
        </p:txBody>
      </p:sp>
      <p:sp>
        <p:nvSpPr>
          <p:cNvPr id="14" name="Rectangle 11"/>
          <p:cNvSpPr>
            <a:spLocks/>
          </p:cNvSpPr>
          <p:nvPr/>
        </p:nvSpPr>
        <p:spPr bwMode="auto">
          <a:xfrm>
            <a:off x="190500" y="83015"/>
            <a:ext cx="8801100" cy="145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lstStyle/>
          <a:p>
            <a:pPr algn="l"/>
            <a:r>
              <a:rPr lang="en-US" sz="1000" dirty="0" smtClean="0">
                <a:solidFill>
                  <a:srgbClr val="828282"/>
                </a:solidFill>
                <a:latin typeface="Helvetica Neue Light" charset="0"/>
                <a:ea typeface="ＭＳ Ｐゴシック" charset="0"/>
                <a:cs typeface="Helvetica Neue Light" charset="0"/>
                <a:sym typeface="Helvetica Neue Light" charset="0"/>
              </a:rPr>
              <a:t>Waves and Vibrations</a:t>
            </a:r>
            <a:endParaRPr lang="en-US" sz="1000" dirty="0">
              <a:solidFill>
                <a:srgbClr val="828282"/>
              </a:solidFill>
              <a:latin typeface="Helvetica Neue Light" charset="0"/>
              <a:ea typeface="ＭＳ Ｐゴシック" charset="0"/>
              <a:cs typeface="Helvetica Neue Light" charset="0"/>
              <a:sym typeface="Helvetica Neue Light" charset="0"/>
            </a:endParaRPr>
          </a:p>
        </p:txBody>
      </p:sp>
      <p:pic>
        <p:nvPicPr>
          <p:cNvPr id="8" name="Picture 7" descr="appendiximage.jpg"/>
          <p:cNvPicPr>
            <a:picLocks noChangeAspect="1"/>
          </p:cNvPicPr>
          <p:nvPr/>
        </p:nvPicPr>
        <p:blipFill>
          <a:blip r:embed="rId7">
            <a:extLst>
              <a:ext uri="{69c99b5bb96a72c35f1444170f07a4b3}">
                <a14:useLocalDpi xmlns:a14="http://schemas.microsoft.com/office/drawing/2010/main" val="0"/>
              </a:ext>
            </a:extLst>
          </a:blip>
          <a:stretch>
            <a:fillRect/>
          </a:stretch>
        </p:blipFill>
        <p:spPr>
          <a:xfrm>
            <a:off x="2570064" y="533400"/>
            <a:ext cx="4003871" cy="4343400"/>
          </a:xfrm>
          <a:prstGeom prst="rect">
            <a:avLst/>
          </a:prstGeom>
        </p:spPr>
      </p:pic>
    </p:spTree>
    <p:extLst>
      <p:ext uri="{BB962C8B-B14F-4D97-AF65-F5344CB8AC3E}">
        <p14:creationId xmlns:p14="http://schemas.microsoft.com/office/powerpoint/2010/main" val="139829866"/>
      </p:ext>
    </p:extLst>
  </p:cSld>
  <p:clrMapOvr>
    <a:masterClrMapping/>
  </p:clrMapOvr>
  <p:transition xmlns:p14="http://schemas.microsoft.com/office/powerpoint/2010/mai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04800" y="5029200"/>
            <a:ext cx="8534400" cy="1295400"/>
          </a:xfrm>
        </p:spPr>
        <p:txBody>
          <a:bodyPr/>
          <a:lstStyle/>
          <a:p>
            <a:r>
              <a:rPr lang="en-US" dirty="0" smtClean="0"/>
              <a:t>Springs and Hooke's Law</a:t>
            </a:r>
          </a:p>
          <a:p>
            <a:pPr lvl="1"/>
            <a:r>
              <a:rPr lang="en-US" dirty="0" smtClean="0"/>
              <a:t>A brief overview of springs, Hooke's Law, and elastic potential energy for algebra-based physics students.</a:t>
            </a:r>
          </a:p>
        </p:txBody>
      </p:sp>
      <p:sp>
        <p:nvSpPr>
          <p:cNvPr id="5" name="Rectangle 4"/>
          <p:cNvSpPr>
            <a:spLocks/>
          </p:cNvSpPr>
          <p:nvPr/>
        </p:nvSpPr>
        <p:spPr bwMode="auto">
          <a:xfrm>
            <a:off x="0" y="6400800"/>
            <a:ext cx="9144000" cy="469900"/>
          </a:xfrm>
          <a:prstGeom prst="rect">
            <a:avLst/>
          </a:prstGeom>
          <a:solidFill>
            <a:srgbClr val="F6F6F6"/>
          </a:solidFill>
          <a:ln>
            <a:noFill/>
          </a:ln>
          <a:extLst>
            <a:ext uri="{91240B29-F687-4f45-9708-019B960494DF}">
              <a14:hiddenLine xmlns:a14="http://schemas.microsoft.com/office/drawing/2010/main" w="3175">
                <a:solidFill>
                  <a:srgbClr val="D7D7D7"/>
                </a:solidFill>
                <a:miter lim="800000"/>
                <a:headEnd/>
                <a:tailEnd/>
              </a14:hiddenLine>
            </a:ext>
          </a:extLst>
        </p:spPr>
        <p:txBody>
          <a:bodyPr lIns="0" tIns="0" rIns="0" bIns="0"/>
          <a:lstStyle/>
          <a:p>
            <a:endParaRPr lang="en-US"/>
          </a:p>
        </p:txBody>
      </p:sp>
      <p:pic>
        <p:nvPicPr>
          <p:cNvPr id="7"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 y="6538913"/>
            <a:ext cx="1422400" cy="217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9" name="Rectangle 8"/>
          <p:cNvSpPr>
            <a:spLocks/>
          </p:cNvSpPr>
          <p:nvPr/>
        </p:nvSpPr>
        <p:spPr bwMode="auto">
          <a:xfrm>
            <a:off x="0" y="6815"/>
            <a:ext cx="9144000" cy="317500"/>
          </a:xfrm>
          <a:prstGeom prst="rect">
            <a:avLst/>
          </a:prstGeom>
          <a:solidFill>
            <a:srgbClr val="F0F0F0"/>
          </a:solidFill>
          <a:ln>
            <a:noFill/>
          </a:ln>
          <a:extLst>
            <a:ext uri="{91240B29-F687-4f45-9708-019B960494DF}">
              <a14:hiddenLine xmlns:a14="http://schemas.microsoft.com/office/drawing/2010/main" w="12700" cap="flat">
                <a:solidFill>
                  <a:srgbClr val="D7D7D7"/>
                </a:solidFill>
                <a:miter lim="800000"/>
                <a:headEnd type="none" w="med" len="med"/>
                <a:tailEnd type="none" w="med" len="med"/>
              </a14:hiddenLine>
            </a:ext>
          </a:extLst>
        </p:spPr>
        <p:txBody>
          <a:bodyPr lIns="0" tIns="0" rIns="0" bIns="0"/>
          <a:lstStyle/>
          <a:p>
            <a:endParaRPr lang="en-US"/>
          </a:p>
        </p:txBody>
      </p:sp>
      <p:sp>
        <p:nvSpPr>
          <p:cNvPr id="11" name="Line 5"/>
          <p:cNvSpPr>
            <a:spLocks noChangeShapeType="1"/>
          </p:cNvSpPr>
          <p:nvPr/>
        </p:nvSpPr>
        <p:spPr bwMode="auto">
          <a:xfrm>
            <a:off x="3046413" y="11113"/>
            <a:ext cx="3049587" cy="0"/>
          </a:xfrm>
          <a:prstGeom prst="line">
            <a:avLst/>
          </a:prstGeom>
          <a:noFill/>
          <a:ln w="38100">
            <a:solidFill>
              <a:srgbClr val="228CBC"/>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2" name="Line 6"/>
          <p:cNvSpPr>
            <a:spLocks noChangeShapeType="1"/>
          </p:cNvSpPr>
          <p:nvPr/>
        </p:nvSpPr>
        <p:spPr bwMode="auto">
          <a:xfrm>
            <a:off x="0" y="11113"/>
            <a:ext cx="3048000" cy="0"/>
          </a:xfrm>
          <a:prstGeom prst="line">
            <a:avLst/>
          </a:prstGeom>
          <a:noFill/>
          <a:ln w="38100">
            <a:solidFill>
              <a:srgbClr val="FDB620"/>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3" name="Line 7"/>
          <p:cNvSpPr>
            <a:spLocks noChangeShapeType="1"/>
          </p:cNvSpPr>
          <p:nvPr/>
        </p:nvSpPr>
        <p:spPr bwMode="auto">
          <a:xfrm>
            <a:off x="6094413" y="11113"/>
            <a:ext cx="3049587" cy="0"/>
          </a:xfrm>
          <a:prstGeom prst="line">
            <a:avLst/>
          </a:prstGeom>
          <a:noFill/>
          <a:ln w="38100">
            <a:solidFill>
              <a:srgbClr val="7BBB45"/>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6" name="Rectangle 8"/>
          <p:cNvSpPr>
            <a:spLocks/>
          </p:cNvSpPr>
          <p:nvPr/>
        </p:nvSpPr>
        <p:spPr bwMode="auto">
          <a:xfrm>
            <a:off x="3962400" y="6477000"/>
            <a:ext cx="5105400" cy="20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dirty="0">
                <a:solidFill>
                  <a:srgbClr val="828282"/>
                </a:solidFill>
                <a:latin typeface="Arial" charset="0"/>
                <a:ea typeface="ＭＳ Ｐゴシック" charset="0"/>
                <a:sym typeface="Helvetica Neue" charset="0"/>
              </a:rPr>
              <a:t>Free to share, print, make copies and changes. Get yours at </a:t>
            </a:r>
            <a:r>
              <a:rPr lang="en-US" sz="800" dirty="0" err="1">
                <a:solidFill>
                  <a:srgbClr val="828282"/>
                </a:solidFill>
                <a:latin typeface="Arial" charset="0"/>
                <a:ea typeface="ＭＳ Ｐゴシック" charset="0"/>
                <a:sym typeface="Helvetica Neue" charset="0"/>
              </a:rPr>
              <a:t>www.boundless.com</a:t>
            </a:r>
            <a:endParaRPr lang="en-US" sz="800" dirty="0">
              <a:solidFill>
                <a:srgbClr val="828282"/>
              </a:solidFill>
              <a:latin typeface="Arial" charset="0"/>
              <a:ea typeface="ＭＳ Ｐゴシック" charset="0"/>
              <a:sym typeface="Helvetica Neue" charset="0"/>
            </a:endParaRPr>
          </a:p>
        </p:txBody>
      </p:sp>
      <p:sp>
        <p:nvSpPr>
          <p:cNvPr id="17" name="Rectangle 10"/>
          <p:cNvSpPr>
            <a:spLocks/>
          </p:cNvSpPr>
          <p:nvPr/>
        </p:nvSpPr>
        <p:spPr bwMode="auto">
          <a:xfrm>
            <a:off x="1676400" y="6629400"/>
            <a:ext cx="73914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u="sng" dirty="0" smtClean="0">
                <a:solidFill>
                  <a:srgbClr val="FFFFFF"/>
                </a:solidFill>
                <a:latin typeface="Arial"/>
                <a:ea typeface="ＭＳ Ｐゴシック" charset="0"/>
                <a:cs typeface="Arial"/>
                <a:sym typeface="Helvetica Neue" charset="0"/>
                <a:hlinkClick r:id="rId3"/>
              </a:rPr>
              <a:t>View on Boundless.com</a:t>
            </a:r>
            <a:endParaRPr lang="en-US" sz="800" u="sng" dirty="0">
              <a:solidFill>
                <a:srgbClr val="FFFFFF"/>
              </a:solidFill>
              <a:latin typeface="Arial"/>
              <a:ea typeface="ＭＳ Ｐゴシック" charset="0"/>
              <a:cs typeface="Arial"/>
              <a:sym typeface="Helvetica Neue" charset="0"/>
            </a:endParaRPr>
          </a:p>
        </p:txBody>
      </p:sp>
      <p:sp>
        <p:nvSpPr>
          <p:cNvPr id="14" name="Rectangle 11"/>
          <p:cNvSpPr>
            <a:spLocks/>
          </p:cNvSpPr>
          <p:nvPr/>
        </p:nvSpPr>
        <p:spPr bwMode="auto">
          <a:xfrm>
            <a:off x="190500" y="83015"/>
            <a:ext cx="8801100" cy="145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lstStyle/>
          <a:p>
            <a:pPr algn="l"/>
            <a:r>
              <a:rPr lang="en-US" sz="1000" dirty="0" smtClean="0">
                <a:solidFill>
                  <a:srgbClr val="828282"/>
                </a:solidFill>
                <a:latin typeface="Helvetica Neue Light" charset="0"/>
                <a:ea typeface="ＭＳ Ｐゴシック" charset="0"/>
                <a:cs typeface="Helvetica Neue Light" charset="0"/>
                <a:sym typeface="Helvetica Neue Light" charset="0"/>
              </a:rPr>
              <a:t>Waves and Vibrations</a:t>
            </a:r>
            <a:endParaRPr lang="en-US" sz="1000" dirty="0">
              <a:solidFill>
                <a:srgbClr val="828282"/>
              </a:solidFill>
              <a:latin typeface="Helvetica Neue Light" charset="0"/>
              <a:ea typeface="ＭＳ Ｐゴシック" charset="0"/>
              <a:cs typeface="Helvetica Neue Light" charset="0"/>
              <a:sym typeface="Helvetica Neue Light" charset="0"/>
            </a:endParaRPr>
          </a:p>
        </p:txBody>
      </p:sp>
      <p:pic>
        <p:nvPicPr>
          <p:cNvPr id="8" name="Picture 7" descr="appendiximage.jpg"/>
          <p:cNvPicPr>
            <a:picLocks noChangeAspect="1"/>
          </p:cNvPicPr>
          <p:nvPr/>
        </p:nvPicPr>
        <p:blipFill>
          <a:blip r:embed="rId5">
            <a:extLst>
              <a:ext uri="{a59719f4774e51a82fbff7315d7553c4}">
                <a14:useLocalDpi xmlns:a14="http://schemas.microsoft.com/office/drawing/2010/main" val="0"/>
              </a:ext>
            </a:extLst>
          </a:blip>
          <a:stretch>
            <a:fillRect/>
          </a:stretch>
        </p:blipFill>
        <p:spPr>
          <a:xfrm>
            <a:off x="1676400" y="533400"/>
            <a:ext cx="5791200" cy="4343400"/>
          </a:xfrm>
          <a:prstGeom prst="rect">
            <a:avLst/>
          </a:prstGeom>
        </p:spPr>
      </p:pic>
    </p:spTree>
    <p:extLst>
      <p:ext uri="{BB962C8B-B14F-4D97-AF65-F5344CB8AC3E}">
        <p14:creationId xmlns:p14="http://schemas.microsoft.com/office/powerpoint/2010/main" val="139829866"/>
      </p:ext>
    </p:extLst>
  </p:cSld>
  <p:clrMapOvr>
    <a:masterClrMapping/>
  </p:clrMapOvr>
  <p:transition xmlns:p14="http://schemas.microsoft.com/office/powerpoint/2010/mai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04800" y="5029200"/>
            <a:ext cx="8534400" cy="1295400"/>
          </a:xfrm>
        </p:spPr>
        <p:txBody>
          <a:bodyPr/>
          <a:lstStyle/>
          <a:p>
            <a:r>
              <a:rPr lang="en-US" dirty="0" smtClean="0"/>
              <a:t>Hooke's Law</a:t>
            </a:r>
          </a:p>
          <a:p>
            <a:pPr lvl="1"/>
            <a:r>
              <a:rPr lang="en-US" dirty="0" smtClean="0"/>
              <a:t>This graph illustrates how force, F, varies with position. You can change the spring constant, k, to see how the equation responds.</a:t>
            </a:r>
          </a:p>
        </p:txBody>
      </p:sp>
      <p:sp>
        <p:nvSpPr>
          <p:cNvPr id="5" name="Rectangle 4"/>
          <p:cNvSpPr>
            <a:spLocks/>
          </p:cNvSpPr>
          <p:nvPr/>
        </p:nvSpPr>
        <p:spPr bwMode="auto">
          <a:xfrm>
            <a:off x="0" y="6400800"/>
            <a:ext cx="9144000" cy="469900"/>
          </a:xfrm>
          <a:prstGeom prst="rect">
            <a:avLst/>
          </a:prstGeom>
          <a:solidFill>
            <a:srgbClr val="F6F6F6"/>
          </a:solidFill>
          <a:ln>
            <a:noFill/>
          </a:ln>
          <a:extLst>
            <a:ext uri="{91240B29-F687-4f45-9708-019B960494DF}">
              <a14:hiddenLine xmlns:a14="http://schemas.microsoft.com/office/drawing/2010/main" w="3175">
                <a:solidFill>
                  <a:srgbClr val="D7D7D7"/>
                </a:solidFill>
                <a:miter lim="800000"/>
                <a:headEnd/>
                <a:tailEnd/>
              </a14:hiddenLine>
            </a:ext>
          </a:extLst>
        </p:spPr>
        <p:txBody>
          <a:bodyPr lIns="0" tIns="0" rIns="0" bIns="0"/>
          <a:lstStyle/>
          <a:p>
            <a:endParaRPr lang="en-US"/>
          </a:p>
        </p:txBody>
      </p:sp>
      <p:pic>
        <p:nvPicPr>
          <p:cNvPr id="7"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 y="6538913"/>
            <a:ext cx="1422400" cy="217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9" name="Rectangle 8"/>
          <p:cNvSpPr>
            <a:spLocks/>
          </p:cNvSpPr>
          <p:nvPr/>
        </p:nvSpPr>
        <p:spPr bwMode="auto">
          <a:xfrm>
            <a:off x="0" y="6815"/>
            <a:ext cx="9144000" cy="317500"/>
          </a:xfrm>
          <a:prstGeom prst="rect">
            <a:avLst/>
          </a:prstGeom>
          <a:solidFill>
            <a:srgbClr val="F0F0F0"/>
          </a:solidFill>
          <a:ln>
            <a:noFill/>
          </a:ln>
          <a:extLst>
            <a:ext uri="{91240B29-F687-4f45-9708-019B960494DF}">
              <a14:hiddenLine xmlns:a14="http://schemas.microsoft.com/office/drawing/2010/main" w="12700" cap="flat">
                <a:solidFill>
                  <a:srgbClr val="D7D7D7"/>
                </a:solidFill>
                <a:miter lim="800000"/>
                <a:headEnd type="none" w="med" len="med"/>
                <a:tailEnd type="none" w="med" len="med"/>
              </a14:hiddenLine>
            </a:ext>
          </a:extLst>
        </p:spPr>
        <p:txBody>
          <a:bodyPr lIns="0" tIns="0" rIns="0" bIns="0"/>
          <a:lstStyle/>
          <a:p>
            <a:endParaRPr lang="en-US"/>
          </a:p>
        </p:txBody>
      </p:sp>
      <p:sp>
        <p:nvSpPr>
          <p:cNvPr id="11" name="Line 5"/>
          <p:cNvSpPr>
            <a:spLocks noChangeShapeType="1"/>
          </p:cNvSpPr>
          <p:nvPr/>
        </p:nvSpPr>
        <p:spPr bwMode="auto">
          <a:xfrm>
            <a:off x="3046413" y="11113"/>
            <a:ext cx="3049587" cy="0"/>
          </a:xfrm>
          <a:prstGeom prst="line">
            <a:avLst/>
          </a:prstGeom>
          <a:noFill/>
          <a:ln w="38100">
            <a:solidFill>
              <a:srgbClr val="228CBC"/>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2" name="Line 6"/>
          <p:cNvSpPr>
            <a:spLocks noChangeShapeType="1"/>
          </p:cNvSpPr>
          <p:nvPr/>
        </p:nvSpPr>
        <p:spPr bwMode="auto">
          <a:xfrm>
            <a:off x="0" y="11113"/>
            <a:ext cx="3048000" cy="0"/>
          </a:xfrm>
          <a:prstGeom prst="line">
            <a:avLst/>
          </a:prstGeom>
          <a:noFill/>
          <a:ln w="38100">
            <a:solidFill>
              <a:srgbClr val="FDB620"/>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3" name="Line 7"/>
          <p:cNvSpPr>
            <a:spLocks noChangeShapeType="1"/>
          </p:cNvSpPr>
          <p:nvPr/>
        </p:nvSpPr>
        <p:spPr bwMode="auto">
          <a:xfrm>
            <a:off x="6094413" y="11113"/>
            <a:ext cx="3049587" cy="0"/>
          </a:xfrm>
          <a:prstGeom prst="line">
            <a:avLst/>
          </a:prstGeom>
          <a:noFill/>
          <a:ln w="38100">
            <a:solidFill>
              <a:srgbClr val="7BBB45"/>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6" name="Rectangle 8"/>
          <p:cNvSpPr>
            <a:spLocks/>
          </p:cNvSpPr>
          <p:nvPr/>
        </p:nvSpPr>
        <p:spPr bwMode="auto">
          <a:xfrm>
            <a:off x="3962400" y="6477000"/>
            <a:ext cx="5105400" cy="20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dirty="0">
                <a:solidFill>
                  <a:srgbClr val="828282"/>
                </a:solidFill>
                <a:latin typeface="Arial" charset="0"/>
                <a:ea typeface="ＭＳ Ｐゴシック" charset="0"/>
                <a:sym typeface="Helvetica Neue" charset="0"/>
              </a:rPr>
              <a:t>Free to share, print, make copies and changes. Get yours at </a:t>
            </a:r>
            <a:r>
              <a:rPr lang="en-US" sz="800" dirty="0" err="1">
                <a:solidFill>
                  <a:srgbClr val="828282"/>
                </a:solidFill>
                <a:latin typeface="Arial" charset="0"/>
                <a:ea typeface="ＭＳ Ｐゴシック" charset="0"/>
                <a:sym typeface="Helvetica Neue" charset="0"/>
              </a:rPr>
              <a:t>www.boundless.com</a:t>
            </a:r>
            <a:endParaRPr lang="en-US" sz="800" dirty="0">
              <a:solidFill>
                <a:srgbClr val="828282"/>
              </a:solidFill>
              <a:latin typeface="Arial" charset="0"/>
              <a:ea typeface="ＭＳ Ｐゴシック" charset="0"/>
              <a:sym typeface="Helvetica Neue" charset="0"/>
            </a:endParaRPr>
          </a:p>
        </p:txBody>
      </p:sp>
      <p:sp>
        <p:nvSpPr>
          <p:cNvPr id="17" name="Rectangle 10"/>
          <p:cNvSpPr>
            <a:spLocks/>
          </p:cNvSpPr>
          <p:nvPr/>
        </p:nvSpPr>
        <p:spPr bwMode="auto">
          <a:xfrm>
            <a:off x="1676400" y="6629400"/>
            <a:ext cx="73914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i="1" dirty="0" smtClean="0">
                <a:solidFill>
                  <a:srgbClr val="828282"/>
                </a:solidFill>
                <a:latin typeface="Arial" charset="0"/>
                <a:ea typeface="ＭＳ Ｐゴシック" charset="0"/>
                <a:sym typeface="Helvetica Neue" charset="0"/>
              </a:rPr>
              <a:t>Boundless.</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rPr>
              <a:t/>
            </a:r>
            <a:r>
              <a:rPr lang="en-US" sz="800" dirty="0" smtClean="0">
                <a:solidFill>
                  <a:srgbClr val="828282"/>
                </a:solidFill>
                <a:latin typeface="Arial" charset="0"/>
                <a:ea typeface="ＭＳ Ｐゴシック" charset="0"/>
                <a:sym typeface="Helvetica Neue" charset="0"/>
              </a:rPr>
              <a:t>"Boundless."</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hlinkClick r:id="rId3"/>
              </a:rPr>
              <a:t>GNU FDL</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hlinkClick r:id="rId4"/>
              </a:rPr>
              <a:t>http://www.boundless.com/</a:t>
            </a:r>
            <a:r>
              <a:rPr lang="en-US" sz="800" dirty="0" smtClean="0">
                <a:solidFill>
                  <a:srgbClr val="828282"/>
                </a:solidFill>
                <a:latin typeface="Arial" charset="0"/>
                <a:ea typeface="ＭＳ Ｐゴシック" charset="0"/>
                <a:sym typeface="Helvetica Neue" charset="0"/>
              </a:rPr>
              <a:t> </a:t>
            </a:r>
            <a:r>
              <a:rPr lang="en-US" sz="800" u="sng" dirty="0" smtClean="0">
                <a:solidFill>
                  <a:srgbClr val="FFFFFF"/>
                </a:solidFill>
                <a:latin typeface="Arial"/>
                <a:ea typeface="ＭＳ Ｐゴシック" charset="0"/>
                <a:cs typeface="Arial"/>
                <a:sym typeface="Helvetica Neue" charset="0"/>
                <a:hlinkClick r:id="rId5"/>
              </a:rPr>
              <a:t>View on Boundless.com</a:t>
            </a:r>
            <a:endParaRPr lang="en-US" sz="800" u="sng" dirty="0">
              <a:solidFill>
                <a:srgbClr val="FFFFFF"/>
              </a:solidFill>
              <a:latin typeface="Arial"/>
              <a:ea typeface="ＭＳ Ｐゴシック" charset="0"/>
              <a:cs typeface="Arial"/>
              <a:sym typeface="Helvetica Neue" charset="0"/>
            </a:endParaRPr>
          </a:p>
        </p:txBody>
      </p:sp>
      <p:sp>
        <p:nvSpPr>
          <p:cNvPr id="14" name="Rectangle 11"/>
          <p:cNvSpPr>
            <a:spLocks/>
          </p:cNvSpPr>
          <p:nvPr/>
        </p:nvSpPr>
        <p:spPr bwMode="auto">
          <a:xfrm>
            <a:off x="190500" y="83015"/>
            <a:ext cx="8801100" cy="145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lstStyle/>
          <a:p>
            <a:pPr algn="l"/>
            <a:r>
              <a:rPr lang="en-US" sz="1000" dirty="0" smtClean="0">
                <a:solidFill>
                  <a:srgbClr val="828282"/>
                </a:solidFill>
                <a:latin typeface="Helvetica Neue Light" charset="0"/>
                <a:ea typeface="ＭＳ Ｐゴシック" charset="0"/>
                <a:cs typeface="Helvetica Neue Light" charset="0"/>
                <a:sym typeface="Helvetica Neue Light" charset="0"/>
              </a:rPr>
              <a:t>Waves and Vibrations</a:t>
            </a:r>
            <a:endParaRPr lang="en-US" sz="1000" dirty="0">
              <a:solidFill>
                <a:srgbClr val="828282"/>
              </a:solidFill>
              <a:latin typeface="Helvetica Neue Light" charset="0"/>
              <a:ea typeface="ＭＳ Ｐゴシック" charset="0"/>
              <a:cs typeface="Helvetica Neue Light" charset="0"/>
              <a:sym typeface="Helvetica Neue Light" charset="0"/>
            </a:endParaRPr>
          </a:p>
        </p:txBody>
      </p:sp>
      <p:pic>
        <p:nvPicPr>
          <p:cNvPr id="8" name="Picture 7" descr="appendiximage.jpg"/>
          <p:cNvPicPr>
            <a:picLocks noChangeAspect="1"/>
          </p:cNvPicPr>
          <p:nvPr/>
        </p:nvPicPr>
        <p:blipFill>
          <a:blip r:embed="rId7">
            <a:extLst>
              <a:ext uri="{6fe9f032dbdd3bc9ec6683fdd4504dd4}">
                <a14:useLocalDpi xmlns:a14="http://schemas.microsoft.com/office/drawing/2010/main" val="0"/>
              </a:ext>
            </a:extLst>
          </a:blip>
          <a:stretch>
            <a:fillRect/>
          </a:stretch>
        </p:blipFill>
        <p:spPr>
          <a:xfrm>
            <a:off x="431292" y="533400"/>
            <a:ext cx="8281416" cy="4343400"/>
          </a:xfrm>
          <a:prstGeom prst="rect">
            <a:avLst/>
          </a:prstGeom>
        </p:spPr>
      </p:pic>
    </p:spTree>
    <p:extLst>
      <p:ext uri="{BB962C8B-B14F-4D97-AF65-F5344CB8AC3E}">
        <p14:creationId xmlns:p14="http://schemas.microsoft.com/office/powerpoint/2010/main" val="139829866"/>
      </p:ext>
    </p:extLst>
  </p:cSld>
  <p:clrMapOvr>
    <a:masterClrMapping/>
  </p:clrMapOvr>
  <p:transition xmlns:p14="http://schemas.microsoft.com/office/powerpoint/2010/mai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04800" y="5029200"/>
            <a:ext cx="8534400" cy="1295400"/>
          </a:xfrm>
        </p:spPr>
        <p:txBody>
          <a:bodyPr/>
          <a:lstStyle/>
          <a:p>
            <a:r>
              <a:rPr lang="en-US" dirty="0" smtClean="0"/>
              <a:t>Elastic Potential Energy</a:t>
            </a:r>
          </a:p>
          <a:p>
            <a:pPr lvl="1"/>
            <a:r>
              <a:rPr lang="en-US" dirty="0" smtClean="0"/>
              <a:t>A graphical representation of the equation for elastic potential energy. You can change the value of the spring constant, k, to see how the equation responds.</a:t>
            </a:r>
          </a:p>
        </p:txBody>
      </p:sp>
      <p:sp>
        <p:nvSpPr>
          <p:cNvPr id="5" name="Rectangle 4"/>
          <p:cNvSpPr>
            <a:spLocks/>
          </p:cNvSpPr>
          <p:nvPr/>
        </p:nvSpPr>
        <p:spPr bwMode="auto">
          <a:xfrm>
            <a:off x="0" y="6400800"/>
            <a:ext cx="9144000" cy="469900"/>
          </a:xfrm>
          <a:prstGeom prst="rect">
            <a:avLst/>
          </a:prstGeom>
          <a:solidFill>
            <a:srgbClr val="F6F6F6"/>
          </a:solidFill>
          <a:ln>
            <a:noFill/>
          </a:ln>
          <a:extLst>
            <a:ext uri="{91240B29-F687-4f45-9708-019B960494DF}">
              <a14:hiddenLine xmlns:a14="http://schemas.microsoft.com/office/drawing/2010/main" w="3175">
                <a:solidFill>
                  <a:srgbClr val="D7D7D7"/>
                </a:solidFill>
                <a:miter lim="800000"/>
                <a:headEnd/>
                <a:tailEnd/>
              </a14:hiddenLine>
            </a:ext>
          </a:extLst>
        </p:spPr>
        <p:txBody>
          <a:bodyPr lIns="0" tIns="0" rIns="0" bIns="0"/>
          <a:lstStyle/>
          <a:p>
            <a:endParaRPr lang="en-US"/>
          </a:p>
        </p:txBody>
      </p:sp>
      <p:pic>
        <p:nvPicPr>
          <p:cNvPr id="7"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 y="6538913"/>
            <a:ext cx="1422400" cy="217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9" name="Rectangle 8"/>
          <p:cNvSpPr>
            <a:spLocks/>
          </p:cNvSpPr>
          <p:nvPr/>
        </p:nvSpPr>
        <p:spPr bwMode="auto">
          <a:xfrm>
            <a:off x="0" y="6815"/>
            <a:ext cx="9144000" cy="317500"/>
          </a:xfrm>
          <a:prstGeom prst="rect">
            <a:avLst/>
          </a:prstGeom>
          <a:solidFill>
            <a:srgbClr val="F0F0F0"/>
          </a:solidFill>
          <a:ln>
            <a:noFill/>
          </a:ln>
          <a:extLst>
            <a:ext uri="{91240B29-F687-4f45-9708-019B960494DF}">
              <a14:hiddenLine xmlns:a14="http://schemas.microsoft.com/office/drawing/2010/main" w="12700" cap="flat">
                <a:solidFill>
                  <a:srgbClr val="D7D7D7"/>
                </a:solidFill>
                <a:miter lim="800000"/>
                <a:headEnd type="none" w="med" len="med"/>
                <a:tailEnd type="none" w="med" len="med"/>
              </a14:hiddenLine>
            </a:ext>
          </a:extLst>
        </p:spPr>
        <p:txBody>
          <a:bodyPr lIns="0" tIns="0" rIns="0" bIns="0"/>
          <a:lstStyle/>
          <a:p>
            <a:endParaRPr lang="en-US"/>
          </a:p>
        </p:txBody>
      </p:sp>
      <p:sp>
        <p:nvSpPr>
          <p:cNvPr id="11" name="Line 5"/>
          <p:cNvSpPr>
            <a:spLocks noChangeShapeType="1"/>
          </p:cNvSpPr>
          <p:nvPr/>
        </p:nvSpPr>
        <p:spPr bwMode="auto">
          <a:xfrm>
            <a:off x="3046413" y="11113"/>
            <a:ext cx="3049587" cy="0"/>
          </a:xfrm>
          <a:prstGeom prst="line">
            <a:avLst/>
          </a:prstGeom>
          <a:noFill/>
          <a:ln w="38100">
            <a:solidFill>
              <a:srgbClr val="228CBC"/>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2" name="Line 6"/>
          <p:cNvSpPr>
            <a:spLocks noChangeShapeType="1"/>
          </p:cNvSpPr>
          <p:nvPr/>
        </p:nvSpPr>
        <p:spPr bwMode="auto">
          <a:xfrm>
            <a:off x="0" y="11113"/>
            <a:ext cx="3048000" cy="0"/>
          </a:xfrm>
          <a:prstGeom prst="line">
            <a:avLst/>
          </a:prstGeom>
          <a:noFill/>
          <a:ln w="38100">
            <a:solidFill>
              <a:srgbClr val="FDB620"/>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3" name="Line 7"/>
          <p:cNvSpPr>
            <a:spLocks noChangeShapeType="1"/>
          </p:cNvSpPr>
          <p:nvPr/>
        </p:nvSpPr>
        <p:spPr bwMode="auto">
          <a:xfrm>
            <a:off x="6094413" y="11113"/>
            <a:ext cx="3049587" cy="0"/>
          </a:xfrm>
          <a:prstGeom prst="line">
            <a:avLst/>
          </a:prstGeom>
          <a:noFill/>
          <a:ln w="38100">
            <a:solidFill>
              <a:srgbClr val="7BBB45"/>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6" name="Rectangle 8"/>
          <p:cNvSpPr>
            <a:spLocks/>
          </p:cNvSpPr>
          <p:nvPr/>
        </p:nvSpPr>
        <p:spPr bwMode="auto">
          <a:xfrm>
            <a:off x="3962400" y="6477000"/>
            <a:ext cx="5105400" cy="20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dirty="0">
                <a:solidFill>
                  <a:srgbClr val="828282"/>
                </a:solidFill>
                <a:latin typeface="Arial" charset="0"/>
                <a:ea typeface="ＭＳ Ｐゴシック" charset="0"/>
                <a:sym typeface="Helvetica Neue" charset="0"/>
              </a:rPr>
              <a:t>Free to share, print, make copies and changes. Get yours at </a:t>
            </a:r>
            <a:r>
              <a:rPr lang="en-US" sz="800" dirty="0" err="1">
                <a:solidFill>
                  <a:srgbClr val="828282"/>
                </a:solidFill>
                <a:latin typeface="Arial" charset="0"/>
                <a:ea typeface="ＭＳ Ｐゴシック" charset="0"/>
                <a:sym typeface="Helvetica Neue" charset="0"/>
              </a:rPr>
              <a:t>www.boundless.com</a:t>
            </a:r>
            <a:endParaRPr lang="en-US" sz="800" dirty="0">
              <a:solidFill>
                <a:srgbClr val="828282"/>
              </a:solidFill>
              <a:latin typeface="Arial" charset="0"/>
              <a:ea typeface="ＭＳ Ｐゴシック" charset="0"/>
              <a:sym typeface="Helvetica Neue" charset="0"/>
            </a:endParaRPr>
          </a:p>
        </p:txBody>
      </p:sp>
      <p:sp>
        <p:nvSpPr>
          <p:cNvPr id="17" name="Rectangle 10"/>
          <p:cNvSpPr>
            <a:spLocks/>
          </p:cNvSpPr>
          <p:nvPr/>
        </p:nvSpPr>
        <p:spPr bwMode="auto">
          <a:xfrm>
            <a:off x="1676400" y="6629400"/>
            <a:ext cx="73914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i="1" dirty="0" smtClean="0">
                <a:solidFill>
                  <a:srgbClr val="828282"/>
                </a:solidFill>
                <a:latin typeface="Arial" charset="0"/>
                <a:ea typeface="ＭＳ Ｐゴシック" charset="0"/>
                <a:sym typeface="Helvetica Neue" charset="0"/>
              </a:rPr>
              <a:t>Boundless.</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rPr>
              <a:t/>
            </a:r>
            <a:r>
              <a:rPr lang="en-US" sz="800" dirty="0" smtClean="0">
                <a:solidFill>
                  <a:srgbClr val="828282"/>
                </a:solidFill>
                <a:latin typeface="Arial" charset="0"/>
                <a:ea typeface="ＭＳ Ｐゴシック" charset="0"/>
                <a:sym typeface="Helvetica Neue" charset="0"/>
              </a:rPr>
              <a:t>"Boundless."</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hlinkClick r:id="rId3"/>
              </a:rPr>
              <a:t>GNU FDL</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hlinkClick r:id="rId4"/>
              </a:rPr>
              <a:t>http://www.boundless.com/</a:t>
            </a:r>
            <a:r>
              <a:rPr lang="en-US" sz="800" dirty="0" smtClean="0">
                <a:solidFill>
                  <a:srgbClr val="828282"/>
                </a:solidFill>
                <a:latin typeface="Arial" charset="0"/>
                <a:ea typeface="ＭＳ Ｐゴシック" charset="0"/>
                <a:sym typeface="Helvetica Neue" charset="0"/>
              </a:rPr>
              <a:t> </a:t>
            </a:r>
            <a:r>
              <a:rPr lang="en-US" sz="800" u="sng" dirty="0" smtClean="0">
                <a:solidFill>
                  <a:srgbClr val="FFFFFF"/>
                </a:solidFill>
                <a:latin typeface="Arial"/>
                <a:ea typeface="ＭＳ Ｐゴシック" charset="0"/>
                <a:cs typeface="Arial"/>
                <a:sym typeface="Helvetica Neue" charset="0"/>
                <a:hlinkClick r:id="rId5"/>
              </a:rPr>
              <a:t>View on Boundless.com</a:t>
            </a:r>
            <a:endParaRPr lang="en-US" sz="800" u="sng" dirty="0">
              <a:solidFill>
                <a:srgbClr val="FFFFFF"/>
              </a:solidFill>
              <a:latin typeface="Arial"/>
              <a:ea typeface="ＭＳ Ｐゴシック" charset="0"/>
              <a:cs typeface="Arial"/>
              <a:sym typeface="Helvetica Neue" charset="0"/>
            </a:endParaRPr>
          </a:p>
        </p:txBody>
      </p:sp>
      <p:sp>
        <p:nvSpPr>
          <p:cNvPr id="14" name="Rectangle 11"/>
          <p:cNvSpPr>
            <a:spLocks/>
          </p:cNvSpPr>
          <p:nvPr/>
        </p:nvSpPr>
        <p:spPr bwMode="auto">
          <a:xfrm>
            <a:off x="190500" y="83015"/>
            <a:ext cx="8801100" cy="145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lstStyle/>
          <a:p>
            <a:pPr algn="l"/>
            <a:r>
              <a:rPr lang="en-US" sz="1000" dirty="0" smtClean="0">
                <a:solidFill>
                  <a:srgbClr val="828282"/>
                </a:solidFill>
                <a:latin typeface="Helvetica Neue Light" charset="0"/>
                <a:ea typeface="ＭＳ Ｐゴシック" charset="0"/>
                <a:cs typeface="Helvetica Neue Light" charset="0"/>
                <a:sym typeface="Helvetica Neue Light" charset="0"/>
              </a:rPr>
              <a:t>Waves and Vibrations</a:t>
            </a:r>
            <a:endParaRPr lang="en-US" sz="1000" dirty="0">
              <a:solidFill>
                <a:srgbClr val="828282"/>
              </a:solidFill>
              <a:latin typeface="Helvetica Neue Light" charset="0"/>
              <a:ea typeface="ＭＳ Ｐゴシック" charset="0"/>
              <a:cs typeface="Helvetica Neue Light" charset="0"/>
              <a:sym typeface="Helvetica Neue Light" charset="0"/>
            </a:endParaRPr>
          </a:p>
        </p:txBody>
      </p:sp>
      <p:pic>
        <p:nvPicPr>
          <p:cNvPr id="8" name="Picture 7" descr="appendiximage.jpg"/>
          <p:cNvPicPr>
            <a:picLocks noChangeAspect="1"/>
          </p:cNvPicPr>
          <p:nvPr/>
        </p:nvPicPr>
        <p:blipFill>
          <a:blip r:embed="rId7">
            <a:extLst>
              <a:ext uri="{709e941f75ae846a0ed0630f9adfdb5a}">
                <a14:useLocalDpi xmlns:a14="http://schemas.microsoft.com/office/drawing/2010/main" val="0"/>
              </a:ext>
            </a:extLst>
          </a:blip>
          <a:stretch>
            <a:fillRect/>
          </a:stretch>
        </p:blipFill>
        <p:spPr>
          <a:xfrm>
            <a:off x="431292" y="533400"/>
            <a:ext cx="8281416" cy="4343400"/>
          </a:xfrm>
          <a:prstGeom prst="rect">
            <a:avLst/>
          </a:prstGeom>
        </p:spPr>
      </p:pic>
    </p:spTree>
    <p:extLst>
      <p:ext uri="{BB962C8B-B14F-4D97-AF65-F5344CB8AC3E}">
        <p14:creationId xmlns:p14="http://schemas.microsoft.com/office/powerpoint/2010/main" val="139829866"/>
      </p:ext>
    </p:extLst>
  </p:cSld>
  <p:clrMapOvr>
    <a:masterClrMapping/>
  </p:clrMapOvr>
  <p:transition xmlns:p14="http://schemas.microsoft.com/office/powerpoint/2010/mai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04800" y="5029200"/>
            <a:ext cx="8534400" cy="1295400"/>
          </a:xfrm>
        </p:spPr>
        <p:txBody>
          <a:bodyPr/>
          <a:lstStyle/>
          <a:p>
            <a:r>
              <a:rPr lang="en-US" dirty="0" smtClean="0"/>
              <a:t>Frequencies of different sine waves.</a:t>
            </a:r>
          </a:p>
          <a:p>
            <a:pPr lvl="1"/>
            <a:r>
              <a:rPr lang="en-US" dirty="0" smtClean="0"/>
              <a:t>The red wave has a low frequency sine there is very little repetition of cycles. Conversely we say that the purple wave has a high frequency. Note that time increases along the horizontal.</a:t>
            </a:r>
          </a:p>
        </p:txBody>
      </p:sp>
      <p:sp>
        <p:nvSpPr>
          <p:cNvPr id="5" name="Rectangle 4"/>
          <p:cNvSpPr>
            <a:spLocks/>
          </p:cNvSpPr>
          <p:nvPr/>
        </p:nvSpPr>
        <p:spPr bwMode="auto">
          <a:xfrm>
            <a:off x="0" y="6400800"/>
            <a:ext cx="9144000" cy="469900"/>
          </a:xfrm>
          <a:prstGeom prst="rect">
            <a:avLst/>
          </a:prstGeom>
          <a:solidFill>
            <a:srgbClr val="F6F6F6"/>
          </a:solidFill>
          <a:ln>
            <a:noFill/>
          </a:ln>
          <a:extLst>
            <a:ext uri="{91240B29-F687-4f45-9708-019B960494DF}">
              <a14:hiddenLine xmlns:a14="http://schemas.microsoft.com/office/drawing/2010/main" w="3175">
                <a:solidFill>
                  <a:srgbClr val="D7D7D7"/>
                </a:solidFill>
                <a:miter lim="800000"/>
                <a:headEnd/>
                <a:tailEnd/>
              </a14:hiddenLine>
            </a:ext>
          </a:extLst>
        </p:spPr>
        <p:txBody>
          <a:bodyPr lIns="0" tIns="0" rIns="0" bIns="0"/>
          <a:lstStyle/>
          <a:p>
            <a:endParaRPr lang="en-US"/>
          </a:p>
        </p:txBody>
      </p:sp>
      <p:pic>
        <p:nvPicPr>
          <p:cNvPr id="7"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 y="6538913"/>
            <a:ext cx="1422400" cy="217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9" name="Rectangle 8"/>
          <p:cNvSpPr>
            <a:spLocks/>
          </p:cNvSpPr>
          <p:nvPr/>
        </p:nvSpPr>
        <p:spPr bwMode="auto">
          <a:xfrm>
            <a:off x="0" y="6815"/>
            <a:ext cx="9144000" cy="317500"/>
          </a:xfrm>
          <a:prstGeom prst="rect">
            <a:avLst/>
          </a:prstGeom>
          <a:solidFill>
            <a:srgbClr val="F0F0F0"/>
          </a:solidFill>
          <a:ln>
            <a:noFill/>
          </a:ln>
          <a:extLst>
            <a:ext uri="{91240B29-F687-4f45-9708-019B960494DF}">
              <a14:hiddenLine xmlns:a14="http://schemas.microsoft.com/office/drawing/2010/main" w="12700" cap="flat">
                <a:solidFill>
                  <a:srgbClr val="D7D7D7"/>
                </a:solidFill>
                <a:miter lim="800000"/>
                <a:headEnd type="none" w="med" len="med"/>
                <a:tailEnd type="none" w="med" len="med"/>
              </a14:hiddenLine>
            </a:ext>
          </a:extLst>
        </p:spPr>
        <p:txBody>
          <a:bodyPr lIns="0" tIns="0" rIns="0" bIns="0"/>
          <a:lstStyle/>
          <a:p>
            <a:endParaRPr lang="en-US"/>
          </a:p>
        </p:txBody>
      </p:sp>
      <p:sp>
        <p:nvSpPr>
          <p:cNvPr id="11" name="Line 5"/>
          <p:cNvSpPr>
            <a:spLocks noChangeShapeType="1"/>
          </p:cNvSpPr>
          <p:nvPr/>
        </p:nvSpPr>
        <p:spPr bwMode="auto">
          <a:xfrm>
            <a:off x="3046413" y="11113"/>
            <a:ext cx="3049587" cy="0"/>
          </a:xfrm>
          <a:prstGeom prst="line">
            <a:avLst/>
          </a:prstGeom>
          <a:noFill/>
          <a:ln w="38100">
            <a:solidFill>
              <a:srgbClr val="228CBC"/>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2" name="Line 6"/>
          <p:cNvSpPr>
            <a:spLocks noChangeShapeType="1"/>
          </p:cNvSpPr>
          <p:nvPr/>
        </p:nvSpPr>
        <p:spPr bwMode="auto">
          <a:xfrm>
            <a:off x="0" y="11113"/>
            <a:ext cx="3048000" cy="0"/>
          </a:xfrm>
          <a:prstGeom prst="line">
            <a:avLst/>
          </a:prstGeom>
          <a:noFill/>
          <a:ln w="38100">
            <a:solidFill>
              <a:srgbClr val="FDB620"/>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3" name="Line 7"/>
          <p:cNvSpPr>
            <a:spLocks noChangeShapeType="1"/>
          </p:cNvSpPr>
          <p:nvPr/>
        </p:nvSpPr>
        <p:spPr bwMode="auto">
          <a:xfrm>
            <a:off x="6094413" y="11113"/>
            <a:ext cx="3049587" cy="0"/>
          </a:xfrm>
          <a:prstGeom prst="line">
            <a:avLst/>
          </a:prstGeom>
          <a:noFill/>
          <a:ln w="38100">
            <a:solidFill>
              <a:srgbClr val="7BBB45"/>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6" name="Rectangle 8"/>
          <p:cNvSpPr>
            <a:spLocks/>
          </p:cNvSpPr>
          <p:nvPr/>
        </p:nvSpPr>
        <p:spPr bwMode="auto">
          <a:xfrm>
            <a:off x="3962400" y="6477000"/>
            <a:ext cx="5105400" cy="20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dirty="0">
                <a:solidFill>
                  <a:srgbClr val="828282"/>
                </a:solidFill>
                <a:latin typeface="Arial" charset="0"/>
                <a:ea typeface="ＭＳ Ｐゴシック" charset="0"/>
                <a:sym typeface="Helvetica Neue" charset="0"/>
              </a:rPr>
              <a:t>Free to share, print, make copies and changes. Get yours at </a:t>
            </a:r>
            <a:r>
              <a:rPr lang="en-US" sz="800" dirty="0" err="1">
                <a:solidFill>
                  <a:srgbClr val="828282"/>
                </a:solidFill>
                <a:latin typeface="Arial" charset="0"/>
                <a:ea typeface="ＭＳ Ｐゴシック" charset="0"/>
                <a:sym typeface="Helvetica Neue" charset="0"/>
              </a:rPr>
              <a:t>www.boundless.com</a:t>
            </a:r>
            <a:endParaRPr lang="en-US" sz="800" dirty="0">
              <a:solidFill>
                <a:srgbClr val="828282"/>
              </a:solidFill>
              <a:latin typeface="Arial" charset="0"/>
              <a:ea typeface="ＭＳ Ｐゴシック" charset="0"/>
              <a:sym typeface="Helvetica Neue" charset="0"/>
            </a:endParaRPr>
          </a:p>
        </p:txBody>
      </p:sp>
      <p:sp>
        <p:nvSpPr>
          <p:cNvPr id="17" name="Rectangle 10"/>
          <p:cNvSpPr>
            <a:spLocks/>
          </p:cNvSpPr>
          <p:nvPr/>
        </p:nvSpPr>
        <p:spPr bwMode="auto">
          <a:xfrm>
            <a:off x="1676400" y="6629400"/>
            <a:ext cx="73914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i="1" dirty="0" smtClean="0">
                <a:solidFill>
                  <a:srgbClr val="828282"/>
                </a:solidFill>
                <a:latin typeface="Arial" charset="0"/>
                <a:ea typeface="ＭＳ Ｐゴシック" charset="0"/>
                <a:sym typeface="Helvetica Neue" charset="0"/>
              </a:rPr>
              <a:t>Wikipedia.</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rPr>
              <a:t/>
            </a:r>
            <a:r>
              <a:rPr lang="en-US" sz="800" dirty="0" smtClean="0">
                <a:solidFill>
                  <a:srgbClr val="828282"/>
                </a:solidFill>
                <a:latin typeface="Arial" charset="0"/>
                <a:ea typeface="ＭＳ Ｐゴシック" charset="0"/>
                <a:sym typeface="Helvetica Neue" charset="0"/>
              </a:rPr>
              <a:t>"Sine waves different frequencies."</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hlinkClick r:id="rId3"/>
              </a:rPr>
              <a:t>Public domain</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hlinkClick r:id="rId4"/>
              </a:rPr>
              <a:t>http://en.wikipedia.org/wiki/File:Sine_waves_different_frequencies.svg</a:t>
            </a:r>
            <a:r>
              <a:rPr lang="en-US" sz="800" dirty="0" smtClean="0">
                <a:solidFill>
                  <a:srgbClr val="828282"/>
                </a:solidFill>
                <a:latin typeface="Arial" charset="0"/>
                <a:ea typeface="ＭＳ Ｐゴシック" charset="0"/>
                <a:sym typeface="Helvetica Neue" charset="0"/>
              </a:rPr>
              <a:t> </a:t>
            </a:r>
            <a:r>
              <a:rPr lang="en-US" sz="800" u="sng" dirty="0" smtClean="0">
                <a:solidFill>
                  <a:srgbClr val="FFFFFF"/>
                </a:solidFill>
                <a:latin typeface="Arial"/>
                <a:ea typeface="ＭＳ Ｐゴシック" charset="0"/>
                <a:cs typeface="Arial"/>
                <a:sym typeface="Helvetica Neue" charset="0"/>
                <a:hlinkClick r:id="rId5"/>
              </a:rPr>
              <a:t>View on Boundless.com</a:t>
            </a:r>
            <a:endParaRPr lang="en-US" sz="800" u="sng" dirty="0">
              <a:solidFill>
                <a:srgbClr val="FFFFFF"/>
              </a:solidFill>
              <a:latin typeface="Arial"/>
              <a:ea typeface="ＭＳ Ｐゴシック" charset="0"/>
              <a:cs typeface="Arial"/>
              <a:sym typeface="Helvetica Neue" charset="0"/>
            </a:endParaRPr>
          </a:p>
        </p:txBody>
      </p:sp>
      <p:sp>
        <p:nvSpPr>
          <p:cNvPr id="14" name="Rectangle 11"/>
          <p:cNvSpPr>
            <a:spLocks/>
          </p:cNvSpPr>
          <p:nvPr/>
        </p:nvSpPr>
        <p:spPr bwMode="auto">
          <a:xfrm>
            <a:off x="190500" y="83015"/>
            <a:ext cx="8801100" cy="145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lstStyle/>
          <a:p>
            <a:pPr algn="l"/>
            <a:r>
              <a:rPr lang="en-US" sz="1000" dirty="0" smtClean="0">
                <a:solidFill>
                  <a:srgbClr val="828282"/>
                </a:solidFill>
                <a:latin typeface="Helvetica Neue Light" charset="0"/>
                <a:ea typeface="ＭＳ Ｐゴシック" charset="0"/>
                <a:cs typeface="Helvetica Neue Light" charset="0"/>
                <a:sym typeface="Helvetica Neue Light" charset="0"/>
              </a:rPr>
              <a:t>Waves and Vibrations</a:t>
            </a:r>
            <a:endParaRPr lang="en-US" sz="1000" dirty="0">
              <a:solidFill>
                <a:srgbClr val="828282"/>
              </a:solidFill>
              <a:latin typeface="Helvetica Neue Light" charset="0"/>
              <a:ea typeface="ＭＳ Ｐゴシック" charset="0"/>
              <a:cs typeface="Helvetica Neue Light" charset="0"/>
              <a:sym typeface="Helvetica Neue Light" charset="0"/>
            </a:endParaRPr>
          </a:p>
        </p:txBody>
      </p:sp>
      <p:pic>
        <p:nvPicPr>
          <p:cNvPr id="8" name="Picture 7" descr="appendiximage.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6700" y="533400"/>
            <a:ext cx="8610600" cy="4343400"/>
          </a:xfrm>
          <a:prstGeom prst="rect">
            <a:avLst/>
          </a:prstGeom>
        </p:spPr>
      </p:pic>
    </p:spTree>
    <p:extLst>
      <p:ext uri="{BB962C8B-B14F-4D97-AF65-F5344CB8AC3E}">
        <p14:creationId xmlns:p14="http://schemas.microsoft.com/office/powerpoint/2010/main" val="139829866"/>
      </p:ext>
    </p:extLst>
  </p:cSld>
  <p:clrMapOvr>
    <a:masterClrMapping/>
  </p:clrMapOvr>
  <p:transition xmlns:p14="http://schemas.microsoft.com/office/powerpoint/2010/mai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04800" y="5029200"/>
            <a:ext cx="8534400" cy="1295400"/>
          </a:xfrm>
        </p:spPr>
        <p:txBody>
          <a:bodyPr/>
          <a:lstStyle/>
          <a:p>
            <a:r>
              <a:rPr lang="en-US" dirty="0" smtClean="0"/>
              <a:t>The Wave Equation</a:t>
            </a:r>
          </a:p>
          <a:p>
            <a:pPr lvl="1"/>
            <a:r>
              <a:rPr lang="en-US" dirty="0" smtClean="0"/>
              <a:t>A brief introduction to the wave equation, discussing wave velocity, frequency, wavelength, and period.</a:t>
            </a:r>
          </a:p>
        </p:txBody>
      </p:sp>
      <p:sp>
        <p:nvSpPr>
          <p:cNvPr id="5" name="Rectangle 4"/>
          <p:cNvSpPr>
            <a:spLocks/>
          </p:cNvSpPr>
          <p:nvPr/>
        </p:nvSpPr>
        <p:spPr bwMode="auto">
          <a:xfrm>
            <a:off x="0" y="6400800"/>
            <a:ext cx="9144000" cy="469900"/>
          </a:xfrm>
          <a:prstGeom prst="rect">
            <a:avLst/>
          </a:prstGeom>
          <a:solidFill>
            <a:srgbClr val="F6F6F6"/>
          </a:solidFill>
          <a:ln>
            <a:noFill/>
          </a:ln>
          <a:extLst>
            <a:ext uri="{91240B29-F687-4f45-9708-019B960494DF}">
              <a14:hiddenLine xmlns:a14="http://schemas.microsoft.com/office/drawing/2010/main" w="3175">
                <a:solidFill>
                  <a:srgbClr val="D7D7D7"/>
                </a:solidFill>
                <a:miter lim="800000"/>
                <a:headEnd/>
                <a:tailEnd/>
              </a14:hiddenLine>
            </a:ext>
          </a:extLst>
        </p:spPr>
        <p:txBody>
          <a:bodyPr lIns="0" tIns="0" rIns="0" bIns="0"/>
          <a:lstStyle/>
          <a:p>
            <a:endParaRPr lang="en-US"/>
          </a:p>
        </p:txBody>
      </p:sp>
      <p:pic>
        <p:nvPicPr>
          <p:cNvPr id="7"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 y="6538913"/>
            <a:ext cx="1422400" cy="217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9" name="Rectangle 8"/>
          <p:cNvSpPr>
            <a:spLocks/>
          </p:cNvSpPr>
          <p:nvPr/>
        </p:nvSpPr>
        <p:spPr bwMode="auto">
          <a:xfrm>
            <a:off x="0" y="6815"/>
            <a:ext cx="9144000" cy="317500"/>
          </a:xfrm>
          <a:prstGeom prst="rect">
            <a:avLst/>
          </a:prstGeom>
          <a:solidFill>
            <a:srgbClr val="F0F0F0"/>
          </a:solidFill>
          <a:ln>
            <a:noFill/>
          </a:ln>
          <a:extLst>
            <a:ext uri="{91240B29-F687-4f45-9708-019B960494DF}">
              <a14:hiddenLine xmlns:a14="http://schemas.microsoft.com/office/drawing/2010/main" w="12700" cap="flat">
                <a:solidFill>
                  <a:srgbClr val="D7D7D7"/>
                </a:solidFill>
                <a:miter lim="800000"/>
                <a:headEnd type="none" w="med" len="med"/>
                <a:tailEnd type="none" w="med" len="med"/>
              </a14:hiddenLine>
            </a:ext>
          </a:extLst>
        </p:spPr>
        <p:txBody>
          <a:bodyPr lIns="0" tIns="0" rIns="0" bIns="0"/>
          <a:lstStyle/>
          <a:p>
            <a:endParaRPr lang="en-US"/>
          </a:p>
        </p:txBody>
      </p:sp>
      <p:sp>
        <p:nvSpPr>
          <p:cNvPr id="11" name="Line 5"/>
          <p:cNvSpPr>
            <a:spLocks noChangeShapeType="1"/>
          </p:cNvSpPr>
          <p:nvPr/>
        </p:nvSpPr>
        <p:spPr bwMode="auto">
          <a:xfrm>
            <a:off x="3046413" y="11113"/>
            <a:ext cx="3049587" cy="0"/>
          </a:xfrm>
          <a:prstGeom prst="line">
            <a:avLst/>
          </a:prstGeom>
          <a:noFill/>
          <a:ln w="38100">
            <a:solidFill>
              <a:srgbClr val="228CBC"/>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2" name="Line 6"/>
          <p:cNvSpPr>
            <a:spLocks noChangeShapeType="1"/>
          </p:cNvSpPr>
          <p:nvPr/>
        </p:nvSpPr>
        <p:spPr bwMode="auto">
          <a:xfrm>
            <a:off x="0" y="11113"/>
            <a:ext cx="3048000" cy="0"/>
          </a:xfrm>
          <a:prstGeom prst="line">
            <a:avLst/>
          </a:prstGeom>
          <a:noFill/>
          <a:ln w="38100">
            <a:solidFill>
              <a:srgbClr val="FDB620"/>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3" name="Line 7"/>
          <p:cNvSpPr>
            <a:spLocks noChangeShapeType="1"/>
          </p:cNvSpPr>
          <p:nvPr/>
        </p:nvSpPr>
        <p:spPr bwMode="auto">
          <a:xfrm>
            <a:off x="6094413" y="11113"/>
            <a:ext cx="3049587" cy="0"/>
          </a:xfrm>
          <a:prstGeom prst="line">
            <a:avLst/>
          </a:prstGeom>
          <a:noFill/>
          <a:ln w="38100">
            <a:solidFill>
              <a:srgbClr val="7BBB45"/>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6" name="Rectangle 8"/>
          <p:cNvSpPr>
            <a:spLocks/>
          </p:cNvSpPr>
          <p:nvPr/>
        </p:nvSpPr>
        <p:spPr bwMode="auto">
          <a:xfrm>
            <a:off x="3962400" y="6477000"/>
            <a:ext cx="5105400" cy="20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dirty="0">
                <a:solidFill>
                  <a:srgbClr val="828282"/>
                </a:solidFill>
                <a:latin typeface="Arial" charset="0"/>
                <a:ea typeface="ＭＳ Ｐゴシック" charset="0"/>
                <a:sym typeface="Helvetica Neue" charset="0"/>
              </a:rPr>
              <a:t>Free to share, print, make copies and changes. Get yours at </a:t>
            </a:r>
            <a:r>
              <a:rPr lang="en-US" sz="800" dirty="0" err="1">
                <a:solidFill>
                  <a:srgbClr val="828282"/>
                </a:solidFill>
                <a:latin typeface="Arial" charset="0"/>
                <a:ea typeface="ＭＳ Ｐゴシック" charset="0"/>
                <a:sym typeface="Helvetica Neue" charset="0"/>
              </a:rPr>
              <a:t>www.boundless.com</a:t>
            </a:r>
            <a:endParaRPr lang="en-US" sz="800" dirty="0">
              <a:solidFill>
                <a:srgbClr val="828282"/>
              </a:solidFill>
              <a:latin typeface="Arial" charset="0"/>
              <a:ea typeface="ＭＳ Ｐゴシック" charset="0"/>
              <a:sym typeface="Helvetica Neue" charset="0"/>
            </a:endParaRPr>
          </a:p>
        </p:txBody>
      </p:sp>
      <p:sp>
        <p:nvSpPr>
          <p:cNvPr id="17" name="Rectangle 10"/>
          <p:cNvSpPr>
            <a:spLocks/>
          </p:cNvSpPr>
          <p:nvPr/>
        </p:nvSpPr>
        <p:spPr bwMode="auto">
          <a:xfrm>
            <a:off x="1676400" y="6629400"/>
            <a:ext cx="73914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u="sng" dirty="0" smtClean="0">
                <a:solidFill>
                  <a:srgbClr val="FFFFFF"/>
                </a:solidFill>
                <a:latin typeface="Arial"/>
                <a:ea typeface="ＭＳ Ｐゴシック" charset="0"/>
                <a:cs typeface="Arial"/>
                <a:sym typeface="Helvetica Neue" charset="0"/>
                <a:hlinkClick r:id="rId3"/>
              </a:rPr>
              <a:t>View on Boundless.com</a:t>
            </a:r>
            <a:endParaRPr lang="en-US" sz="800" u="sng" dirty="0">
              <a:solidFill>
                <a:srgbClr val="FFFFFF"/>
              </a:solidFill>
              <a:latin typeface="Arial"/>
              <a:ea typeface="ＭＳ Ｐゴシック" charset="0"/>
              <a:cs typeface="Arial"/>
              <a:sym typeface="Helvetica Neue" charset="0"/>
            </a:endParaRPr>
          </a:p>
        </p:txBody>
      </p:sp>
      <p:sp>
        <p:nvSpPr>
          <p:cNvPr id="14" name="Rectangle 11"/>
          <p:cNvSpPr>
            <a:spLocks/>
          </p:cNvSpPr>
          <p:nvPr/>
        </p:nvSpPr>
        <p:spPr bwMode="auto">
          <a:xfrm>
            <a:off x="190500" y="83015"/>
            <a:ext cx="8801100" cy="145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lstStyle/>
          <a:p>
            <a:pPr algn="l"/>
            <a:r>
              <a:rPr lang="en-US" sz="1000" dirty="0" smtClean="0">
                <a:solidFill>
                  <a:srgbClr val="828282"/>
                </a:solidFill>
                <a:latin typeface="Helvetica Neue Light" charset="0"/>
                <a:ea typeface="ＭＳ Ｐゴシック" charset="0"/>
                <a:cs typeface="Helvetica Neue Light" charset="0"/>
                <a:sym typeface="Helvetica Neue Light" charset="0"/>
              </a:rPr>
              <a:t>Waves and Vibrations</a:t>
            </a:r>
            <a:endParaRPr lang="en-US" sz="1000" dirty="0">
              <a:solidFill>
                <a:srgbClr val="828282"/>
              </a:solidFill>
              <a:latin typeface="Helvetica Neue Light" charset="0"/>
              <a:ea typeface="ＭＳ Ｐゴシック" charset="0"/>
              <a:cs typeface="Helvetica Neue Light" charset="0"/>
              <a:sym typeface="Helvetica Neue Light" charset="0"/>
            </a:endParaRPr>
          </a:p>
        </p:txBody>
      </p:sp>
      <p:pic>
        <p:nvPicPr>
          <p:cNvPr id="8" name="Picture 7" descr="appendiximage.jpg"/>
          <p:cNvPicPr>
            <a:picLocks noChangeAspect="1"/>
          </p:cNvPicPr>
          <p:nvPr/>
        </p:nvPicPr>
        <p:blipFill>
          <a:blip r:embed="rId5">
            <a:extLst>
              <a:ext uri="{96980f0d43572729ec57f05f49fcb163}">
                <a14:useLocalDpi xmlns:a14="http://schemas.microsoft.com/office/drawing/2010/main" val="0"/>
              </a:ext>
            </a:extLst>
          </a:blip>
          <a:stretch>
            <a:fillRect/>
          </a:stretch>
        </p:blipFill>
        <p:spPr>
          <a:xfrm>
            <a:off x="1676400" y="533400"/>
            <a:ext cx="5791200" cy="4343400"/>
          </a:xfrm>
          <a:prstGeom prst="rect">
            <a:avLst/>
          </a:prstGeom>
        </p:spPr>
      </p:pic>
    </p:spTree>
    <p:extLst>
      <p:ext uri="{BB962C8B-B14F-4D97-AF65-F5344CB8AC3E}">
        <p14:creationId xmlns:p14="http://schemas.microsoft.com/office/powerpoint/2010/main" val="139829866"/>
      </p:ext>
    </p:extLst>
  </p:cSld>
  <p:clrMapOvr>
    <a:masterClrMapping/>
  </p:clrMapOvr>
  <p:transition xmlns:p14="http://schemas.microsoft.com/office/powerpoint/2010/mai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04800" y="5029200"/>
            <a:ext cx="8534400" cy="1295400"/>
          </a:xfrm>
        </p:spPr>
        <p:txBody>
          <a:bodyPr/>
          <a:lstStyle/>
          <a:p>
            <a:r>
              <a:rPr lang="en-US" dirty="0" smtClean="0"/>
              <a:t>Water waves</a:t>
            </a:r>
          </a:p>
          <a:p>
            <a:pPr lvl="1"/>
            <a:r>
              <a:rPr lang="en-US" dirty="0" smtClean="0"/>
              <a:t>The motion water waves causes particles to follow clockwise circular motion. This is a result of the wave having both transverse and longitudinal properties.</a:t>
            </a:r>
          </a:p>
        </p:txBody>
      </p:sp>
      <p:sp>
        <p:nvSpPr>
          <p:cNvPr id="5" name="Rectangle 4"/>
          <p:cNvSpPr>
            <a:spLocks/>
          </p:cNvSpPr>
          <p:nvPr/>
        </p:nvSpPr>
        <p:spPr bwMode="auto">
          <a:xfrm>
            <a:off x="0" y="6400800"/>
            <a:ext cx="9144000" cy="469900"/>
          </a:xfrm>
          <a:prstGeom prst="rect">
            <a:avLst/>
          </a:prstGeom>
          <a:solidFill>
            <a:srgbClr val="F6F6F6"/>
          </a:solidFill>
          <a:ln>
            <a:noFill/>
          </a:ln>
          <a:extLst>
            <a:ext uri="{91240B29-F687-4f45-9708-019B960494DF}">
              <a14:hiddenLine xmlns:a14="http://schemas.microsoft.com/office/drawing/2010/main" w="3175">
                <a:solidFill>
                  <a:srgbClr val="D7D7D7"/>
                </a:solidFill>
                <a:miter lim="800000"/>
                <a:headEnd/>
                <a:tailEnd/>
              </a14:hiddenLine>
            </a:ext>
          </a:extLst>
        </p:spPr>
        <p:txBody>
          <a:bodyPr lIns="0" tIns="0" rIns="0" bIns="0"/>
          <a:lstStyle/>
          <a:p>
            <a:endParaRPr lang="en-US"/>
          </a:p>
        </p:txBody>
      </p:sp>
      <p:pic>
        <p:nvPicPr>
          <p:cNvPr id="7"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 y="6538913"/>
            <a:ext cx="1422400" cy="217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9" name="Rectangle 8"/>
          <p:cNvSpPr>
            <a:spLocks/>
          </p:cNvSpPr>
          <p:nvPr/>
        </p:nvSpPr>
        <p:spPr bwMode="auto">
          <a:xfrm>
            <a:off x="0" y="6815"/>
            <a:ext cx="9144000" cy="317500"/>
          </a:xfrm>
          <a:prstGeom prst="rect">
            <a:avLst/>
          </a:prstGeom>
          <a:solidFill>
            <a:srgbClr val="F0F0F0"/>
          </a:solidFill>
          <a:ln>
            <a:noFill/>
          </a:ln>
          <a:extLst>
            <a:ext uri="{91240B29-F687-4f45-9708-019B960494DF}">
              <a14:hiddenLine xmlns:a14="http://schemas.microsoft.com/office/drawing/2010/main" w="12700" cap="flat">
                <a:solidFill>
                  <a:srgbClr val="D7D7D7"/>
                </a:solidFill>
                <a:miter lim="800000"/>
                <a:headEnd type="none" w="med" len="med"/>
                <a:tailEnd type="none" w="med" len="med"/>
              </a14:hiddenLine>
            </a:ext>
          </a:extLst>
        </p:spPr>
        <p:txBody>
          <a:bodyPr lIns="0" tIns="0" rIns="0" bIns="0"/>
          <a:lstStyle/>
          <a:p>
            <a:endParaRPr lang="en-US"/>
          </a:p>
        </p:txBody>
      </p:sp>
      <p:sp>
        <p:nvSpPr>
          <p:cNvPr id="11" name="Line 5"/>
          <p:cNvSpPr>
            <a:spLocks noChangeShapeType="1"/>
          </p:cNvSpPr>
          <p:nvPr/>
        </p:nvSpPr>
        <p:spPr bwMode="auto">
          <a:xfrm>
            <a:off x="3046413" y="11113"/>
            <a:ext cx="3049587" cy="0"/>
          </a:xfrm>
          <a:prstGeom prst="line">
            <a:avLst/>
          </a:prstGeom>
          <a:noFill/>
          <a:ln w="38100">
            <a:solidFill>
              <a:srgbClr val="228CBC"/>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2" name="Line 6"/>
          <p:cNvSpPr>
            <a:spLocks noChangeShapeType="1"/>
          </p:cNvSpPr>
          <p:nvPr/>
        </p:nvSpPr>
        <p:spPr bwMode="auto">
          <a:xfrm>
            <a:off x="0" y="11113"/>
            <a:ext cx="3048000" cy="0"/>
          </a:xfrm>
          <a:prstGeom prst="line">
            <a:avLst/>
          </a:prstGeom>
          <a:noFill/>
          <a:ln w="38100">
            <a:solidFill>
              <a:srgbClr val="FDB620"/>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3" name="Line 7"/>
          <p:cNvSpPr>
            <a:spLocks noChangeShapeType="1"/>
          </p:cNvSpPr>
          <p:nvPr/>
        </p:nvSpPr>
        <p:spPr bwMode="auto">
          <a:xfrm>
            <a:off x="6094413" y="11113"/>
            <a:ext cx="3049587" cy="0"/>
          </a:xfrm>
          <a:prstGeom prst="line">
            <a:avLst/>
          </a:prstGeom>
          <a:noFill/>
          <a:ln w="38100">
            <a:solidFill>
              <a:srgbClr val="7BBB45"/>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6" name="Rectangle 8"/>
          <p:cNvSpPr>
            <a:spLocks/>
          </p:cNvSpPr>
          <p:nvPr/>
        </p:nvSpPr>
        <p:spPr bwMode="auto">
          <a:xfrm>
            <a:off x="3962400" y="6477000"/>
            <a:ext cx="5105400" cy="20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dirty="0">
                <a:solidFill>
                  <a:srgbClr val="828282"/>
                </a:solidFill>
                <a:latin typeface="Arial" charset="0"/>
                <a:ea typeface="ＭＳ Ｐゴシック" charset="0"/>
                <a:sym typeface="Helvetica Neue" charset="0"/>
              </a:rPr>
              <a:t>Free to share, print, make copies and changes. Get yours at </a:t>
            </a:r>
            <a:r>
              <a:rPr lang="en-US" sz="800" dirty="0" err="1">
                <a:solidFill>
                  <a:srgbClr val="828282"/>
                </a:solidFill>
                <a:latin typeface="Arial" charset="0"/>
                <a:ea typeface="ＭＳ Ｐゴシック" charset="0"/>
                <a:sym typeface="Helvetica Neue" charset="0"/>
              </a:rPr>
              <a:t>www.boundless.com</a:t>
            </a:r>
            <a:endParaRPr lang="en-US" sz="800" dirty="0">
              <a:solidFill>
                <a:srgbClr val="828282"/>
              </a:solidFill>
              <a:latin typeface="Arial" charset="0"/>
              <a:ea typeface="ＭＳ Ｐゴシック" charset="0"/>
              <a:sym typeface="Helvetica Neue" charset="0"/>
            </a:endParaRPr>
          </a:p>
        </p:txBody>
      </p:sp>
      <p:sp>
        <p:nvSpPr>
          <p:cNvPr id="17" name="Rectangle 10"/>
          <p:cNvSpPr>
            <a:spLocks/>
          </p:cNvSpPr>
          <p:nvPr/>
        </p:nvSpPr>
        <p:spPr bwMode="auto">
          <a:xfrm>
            <a:off x="1676400" y="6629400"/>
            <a:ext cx="73914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i="1" dirty="0" smtClean="0">
                <a:solidFill>
                  <a:srgbClr val="828282"/>
                </a:solidFill>
                <a:latin typeface="Arial" charset="0"/>
                <a:ea typeface="ＭＳ Ｐゴシック" charset="0"/>
                <a:sym typeface="Helvetica Neue" charset="0"/>
              </a:rPr>
              <a:t>Wikipedia.</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rPr>
              <a:t/>
            </a:r>
            <a:r>
              <a:rPr lang="en-US" sz="800" dirty="0" smtClean="0">
                <a:solidFill>
                  <a:srgbClr val="828282"/>
                </a:solidFill>
                <a:latin typeface="Arial" charset="0"/>
                <a:ea typeface="ＭＳ Ｐゴシック" charset="0"/>
                <a:sym typeface="Helvetica Neue" charset="0"/>
              </a:rPr>
              <a:t>"Elliptical trajectory on ripples."</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hlinkClick r:id="rId3"/>
              </a:rPr>
              <a:t>GNU FDL</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hlinkClick r:id="rId4"/>
              </a:rPr>
              <a:t>http://en.wikipedia.org/wiki/File:Elliptical_trajectory_on_ripples.svg</a:t>
            </a:r>
            <a:r>
              <a:rPr lang="en-US" sz="800" dirty="0" smtClean="0">
                <a:solidFill>
                  <a:srgbClr val="828282"/>
                </a:solidFill>
                <a:latin typeface="Arial" charset="0"/>
                <a:ea typeface="ＭＳ Ｐゴシック" charset="0"/>
                <a:sym typeface="Helvetica Neue" charset="0"/>
              </a:rPr>
              <a:t> </a:t>
            </a:r>
            <a:r>
              <a:rPr lang="en-US" sz="800" u="sng" dirty="0" smtClean="0">
                <a:solidFill>
                  <a:srgbClr val="FFFFFF"/>
                </a:solidFill>
                <a:latin typeface="Arial"/>
                <a:ea typeface="ＭＳ Ｐゴシック" charset="0"/>
                <a:cs typeface="Arial"/>
                <a:sym typeface="Helvetica Neue" charset="0"/>
                <a:hlinkClick r:id="rId5"/>
              </a:rPr>
              <a:t>View on Boundless.com</a:t>
            </a:r>
            <a:endParaRPr lang="en-US" sz="800" u="sng" dirty="0">
              <a:solidFill>
                <a:srgbClr val="FFFFFF"/>
              </a:solidFill>
              <a:latin typeface="Arial"/>
              <a:ea typeface="ＭＳ Ｐゴシック" charset="0"/>
              <a:cs typeface="Arial"/>
              <a:sym typeface="Helvetica Neue" charset="0"/>
            </a:endParaRPr>
          </a:p>
        </p:txBody>
      </p:sp>
      <p:sp>
        <p:nvSpPr>
          <p:cNvPr id="14" name="Rectangle 11"/>
          <p:cNvSpPr>
            <a:spLocks/>
          </p:cNvSpPr>
          <p:nvPr/>
        </p:nvSpPr>
        <p:spPr bwMode="auto">
          <a:xfrm>
            <a:off x="190500" y="83015"/>
            <a:ext cx="8801100" cy="145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lstStyle/>
          <a:p>
            <a:pPr algn="l"/>
            <a:r>
              <a:rPr lang="en-US" sz="1000" dirty="0" smtClean="0">
                <a:solidFill>
                  <a:srgbClr val="828282"/>
                </a:solidFill>
                <a:latin typeface="Helvetica Neue Light" charset="0"/>
                <a:ea typeface="ＭＳ Ｐゴシック" charset="0"/>
                <a:cs typeface="Helvetica Neue Light" charset="0"/>
                <a:sym typeface="Helvetica Neue Light" charset="0"/>
              </a:rPr>
              <a:t>Waves and Vibrations</a:t>
            </a:r>
            <a:endParaRPr lang="en-US" sz="1000" dirty="0">
              <a:solidFill>
                <a:srgbClr val="828282"/>
              </a:solidFill>
              <a:latin typeface="Helvetica Neue Light" charset="0"/>
              <a:ea typeface="ＭＳ Ｐゴシック" charset="0"/>
              <a:cs typeface="Helvetica Neue Light" charset="0"/>
              <a:sym typeface="Helvetica Neue Light" charset="0"/>
            </a:endParaRPr>
          </a:p>
        </p:txBody>
      </p:sp>
      <p:pic>
        <p:nvPicPr>
          <p:cNvPr id="8" name="Picture 7" descr="appendiximage.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6700" y="533400"/>
            <a:ext cx="8610600" cy="4343400"/>
          </a:xfrm>
          <a:prstGeom prst="rect">
            <a:avLst/>
          </a:prstGeom>
        </p:spPr>
      </p:pic>
    </p:spTree>
    <p:extLst>
      <p:ext uri="{BB962C8B-B14F-4D97-AF65-F5344CB8AC3E}">
        <p14:creationId xmlns:p14="http://schemas.microsoft.com/office/powerpoint/2010/main" val="139829866"/>
      </p:ext>
    </p:extLst>
  </p:cSld>
  <p:clrMapOvr>
    <a:masterClrMapping/>
  </p:clrMapOvr>
  <p:transition xmlns:p14="http://schemas.microsoft.com/office/powerpoint/2010/mai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04800" y="5029200"/>
            <a:ext cx="8534400" cy="1295400"/>
          </a:xfrm>
        </p:spPr>
        <p:txBody>
          <a:bodyPr/>
          <a:lstStyle/>
          <a:p>
            <a:r>
              <a:rPr lang="en-US" dirty="0" smtClean="0"/>
              <a:t>A Physical Pendulum</a:t>
            </a:r>
          </a:p>
          <a:p>
            <a:pPr lvl="1"/>
            <a:r>
              <a:rPr lang="en-US" dirty="0" smtClean="0"/>
              <a:t>An example showing how forces act through center of mass. We can calculate the period of this pendulum by determining the moment of inertia of the object around the pivot point.</a:t>
            </a:r>
          </a:p>
        </p:txBody>
      </p:sp>
      <p:sp>
        <p:nvSpPr>
          <p:cNvPr id="5" name="Rectangle 4"/>
          <p:cNvSpPr>
            <a:spLocks/>
          </p:cNvSpPr>
          <p:nvPr/>
        </p:nvSpPr>
        <p:spPr bwMode="auto">
          <a:xfrm>
            <a:off x="0" y="6400800"/>
            <a:ext cx="9144000" cy="469900"/>
          </a:xfrm>
          <a:prstGeom prst="rect">
            <a:avLst/>
          </a:prstGeom>
          <a:solidFill>
            <a:srgbClr val="F6F6F6"/>
          </a:solidFill>
          <a:ln>
            <a:noFill/>
          </a:ln>
          <a:extLst>
            <a:ext uri="{91240B29-F687-4f45-9708-019B960494DF}">
              <a14:hiddenLine xmlns:a14="http://schemas.microsoft.com/office/drawing/2010/main" w="3175">
                <a:solidFill>
                  <a:srgbClr val="D7D7D7"/>
                </a:solidFill>
                <a:miter lim="800000"/>
                <a:headEnd/>
                <a:tailEnd/>
              </a14:hiddenLine>
            </a:ext>
          </a:extLst>
        </p:spPr>
        <p:txBody>
          <a:bodyPr lIns="0" tIns="0" rIns="0" bIns="0"/>
          <a:lstStyle/>
          <a:p>
            <a:endParaRPr lang="en-US"/>
          </a:p>
        </p:txBody>
      </p:sp>
      <p:pic>
        <p:nvPicPr>
          <p:cNvPr id="7"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 y="6538913"/>
            <a:ext cx="1422400" cy="217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9" name="Rectangle 8"/>
          <p:cNvSpPr>
            <a:spLocks/>
          </p:cNvSpPr>
          <p:nvPr/>
        </p:nvSpPr>
        <p:spPr bwMode="auto">
          <a:xfrm>
            <a:off x="0" y="6815"/>
            <a:ext cx="9144000" cy="317500"/>
          </a:xfrm>
          <a:prstGeom prst="rect">
            <a:avLst/>
          </a:prstGeom>
          <a:solidFill>
            <a:srgbClr val="F0F0F0"/>
          </a:solidFill>
          <a:ln>
            <a:noFill/>
          </a:ln>
          <a:extLst>
            <a:ext uri="{91240B29-F687-4f45-9708-019B960494DF}">
              <a14:hiddenLine xmlns:a14="http://schemas.microsoft.com/office/drawing/2010/main" w="12700" cap="flat">
                <a:solidFill>
                  <a:srgbClr val="D7D7D7"/>
                </a:solidFill>
                <a:miter lim="800000"/>
                <a:headEnd type="none" w="med" len="med"/>
                <a:tailEnd type="none" w="med" len="med"/>
              </a14:hiddenLine>
            </a:ext>
          </a:extLst>
        </p:spPr>
        <p:txBody>
          <a:bodyPr lIns="0" tIns="0" rIns="0" bIns="0"/>
          <a:lstStyle/>
          <a:p>
            <a:endParaRPr lang="en-US"/>
          </a:p>
        </p:txBody>
      </p:sp>
      <p:sp>
        <p:nvSpPr>
          <p:cNvPr id="11" name="Line 5"/>
          <p:cNvSpPr>
            <a:spLocks noChangeShapeType="1"/>
          </p:cNvSpPr>
          <p:nvPr/>
        </p:nvSpPr>
        <p:spPr bwMode="auto">
          <a:xfrm>
            <a:off x="3046413" y="11113"/>
            <a:ext cx="3049587" cy="0"/>
          </a:xfrm>
          <a:prstGeom prst="line">
            <a:avLst/>
          </a:prstGeom>
          <a:noFill/>
          <a:ln w="38100">
            <a:solidFill>
              <a:srgbClr val="228CBC"/>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2" name="Line 6"/>
          <p:cNvSpPr>
            <a:spLocks noChangeShapeType="1"/>
          </p:cNvSpPr>
          <p:nvPr/>
        </p:nvSpPr>
        <p:spPr bwMode="auto">
          <a:xfrm>
            <a:off x="0" y="11113"/>
            <a:ext cx="3048000" cy="0"/>
          </a:xfrm>
          <a:prstGeom prst="line">
            <a:avLst/>
          </a:prstGeom>
          <a:noFill/>
          <a:ln w="38100">
            <a:solidFill>
              <a:srgbClr val="FDB620"/>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3" name="Line 7"/>
          <p:cNvSpPr>
            <a:spLocks noChangeShapeType="1"/>
          </p:cNvSpPr>
          <p:nvPr/>
        </p:nvSpPr>
        <p:spPr bwMode="auto">
          <a:xfrm>
            <a:off x="6094413" y="11113"/>
            <a:ext cx="3049587" cy="0"/>
          </a:xfrm>
          <a:prstGeom prst="line">
            <a:avLst/>
          </a:prstGeom>
          <a:noFill/>
          <a:ln w="38100">
            <a:solidFill>
              <a:srgbClr val="7BBB45"/>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6" name="Rectangle 8"/>
          <p:cNvSpPr>
            <a:spLocks/>
          </p:cNvSpPr>
          <p:nvPr/>
        </p:nvSpPr>
        <p:spPr bwMode="auto">
          <a:xfrm>
            <a:off x="3962400" y="6477000"/>
            <a:ext cx="5105400" cy="20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dirty="0">
                <a:solidFill>
                  <a:srgbClr val="828282"/>
                </a:solidFill>
                <a:latin typeface="Arial" charset="0"/>
                <a:ea typeface="ＭＳ Ｐゴシック" charset="0"/>
                <a:sym typeface="Helvetica Neue" charset="0"/>
              </a:rPr>
              <a:t>Free to share, print, make copies and changes. Get yours at </a:t>
            </a:r>
            <a:r>
              <a:rPr lang="en-US" sz="800" dirty="0" err="1">
                <a:solidFill>
                  <a:srgbClr val="828282"/>
                </a:solidFill>
                <a:latin typeface="Arial" charset="0"/>
                <a:ea typeface="ＭＳ Ｐゴシック" charset="0"/>
                <a:sym typeface="Helvetica Neue" charset="0"/>
              </a:rPr>
              <a:t>www.boundless.com</a:t>
            </a:r>
            <a:endParaRPr lang="en-US" sz="800" dirty="0">
              <a:solidFill>
                <a:srgbClr val="828282"/>
              </a:solidFill>
              <a:latin typeface="Arial" charset="0"/>
              <a:ea typeface="ＭＳ Ｐゴシック" charset="0"/>
              <a:sym typeface="Helvetica Neue" charset="0"/>
            </a:endParaRPr>
          </a:p>
        </p:txBody>
      </p:sp>
      <p:sp>
        <p:nvSpPr>
          <p:cNvPr id="17" name="Rectangle 10"/>
          <p:cNvSpPr>
            <a:spLocks/>
          </p:cNvSpPr>
          <p:nvPr/>
        </p:nvSpPr>
        <p:spPr bwMode="auto">
          <a:xfrm>
            <a:off x="1676400" y="6629400"/>
            <a:ext cx="73914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i="1" dirty="0" smtClean="0">
                <a:solidFill>
                  <a:srgbClr val="828282"/>
                </a:solidFill>
                <a:latin typeface="Arial" charset="0"/>
                <a:ea typeface="ＭＳ Ｐゴシック" charset="0"/>
                <a:sym typeface="Helvetica Neue" charset="0"/>
              </a:rPr>
              <a:t>OpenStax CNX.</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rPr>
              <a:t/>
            </a:r>
            <a:r>
              <a:rPr lang="en-US" sz="800" dirty="0" smtClean="0">
                <a:solidFill>
                  <a:srgbClr val="828282"/>
                </a:solidFill>
                <a:latin typeface="Arial" charset="0"/>
                <a:ea typeface="ＭＳ Ｐゴシック" charset="0"/>
                <a:sym typeface="Helvetica Neue" charset="0"/>
              </a:rPr>
              <a:t>"Sunil Kumar Singh, Simple and Physical Pendulum. October 8, 2012."</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hlinkClick r:id="rId3"/>
              </a:rPr>
              <a:t>CC BY 3.0</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hlinkClick r:id="rId4"/>
              </a:rPr>
              <a:t>http://cnx.org/content/m15585/latest/</a:t>
            </a:r>
            <a:r>
              <a:rPr lang="en-US" sz="800" dirty="0" smtClean="0">
                <a:solidFill>
                  <a:srgbClr val="828282"/>
                </a:solidFill>
                <a:latin typeface="Arial" charset="0"/>
                <a:ea typeface="ＭＳ Ｐゴシック" charset="0"/>
                <a:sym typeface="Helvetica Neue" charset="0"/>
              </a:rPr>
              <a:t> </a:t>
            </a:r>
            <a:r>
              <a:rPr lang="en-US" sz="800" u="sng" dirty="0" smtClean="0">
                <a:solidFill>
                  <a:srgbClr val="FFFFFF"/>
                </a:solidFill>
                <a:latin typeface="Arial"/>
                <a:ea typeface="ＭＳ Ｐゴシック" charset="0"/>
                <a:cs typeface="Arial"/>
                <a:sym typeface="Helvetica Neue" charset="0"/>
                <a:hlinkClick r:id="rId5"/>
              </a:rPr>
              <a:t>View on Boundless.com</a:t>
            </a:r>
            <a:endParaRPr lang="en-US" sz="800" u="sng" dirty="0">
              <a:solidFill>
                <a:srgbClr val="FFFFFF"/>
              </a:solidFill>
              <a:latin typeface="Arial"/>
              <a:ea typeface="ＭＳ Ｐゴシック" charset="0"/>
              <a:cs typeface="Arial"/>
              <a:sym typeface="Helvetica Neue" charset="0"/>
            </a:endParaRPr>
          </a:p>
        </p:txBody>
      </p:sp>
      <p:sp>
        <p:nvSpPr>
          <p:cNvPr id="14" name="Rectangle 11"/>
          <p:cNvSpPr>
            <a:spLocks/>
          </p:cNvSpPr>
          <p:nvPr/>
        </p:nvSpPr>
        <p:spPr bwMode="auto">
          <a:xfrm>
            <a:off x="190500" y="83015"/>
            <a:ext cx="8801100" cy="145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lstStyle/>
          <a:p>
            <a:pPr algn="l"/>
            <a:r>
              <a:rPr lang="en-US" sz="1000" dirty="0" smtClean="0">
                <a:solidFill>
                  <a:srgbClr val="828282"/>
                </a:solidFill>
                <a:latin typeface="Helvetica Neue Light" charset="0"/>
                <a:ea typeface="ＭＳ Ｐゴシック" charset="0"/>
                <a:cs typeface="Helvetica Neue Light" charset="0"/>
                <a:sym typeface="Helvetica Neue Light" charset="0"/>
              </a:rPr>
              <a:t>Waves and Vibrations</a:t>
            </a:r>
            <a:endParaRPr lang="en-US" sz="1000" dirty="0">
              <a:solidFill>
                <a:srgbClr val="828282"/>
              </a:solidFill>
              <a:latin typeface="Helvetica Neue Light" charset="0"/>
              <a:ea typeface="ＭＳ Ｐゴシック" charset="0"/>
              <a:cs typeface="Helvetica Neue Light" charset="0"/>
              <a:sym typeface="Helvetica Neue Light" charset="0"/>
            </a:endParaRPr>
          </a:p>
        </p:txBody>
      </p:sp>
      <p:pic>
        <p:nvPicPr>
          <p:cNvPr id="8" name="Picture 7" descr="appendiximage.jpg"/>
          <p:cNvPicPr>
            <a:picLocks noChangeAspect="1"/>
          </p:cNvPicPr>
          <p:nvPr/>
        </p:nvPicPr>
        <p:blipFill>
          <a:blip r:embed="rId7">
            <a:extLst>
              <a:ext uri="{875d314d5010acfb3018bf069bd81b63}">
                <a14:useLocalDpi xmlns:a14="http://schemas.microsoft.com/office/drawing/2010/main" val="0"/>
              </a:ext>
            </a:extLst>
          </a:blip>
          <a:stretch>
            <a:fillRect/>
          </a:stretch>
        </p:blipFill>
        <p:spPr>
          <a:xfrm>
            <a:off x="2086518" y="533400"/>
            <a:ext cx="4970963" cy="4343400"/>
          </a:xfrm>
          <a:prstGeom prst="rect">
            <a:avLst/>
          </a:prstGeom>
        </p:spPr>
      </p:pic>
    </p:spTree>
    <p:extLst>
      <p:ext uri="{BB962C8B-B14F-4D97-AF65-F5344CB8AC3E}">
        <p14:creationId xmlns:p14="http://schemas.microsoft.com/office/powerpoint/2010/main" val="139829866"/>
      </p:ext>
    </p:extLst>
  </p:cSld>
  <p:clrMapOvr>
    <a:masterClrMapping/>
  </p:clrMapOvr>
  <p:transition xmlns:p14="http://schemas.microsoft.com/office/powerpoint/2010/mai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ectionimage.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 y="1447800"/>
            <a:ext cx="2768600" cy="2768600"/>
          </a:xfrm>
          <a:prstGeom prst="rect">
            <a:avLst/>
          </a:prstGeom>
        </p:spPr>
      </p:pic>
      <p:sp>
        <p:nvSpPr>
          <p:cNvPr id="22" name="Text Placeholder 21"/>
          <p:cNvSpPr>
            <a:spLocks noGrp="1"/>
          </p:cNvSpPr>
          <p:nvPr>
            <p:ph type="body" sz="quarter" idx="10"/>
          </p:nvPr>
        </p:nvSpPr>
        <p:spPr>
          <a:xfrm>
            <a:off x="3231005" y="1371600"/>
            <a:ext cx="5664901" cy="4800600"/>
          </a:xfrm>
        </p:spPr>
        <p:txBody>
          <a:bodyPr/>
          <a:lstStyle/>
          <a:p>
            <a:pPr marL="115888" indent="-115888"/>
            <a:r>
              <a:rPr lang="en-US" dirty="0" smtClean="0"/>
              <a:t>Period and Frequency</a:t>
            </a:r>
          </a:p>
          <a:p>
            <a:pPr marL="115888" indent="-115888"/>
            <a:r>
              <a:rPr lang="en-US" dirty="0" smtClean="0"/>
              <a:t>Period of a Mass on a Spring</a:t>
            </a:r>
          </a:p>
          <a:p>
            <a:pPr marL="115888" indent="-115888"/>
            <a:r>
              <a:rPr lang="en-US" dirty="0"/>
              <a:t/>
            </a:r>
            <a:r>
              <a:rPr lang="en-US" dirty="0"/>
              <a:t>Simple Harmonic Motion</a:t>
            </a:r>
            <a:r>
              <a:rPr lang="en-US" dirty="0"/>
              <a:t> </a:t>
            </a:r>
            <a:endParaRPr lang="en-US" dirty="0" smtClean="0"/>
          </a:p>
          <a:p>
            <a:pPr marL="115888" indent="-115888"/>
            <a:r>
              <a:rPr lang="en-US" dirty="0"/>
              <a:t/>
            </a:r>
            <a:r>
              <a:rPr lang="en-US" dirty="0"/>
              <a:t>Simple Harmonic Motion and Uniform Circular Motion</a:t>
            </a:r>
            <a:r>
              <a:rPr lang="en-US" dirty="0"/>
              <a:t> </a:t>
            </a:r>
            <a:endParaRPr lang="en-US" dirty="0" smtClean="0"/>
          </a:p>
          <a:p>
            <a:pPr marL="115888" indent="-115888"/>
            <a:r>
              <a:rPr lang="en-US" dirty="0"/>
              <a:t/>
            </a:r>
            <a:r>
              <a:rPr lang="en-US" dirty="0"/>
              <a:t>The Simple Pendulum</a:t>
            </a:r>
            <a:r>
              <a:rPr lang="en-US" dirty="0"/>
              <a:t> </a:t>
            </a:r>
            <a:endParaRPr lang="en-US" dirty="0" smtClean="0"/>
          </a:p>
          <a:p>
            <a:pPr marL="115888" indent="-115888"/>
            <a:r>
              <a:rPr lang="en-US" dirty="0"/>
              <a:t/>
            </a:r>
            <a:r>
              <a:rPr lang="en-US" dirty="0"/>
              <a:t>The Physical Pendulum</a:t>
            </a:r>
            <a:r>
              <a:rPr lang="en-US" dirty="0"/>
              <a:t> </a:t>
            </a:r>
            <a:endParaRPr lang="en-US" dirty="0" smtClean="0"/>
          </a:p>
          <a:p>
            <a:pPr marL="115888" indent="-115888"/>
            <a:r>
              <a:rPr lang="en-US" dirty="0"/>
              <a:t/>
            </a:r>
            <a:r>
              <a:rPr lang="en-US" dirty="0"/>
              <a:t>Energy in a Simple Harmonic Oscillator</a:t>
            </a:r>
            <a:r>
              <a:rPr lang="en-US" dirty="0"/>
              <a:t> </a:t>
            </a:r>
            <a:endParaRPr lang="en-US" dirty="0" smtClean="0"/>
          </a:p>
          <a:p>
            <a:pPr marL="115888" indent="-115888"/>
            <a:r>
              <a:rPr lang="en-US" dirty="0"/>
              <a:t/>
            </a:r>
            <a:r>
              <a:rPr lang="en-US" dirty="0"/>
              <a:t>Sinusoidal Nature of Simple Harmonic Motion</a:t>
            </a:r>
            <a:r>
              <a:rPr lang="en-US" dirty="0"/>
              <a:t> </a:t>
            </a:r>
            <a:endParaRPr lang="en-US" dirty="0" smtClean="0"/>
          </a:p>
        </p:txBody>
      </p:sp>
      <p:sp>
        <p:nvSpPr>
          <p:cNvPr id="21" name="Title 20"/>
          <p:cNvSpPr>
            <a:spLocks noGrp="1"/>
          </p:cNvSpPr>
          <p:nvPr>
            <p:ph type="title"/>
          </p:nvPr>
        </p:nvSpPr>
        <p:spPr>
          <a:xfrm>
            <a:off x="152400" y="381000"/>
            <a:ext cx="8686800" cy="685800"/>
          </a:xfrm>
        </p:spPr>
        <p:txBody>
          <a:bodyPr/>
          <a:lstStyle/>
          <a:p>
            <a:r>
              <a:rPr lang="en-US" dirty="0" smtClean="0"/>
              <a:t>Periodic Motion</a:t>
            </a:r>
            <a:endParaRPr lang="en-US" dirty="0"/>
          </a:p>
        </p:txBody>
      </p:sp>
      <p:sp>
        <p:nvSpPr>
          <p:cNvPr id="5" name="Rectangle 2"/>
          <p:cNvSpPr>
            <a:spLocks/>
          </p:cNvSpPr>
          <p:nvPr/>
        </p:nvSpPr>
        <p:spPr bwMode="auto">
          <a:xfrm>
            <a:off x="0" y="6815"/>
            <a:ext cx="9144000" cy="317500"/>
          </a:xfrm>
          <a:prstGeom prst="rect">
            <a:avLst/>
          </a:prstGeom>
          <a:solidFill>
            <a:srgbClr val="F0F0F0"/>
          </a:solidFill>
          <a:ln>
            <a:noFill/>
          </a:ln>
          <a:extLst>
            <a:ext uri="{91240B29-F687-4f45-9708-019B960494DF}">
              <a14:hiddenLine xmlns:a14="http://schemas.microsoft.com/office/drawing/2010/main" w="12700" cap="flat">
                <a:solidFill>
                  <a:srgbClr val="D7D7D7"/>
                </a:solidFill>
                <a:miter lim="800000"/>
                <a:headEnd type="none" w="med" len="med"/>
                <a:tailEnd type="none" w="med" len="med"/>
              </a14:hiddenLine>
            </a:ext>
          </a:extLst>
        </p:spPr>
        <p:txBody>
          <a:bodyPr lIns="0" tIns="0" rIns="0" bIns="0"/>
          <a:lstStyle/>
          <a:p>
            <a:endParaRPr lang="en-US"/>
          </a:p>
        </p:txBody>
      </p:sp>
      <p:sp>
        <p:nvSpPr>
          <p:cNvPr id="6" name="Rectangle 11"/>
          <p:cNvSpPr>
            <a:spLocks/>
          </p:cNvSpPr>
          <p:nvPr/>
        </p:nvSpPr>
        <p:spPr bwMode="auto">
          <a:xfrm>
            <a:off x="190500" y="83015"/>
            <a:ext cx="8801100" cy="145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lstStyle/>
          <a:p>
            <a:pPr algn="l"/>
            <a:r>
              <a:rPr lang="en-US" sz="1000" dirty="0" smtClean="0">
                <a:solidFill>
                  <a:srgbClr val="828282"/>
                </a:solidFill>
                <a:latin typeface="Helvetica Neue Light" charset="0"/>
                <a:ea typeface="ＭＳ Ｐゴシック" charset="0"/>
                <a:cs typeface="Helvetica Neue Light" charset="0"/>
                <a:sym typeface="Helvetica Neue Light" charset="0"/>
              </a:rPr>
              <a:t/>
            </a:r>
            <a:r>
              <a:rPr lang="en-US" sz="1000" dirty="0" smtClean="0">
                <a:solidFill>
                  <a:srgbClr val="828282"/>
                </a:solidFill>
                <a:latin typeface="Helvetica Neue Light" charset="0"/>
                <a:ea typeface="ＭＳ Ｐゴシック" charset="0"/>
                <a:cs typeface="Helvetica Neue Light" charset="0"/>
                <a:sym typeface="Helvetica Neue Light" charset="0"/>
              </a:rPr>
              <a:t>Waves and Vibrations</a:t>
            </a:r>
            <a:r>
              <a:rPr lang="en-US" sz="1000" dirty="0" smtClean="0">
                <a:solidFill>
                  <a:srgbClr val="828282"/>
                </a:solidFill>
                <a:latin typeface="Helvetica Neue Light" charset="0"/>
                <a:ea typeface="ＭＳ Ｐゴシック" charset="0"/>
                <a:cs typeface="Helvetica Neue Light" charset="0"/>
                <a:sym typeface="Helvetica Neue Light" charset="0"/>
              </a:rPr>
              <a:t> &gt; </a:t>
            </a:r>
            <a:r>
              <a:rPr lang="en-US" sz="1000" dirty="0" smtClean="0">
                <a:solidFill>
                  <a:srgbClr val="828282"/>
                </a:solidFill>
                <a:latin typeface="Helvetica Neue Light" charset="0"/>
                <a:ea typeface="ＭＳ Ｐゴシック" charset="0"/>
                <a:cs typeface="Helvetica Neue Light" charset="0"/>
                <a:sym typeface="Helvetica Neue Light" charset="0"/>
              </a:rPr>
              <a:t>Periodic Motion</a:t>
            </a:r>
            <a:endParaRPr lang="en-US" sz="1000" dirty="0">
              <a:solidFill>
                <a:srgbClr val="828282"/>
              </a:solidFill>
              <a:latin typeface="Helvetica Neue Light" charset="0"/>
              <a:ea typeface="ＭＳ Ｐゴシック" charset="0"/>
              <a:cs typeface="Helvetica Neue Light" charset="0"/>
              <a:sym typeface="Helvetica Neue Light" charset="0"/>
            </a:endParaRPr>
          </a:p>
        </p:txBody>
      </p:sp>
      <p:sp>
        <p:nvSpPr>
          <p:cNvPr id="7" name="Line 6"/>
          <p:cNvSpPr>
            <a:spLocks noChangeShapeType="1"/>
          </p:cNvSpPr>
          <p:nvPr/>
        </p:nvSpPr>
        <p:spPr bwMode="auto">
          <a:xfrm>
            <a:off x="152400" y="1143000"/>
            <a:ext cx="8770937" cy="0"/>
          </a:xfrm>
          <a:prstGeom prst="line">
            <a:avLst/>
          </a:prstGeom>
          <a:noFill/>
          <a:ln w="12700" cap="flat">
            <a:solidFill>
              <a:srgbClr val="B2B2B2"/>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8" name="Line 5"/>
          <p:cNvSpPr>
            <a:spLocks noChangeShapeType="1"/>
          </p:cNvSpPr>
          <p:nvPr/>
        </p:nvSpPr>
        <p:spPr bwMode="auto">
          <a:xfrm>
            <a:off x="3046413" y="11113"/>
            <a:ext cx="3049587" cy="0"/>
          </a:xfrm>
          <a:prstGeom prst="line">
            <a:avLst/>
          </a:prstGeom>
          <a:noFill/>
          <a:ln w="38100">
            <a:solidFill>
              <a:srgbClr val="228CBC"/>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9" name="Line 6"/>
          <p:cNvSpPr>
            <a:spLocks noChangeShapeType="1"/>
          </p:cNvSpPr>
          <p:nvPr/>
        </p:nvSpPr>
        <p:spPr bwMode="auto">
          <a:xfrm>
            <a:off x="0" y="11113"/>
            <a:ext cx="3048000" cy="0"/>
          </a:xfrm>
          <a:prstGeom prst="line">
            <a:avLst/>
          </a:prstGeom>
          <a:noFill/>
          <a:ln w="38100">
            <a:solidFill>
              <a:srgbClr val="FDB620"/>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0" name="Line 7"/>
          <p:cNvSpPr>
            <a:spLocks noChangeShapeType="1"/>
          </p:cNvSpPr>
          <p:nvPr/>
        </p:nvSpPr>
        <p:spPr bwMode="auto">
          <a:xfrm>
            <a:off x="6094413" y="11113"/>
            <a:ext cx="3049587" cy="0"/>
          </a:xfrm>
          <a:prstGeom prst="line">
            <a:avLst/>
          </a:prstGeom>
          <a:noFill/>
          <a:ln w="38100">
            <a:solidFill>
              <a:srgbClr val="7BBB45"/>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1" name="Rectangle 2"/>
          <p:cNvSpPr>
            <a:spLocks/>
          </p:cNvSpPr>
          <p:nvPr/>
        </p:nvSpPr>
        <p:spPr bwMode="auto">
          <a:xfrm>
            <a:off x="0" y="6400800"/>
            <a:ext cx="9144000" cy="469900"/>
          </a:xfrm>
          <a:prstGeom prst="rect">
            <a:avLst/>
          </a:prstGeom>
          <a:solidFill>
            <a:srgbClr val="F6F6F6"/>
          </a:solidFill>
          <a:ln>
            <a:noFill/>
          </a:ln>
          <a:extLst>
            <a:ext uri="{91240B29-F687-4f45-9708-019B960494DF}">
              <a14:hiddenLine xmlns:a14="http://schemas.microsoft.com/office/drawing/2010/main" w="3175">
                <a:solidFill>
                  <a:srgbClr val="D7D7D7"/>
                </a:solidFill>
                <a:miter lim="800000"/>
                <a:headEnd/>
                <a:tailEnd/>
              </a14:hiddenLine>
            </a:ext>
          </a:extLst>
        </p:spPr>
        <p:txBody>
          <a:bodyPr lIns="0" tIns="0" rIns="0" bIns="0"/>
          <a:lstStyle/>
          <a:p>
            <a:endParaRPr lang="en-US"/>
          </a:p>
        </p:txBody>
      </p:sp>
      <p:pic>
        <p:nvPicPr>
          <p:cNvPr id="12"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00" y="6538913"/>
            <a:ext cx="1422400" cy="217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3" name="Rectangle 8"/>
          <p:cNvSpPr>
            <a:spLocks/>
          </p:cNvSpPr>
          <p:nvPr/>
        </p:nvSpPr>
        <p:spPr bwMode="auto">
          <a:xfrm>
            <a:off x="3962400" y="6477000"/>
            <a:ext cx="4318000" cy="20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dirty="0">
                <a:solidFill>
                  <a:srgbClr val="828282"/>
                </a:solidFill>
                <a:latin typeface="Arial" charset="0"/>
                <a:ea typeface="ＭＳ Ｐゴシック" charset="0"/>
                <a:sym typeface="Helvetica Neue" charset="0"/>
              </a:rPr>
              <a:t>Free to share, print, make copies and changes. Get yours at </a:t>
            </a:r>
            <a:r>
              <a:rPr lang="en-US" sz="800" dirty="0" err="1">
                <a:solidFill>
                  <a:srgbClr val="828282"/>
                </a:solidFill>
                <a:latin typeface="Arial" charset="0"/>
                <a:ea typeface="ＭＳ Ｐゴシック" charset="0"/>
                <a:sym typeface="Helvetica Neue" charset="0"/>
              </a:rPr>
              <a:t>www.boundless.com</a:t>
            </a:r>
            <a:endParaRPr lang="en-US" sz="800" dirty="0">
              <a:solidFill>
                <a:srgbClr val="828282"/>
              </a:solidFill>
              <a:latin typeface="Arial" charset="0"/>
              <a:ea typeface="ＭＳ Ｐゴシック" charset="0"/>
              <a:sym typeface="Helvetica Neue" charset="0"/>
            </a:endParaRPr>
          </a:p>
        </p:txBody>
      </p:sp>
      <p:pic>
        <p:nvPicPr>
          <p:cNvPr id="14"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69300" y="6527800"/>
            <a:ext cx="625475"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20" name="Rectangle 10"/>
          <p:cNvSpPr>
            <a:spLocks/>
          </p:cNvSpPr>
          <p:nvPr/>
        </p:nvSpPr>
        <p:spPr bwMode="auto">
          <a:xfrm>
            <a:off x="1676400" y="6629400"/>
            <a:ext cx="66167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u="sng" dirty="0" smtClean="0">
                <a:solidFill>
                  <a:srgbClr val="FFFFFF"/>
                </a:solidFill>
                <a:latin typeface="Arial"/>
                <a:ea typeface="ＭＳ Ｐゴシック" charset="0"/>
                <a:cs typeface="Arial"/>
                <a:sym typeface="Helvetica Neue" charset="0"/>
                <a:hlinkClick r:id="rId5"/>
              </a:rPr>
              <a:t>www.boundless.com/physics/textbooks/boundless-physics-textbook/waves-and-vibrations-15/periodic-motion-123/</a:t>
            </a:r>
            <a:endParaRPr lang="en-US" sz="800" u="sng" dirty="0">
              <a:solidFill>
                <a:srgbClr val="FFFFFF"/>
              </a:solidFill>
              <a:latin typeface="Arial"/>
              <a:ea typeface="ＭＳ Ｐゴシック" charset="0"/>
              <a:cs typeface="Arial"/>
              <a:sym typeface="Helvetica Neue" charset="0"/>
            </a:endParaRPr>
          </a:p>
        </p:txBody>
      </p:sp>
    </p:spTree>
    <p:extLst>
      <p:ext uri="{BB962C8B-B14F-4D97-AF65-F5344CB8AC3E}">
        <p14:creationId xmlns:p14="http://schemas.microsoft.com/office/powerpoint/2010/main" val="372285756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04800" y="5029200"/>
            <a:ext cx="8534400" cy="1295400"/>
          </a:xfrm>
        </p:spPr>
        <p:txBody>
          <a:bodyPr/>
          <a:lstStyle/>
          <a:p>
            <a:r>
              <a:rPr lang="en-US" dirty="0" smtClean="0"/>
              <a:t>Pendulums - Physical Pendulum</a:t>
            </a:r>
          </a:p>
          <a:p>
            <a:pPr lvl="1"/>
            <a:r>
              <a:rPr lang="en-US" dirty="0" smtClean="0"/>
              <a:t>A brief introduction to pendulums (both ideal and physical) for calculus-based physics students from the standpoint of simple harmonic motion.</a:t>
            </a:r>
          </a:p>
        </p:txBody>
      </p:sp>
      <p:sp>
        <p:nvSpPr>
          <p:cNvPr id="5" name="Rectangle 4"/>
          <p:cNvSpPr>
            <a:spLocks/>
          </p:cNvSpPr>
          <p:nvPr/>
        </p:nvSpPr>
        <p:spPr bwMode="auto">
          <a:xfrm>
            <a:off x="0" y="6400800"/>
            <a:ext cx="9144000" cy="469900"/>
          </a:xfrm>
          <a:prstGeom prst="rect">
            <a:avLst/>
          </a:prstGeom>
          <a:solidFill>
            <a:srgbClr val="F6F6F6"/>
          </a:solidFill>
          <a:ln>
            <a:noFill/>
          </a:ln>
          <a:extLst>
            <a:ext uri="{91240B29-F687-4f45-9708-019B960494DF}">
              <a14:hiddenLine xmlns:a14="http://schemas.microsoft.com/office/drawing/2010/main" w="3175">
                <a:solidFill>
                  <a:srgbClr val="D7D7D7"/>
                </a:solidFill>
                <a:miter lim="800000"/>
                <a:headEnd/>
                <a:tailEnd/>
              </a14:hiddenLine>
            </a:ext>
          </a:extLst>
        </p:spPr>
        <p:txBody>
          <a:bodyPr lIns="0" tIns="0" rIns="0" bIns="0"/>
          <a:lstStyle/>
          <a:p>
            <a:endParaRPr lang="en-US"/>
          </a:p>
        </p:txBody>
      </p:sp>
      <p:pic>
        <p:nvPicPr>
          <p:cNvPr id="7"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 y="6538913"/>
            <a:ext cx="1422400" cy="217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9" name="Rectangle 8"/>
          <p:cNvSpPr>
            <a:spLocks/>
          </p:cNvSpPr>
          <p:nvPr/>
        </p:nvSpPr>
        <p:spPr bwMode="auto">
          <a:xfrm>
            <a:off x="0" y="6815"/>
            <a:ext cx="9144000" cy="317500"/>
          </a:xfrm>
          <a:prstGeom prst="rect">
            <a:avLst/>
          </a:prstGeom>
          <a:solidFill>
            <a:srgbClr val="F0F0F0"/>
          </a:solidFill>
          <a:ln>
            <a:noFill/>
          </a:ln>
          <a:extLst>
            <a:ext uri="{91240B29-F687-4f45-9708-019B960494DF}">
              <a14:hiddenLine xmlns:a14="http://schemas.microsoft.com/office/drawing/2010/main" w="12700" cap="flat">
                <a:solidFill>
                  <a:srgbClr val="D7D7D7"/>
                </a:solidFill>
                <a:miter lim="800000"/>
                <a:headEnd type="none" w="med" len="med"/>
                <a:tailEnd type="none" w="med" len="med"/>
              </a14:hiddenLine>
            </a:ext>
          </a:extLst>
        </p:spPr>
        <p:txBody>
          <a:bodyPr lIns="0" tIns="0" rIns="0" bIns="0"/>
          <a:lstStyle/>
          <a:p>
            <a:endParaRPr lang="en-US"/>
          </a:p>
        </p:txBody>
      </p:sp>
      <p:sp>
        <p:nvSpPr>
          <p:cNvPr id="11" name="Line 5"/>
          <p:cNvSpPr>
            <a:spLocks noChangeShapeType="1"/>
          </p:cNvSpPr>
          <p:nvPr/>
        </p:nvSpPr>
        <p:spPr bwMode="auto">
          <a:xfrm>
            <a:off x="3046413" y="11113"/>
            <a:ext cx="3049587" cy="0"/>
          </a:xfrm>
          <a:prstGeom prst="line">
            <a:avLst/>
          </a:prstGeom>
          <a:noFill/>
          <a:ln w="38100">
            <a:solidFill>
              <a:srgbClr val="228CBC"/>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2" name="Line 6"/>
          <p:cNvSpPr>
            <a:spLocks noChangeShapeType="1"/>
          </p:cNvSpPr>
          <p:nvPr/>
        </p:nvSpPr>
        <p:spPr bwMode="auto">
          <a:xfrm>
            <a:off x="0" y="11113"/>
            <a:ext cx="3048000" cy="0"/>
          </a:xfrm>
          <a:prstGeom prst="line">
            <a:avLst/>
          </a:prstGeom>
          <a:noFill/>
          <a:ln w="38100">
            <a:solidFill>
              <a:srgbClr val="FDB620"/>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3" name="Line 7"/>
          <p:cNvSpPr>
            <a:spLocks noChangeShapeType="1"/>
          </p:cNvSpPr>
          <p:nvPr/>
        </p:nvSpPr>
        <p:spPr bwMode="auto">
          <a:xfrm>
            <a:off x="6094413" y="11113"/>
            <a:ext cx="3049587" cy="0"/>
          </a:xfrm>
          <a:prstGeom prst="line">
            <a:avLst/>
          </a:prstGeom>
          <a:noFill/>
          <a:ln w="38100">
            <a:solidFill>
              <a:srgbClr val="7BBB45"/>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6" name="Rectangle 8"/>
          <p:cNvSpPr>
            <a:spLocks/>
          </p:cNvSpPr>
          <p:nvPr/>
        </p:nvSpPr>
        <p:spPr bwMode="auto">
          <a:xfrm>
            <a:off x="3962400" y="6477000"/>
            <a:ext cx="5105400" cy="20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dirty="0">
                <a:solidFill>
                  <a:srgbClr val="828282"/>
                </a:solidFill>
                <a:latin typeface="Arial" charset="0"/>
                <a:ea typeface="ＭＳ Ｐゴシック" charset="0"/>
                <a:sym typeface="Helvetica Neue" charset="0"/>
              </a:rPr>
              <a:t>Free to share, print, make copies and changes. Get yours at </a:t>
            </a:r>
            <a:r>
              <a:rPr lang="en-US" sz="800" dirty="0" err="1">
                <a:solidFill>
                  <a:srgbClr val="828282"/>
                </a:solidFill>
                <a:latin typeface="Arial" charset="0"/>
                <a:ea typeface="ＭＳ Ｐゴシック" charset="0"/>
                <a:sym typeface="Helvetica Neue" charset="0"/>
              </a:rPr>
              <a:t>www.boundless.com</a:t>
            </a:r>
            <a:endParaRPr lang="en-US" sz="800" dirty="0">
              <a:solidFill>
                <a:srgbClr val="828282"/>
              </a:solidFill>
              <a:latin typeface="Arial" charset="0"/>
              <a:ea typeface="ＭＳ Ｐゴシック" charset="0"/>
              <a:sym typeface="Helvetica Neue" charset="0"/>
            </a:endParaRPr>
          </a:p>
        </p:txBody>
      </p:sp>
      <p:sp>
        <p:nvSpPr>
          <p:cNvPr id="17" name="Rectangle 10"/>
          <p:cNvSpPr>
            <a:spLocks/>
          </p:cNvSpPr>
          <p:nvPr/>
        </p:nvSpPr>
        <p:spPr bwMode="auto">
          <a:xfrm>
            <a:off x="1676400" y="6629400"/>
            <a:ext cx="73914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u="sng" dirty="0" smtClean="0">
                <a:solidFill>
                  <a:srgbClr val="FFFFFF"/>
                </a:solidFill>
                <a:latin typeface="Arial"/>
                <a:ea typeface="ＭＳ Ｐゴシック" charset="0"/>
                <a:cs typeface="Arial"/>
                <a:sym typeface="Helvetica Neue" charset="0"/>
                <a:hlinkClick r:id="rId3"/>
              </a:rPr>
              <a:t>View on Boundless.com</a:t>
            </a:r>
            <a:endParaRPr lang="en-US" sz="800" u="sng" dirty="0">
              <a:solidFill>
                <a:srgbClr val="FFFFFF"/>
              </a:solidFill>
              <a:latin typeface="Arial"/>
              <a:ea typeface="ＭＳ Ｐゴシック" charset="0"/>
              <a:cs typeface="Arial"/>
              <a:sym typeface="Helvetica Neue" charset="0"/>
            </a:endParaRPr>
          </a:p>
        </p:txBody>
      </p:sp>
      <p:sp>
        <p:nvSpPr>
          <p:cNvPr id="14" name="Rectangle 11"/>
          <p:cNvSpPr>
            <a:spLocks/>
          </p:cNvSpPr>
          <p:nvPr/>
        </p:nvSpPr>
        <p:spPr bwMode="auto">
          <a:xfrm>
            <a:off x="190500" y="83015"/>
            <a:ext cx="8801100" cy="145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lstStyle/>
          <a:p>
            <a:pPr algn="l"/>
            <a:r>
              <a:rPr lang="en-US" sz="1000" dirty="0" smtClean="0">
                <a:solidFill>
                  <a:srgbClr val="828282"/>
                </a:solidFill>
                <a:latin typeface="Helvetica Neue Light" charset="0"/>
                <a:ea typeface="ＭＳ Ｐゴシック" charset="0"/>
                <a:cs typeface="Helvetica Neue Light" charset="0"/>
                <a:sym typeface="Helvetica Neue Light" charset="0"/>
              </a:rPr>
              <a:t>Waves and Vibrations</a:t>
            </a:r>
            <a:endParaRPr lang="en-US" sz="1000" dirty="0">
              <a:solidFill>
                <a:srgbClr val="828282"/>
              </a:solidFill>
              <a:latin typeface="Helvetica Neue Light" charset="0"/>
              <a:ea typeface="ＭＳ Ｐゴシック" charset="0"/>
              <a:cs typeface="Helvetica Neue Light" charset="0"/>
              <a:sym typeface="Helvetica Neue Light" charset="0"/>
            </a:endParaRPr>
          </a:p>
        </p:txBody>
      </p:sp>
      <p:pic>
        <p:nvPicPr>
          <p:cNvPr id="8" name="Picture 7" descr="appendiximage.jpg"/>
          <p:cNvPicPr>
            <a:picLocks noChangeAspect="1"/>
          </p:cNvPicPr>
          <p:nvPr/>
        </p:nvPicPr>
        <p:blipFill>
          <a:blip r:embed="rId5">
            <a:extLst>
              <a:ext uri="{be5428e2887bb5793ac7404d6b6c330f}">
                <a14:useLocalDpi xmlns:a14="http://schemas.microsoft.com/office/drawing/2010/main" val="0"/>
              </a:ext>
            </a:extLst>
          </a:blip>
          <a:stretch>
            <a:fillRect/>
          </a:stretch>
        </p:blipFill>
        <p:spPr>
          <a:xfrm>
            <a:off x="1676400" y="533400"/>
            <a:ext cx="5791200" cy="4343400"/>
          </a:xfrm>
          <a:prstGeom prst="rect">
            <a:avLst/>
          </a:prstGeom>
        </p:spPr>
      </p:pic>
    </p:spTree>
    <p:extLst>
      <p:ext uri="{BB962C8B-B14F-4D97-AF65-F5344CB8AC3E}">
        <p14:creationId xmlns:p14="http://schemas.microsoft.com/office/powerpoint/2010/main" val="139829866"/>
      </p:ext>
    </p:extLst>
  </p:cSld>
  <p:clrMapOvr>
    <a:masterClrMapping/>
  </p:clrMapOvr>
  <p:transition xmlns:p14="http://schemas.microsoft.com/office/powerpoint/2010/mai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04800" y="5029200"/>
            <a:ext cx="8534400" cy="1295400"/>
          </a:xfrm>
        </p:spPr>
        <p:txBody>
          <a:bodyPr/>
          <a:lstStyle/>
          <a:p>
            <a:r>
              <a:rPr lang="en-US" dirty="0" smtClean="0"/>
              <a:t>Uniform Rigid Rod</a:t>
            </a:r>
          </a:p>
          <a:p>
            <a:pPr lvl="1"/>
            <a:r>
              <a:rPr lang="en-US" dirty="0" smtClean="0"/>
              <a:t>A rigid rod with uniform mass distribution hangs from a pivot point. This is another example of a physical pendulum.</a:t>
            </a:r>
          </a:p>
        </p:txBody>
      </p:sp>
      <p:sp>
        <p:nvSpPr>
          <p:cNvPr id="5" name="Rectangle 4"/>
          <p:cNvSpPr>
            <a:spLocks/>
          </p:cNvSpPr>
          <p:nvPr/>
        </p:nvSpPr>
        <p:spPr bwMode="auto">
          <a:xfrm>
            <a:off x="0" y="6400800"/>
            <a:ext cx="9144000" cy="469900"/>
          </a:xfrm>
          <a:prstGeom prst="rect">
            <a:avLst/>
          </a:prstGeom>
          <a:solidFill>
            <a:srgbClr val="F6F6F6"/>
          </a:solidFill>
          <a:ln>
            <a:noFill/>
          </a:ln>
          <a:extLst>
            <a:ext uri="{91240B29-F687-4f45-9708-019B960494DF}">
              <a14:hiddenLine xmlns:a14="http://schemas.microsoft.com/office/drawing/2010/main" w="3175">
                <a:solidFill>
                  <a:srgbClr val="D7D7D7"/>
                </a:solidFill>
                <a:miter lim="800000"/>
                <a:headEnd/>
                <a:tailEnd/>
              </a14:hiddenLine>
            </a:ext>
          </a:extLst>
        </p:spPr>
        <p:txBody>
          <a:bodyPr lIns="0" tIns="0" rIns="0" bIns="0"/>
          <a:lstStyle/>
          <a:p>
            <a:endParaRPr lang="en-US"/>
          </a:p>
        </p:txBody>
      </p:sp>
      <p:pic>
        <p:nvPicPr>
          <p:cNvPr id="7"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 y="6538913"/>
            <a:ext cx="1422400" cy="217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9" name="Rectangle 8"/>
          <p:cNvSpPr>
            <a:spLocks/>
          </p:cNvSpPr>
          <p:nvPr/>
        </p:nvSpPr>
        <p:spPr bwMode="auto">
          <a:xfrm>
            <a:off x="0" y="6815"/>
            <a:ext cx="9144000" cy="317500"/>
          </a:xfrm>
          <a:prstGeom prst="rect">
            <a:avLst/>
          </a:prstGeom>
          <a:solidFill>
            <a:srgbClr val="F0F0F0"/>
          </a:solidFill>
          <a:ln>
            <a:noFill/>
          </a:ln>
          <a:extLst>
            <a:ext uri="{91240B29-F687-4f45-9708-019B960494DF}">
              <a14:hiddenLine xmlns:a14="http://schemas.microsoft.com/office/drawing/2010/main" w="12700" cap="flat">
                <a:solidFill>
                  <a:srgbClr val="D7D7D7"/>
                </a:solidFill>
                <a:miter lim="800000"/>
                <a:headEnd type="none" w="med" len="med"/>
                <a:tailEnd type="none" w="med" len="med"/>
              </a14:hiddenLine>
            </a:ext>
          </a:extLst>
        </p:spPr>
        <p:txBody>
          <a:bodyPr lIns="0" tIns="0" rIns="0" bIns="0"/>
          <a:lstStyle/>
          <a:p>
            <a:endParaRPr lang="en-US"/>
          </a:p>
        </p:txBody>
      </p:sp>
      <p:sp>
        <p:nvSpPr>
          <p:cNvPr id="11" name="Line 5"/>
          <p:cNvSpPr>
            <a:spLocks noChangeShapeType="1"/>
          </p:cNvSpPr>
          <p:nvPr/>
        </p:nvSpPr>
        <p:spPr bwMode="auto">
          <a:xfrm>
            <a:off x="3046413" y="11113"/>
            <a:ext cx="3049587" cy="0"/>
          </a:xfrm>
          <a:prstGeom prst="line">
            <a:avLst/>
          </a:prstGeom>
          <a:noFill/>
          <a:ln w="38100">
            <a:solidFill>
              <a:srgbClr val="228CBC"/>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2" name="Line 6"/>
          <p:cNvSpPr>
            <a:spLocks noChangeShapeType="1"/>
          </p:cNvSpPr>
          <p:nvPr/>
        </p:nvSpPr>
        <p:spPr bwMode="auto">
          <a:xfrm>
            <a:off x="0" y="11113"/>
            <a:ext cx="3048000" cy="0"/>
          </a:xfrm>
          <a:prstGeom prst="line">
            <a:avLst/>
          </a:prstGeom>
          <a:noFill/>
          <a:ln w="38100">
            <a:solidFill>
              <a:srgbClr val="FDB620"/>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3" name="Line 7"/>
          <p:cNvSpPr>
            <a:spLocks noChangeShapeType="1"/>
          </p:cNvSpPr>
          <p:nvPr/>
        </p:nvSpPr>
        <p:spPr bwMode="auto">
          <a:xfrm>
            <a:off x="6094413" y="11113"/>
            <a:ext cx="3049587" cy="0"/>
          </a:xfrm>
          <a:prstGeom prst="line">
            <a:avLst/>
          </a:prstGeom>
          <a:noFill/>
          <a:ln w="38100">
            <a:solidFill>
              <a:srgbClr val="7BBB45"/>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6" name="Rectangle 8"/>
          <p:cNvSpPr>
            <a:spLocks/>
          </p:cNvSpPr>
          <p:nvPr/>
        </p:nvSpPr>
        <p:spPr bwMode="auto">
          <a:xfrm>
            <a:off x="3962400" y="6477000"/>
            <a:ext cx="5105400" cy="20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dirty="0">
                <a:solidFill>
                  <a:srgbClr val="828282"/>
                </a:solidFill>
                <a:latin typeface="Arial" charset="0"/>
                <a:ea typeface="ＭＳ Ｐゴシック" charset="0"/>
                <a:sym typeface="Helvetica Neue" charset="0"/>
              </a:rPr>
              <a:t>Free to share, print, make copies and changes. Get yours at </a:t>
            </a:r>
            <a:r>
              <a:rPr lang="en-US" sz="800" dirty="0" err="1">
                <a:solidFill>
                  <a:srgbClr val="828282"/>
                </a:solidFill>
                <a:latin typeface="Arial" charset="0"/>
                <a:ea typeface="ＭＳ Ｐゴシック" charset="0"/>
                <a:sym typeface="Helvetica Neue" charset="0"/>
              </a:rPr>
              <a:t>www.boundless.com</a:t>
            </a:r>
            <a:endParaRPr lang="en-US" sz="800" dirty="0">
              <a:solidFill>
                <a:srgbClr val="828282"/>
              </a:solidFill>
              <a:latin typeface="Arial" charset="0"/>
              <a:ea typeface="ＭＳ Ｐゴシック" charset="0"/>
              <a:sym typeface="Helvetica Neue" charset="0"/>
            </a:endParaRPr>
          </a:p>
        </p:txBody>
      </p:sp>
      <p:sp>
        <p:nvSpPr>
          <p:cNvPr id="17" name="Rectangle 10"/>
          <p:cNvSpPr>
            <a:spLocks/>
          </p:cNvSpPr>
          <p:nvPr/>
        </p:nvSpPr>
        <p:spPr bwMode="auto">
          <a:xfrm>
            <a:off x="1676400" y="6629400"/>
            <a:ext cx="73914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i="1" dirty="0" smtClean="0">
                <a:solidFill>
                  <a:srgbClr val="828282"/>
                </a:solidFill>
                <a:latin typeface="Arial" charset="0"/>
                <a:ea typeface="ＭＳ Ｐゴシック" charset="0"/>
                <a:sym typeface="Helvetica Neue" charset="0"/>
              </a:rPr>
              <a:t>OpenStax CNX.</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rPr>
              <a:t/>
            </a:r>
            <a:r>
              <a:rPr lang="en-US" sz="800" dirty="0" smtClean="0">
                <a:solidFill>
                  <a:srgbClr val="828282"/>
                </a:solidFill>
                <a:latin typeface="Arial" charset="0"/>
                <a:ea typeface="ＭＳ Ｐゴシック" charset="0"/>
                <a:sym typeface="Helvetica Neue" charset="0"/>
              </a:rPr>
              <a:t>"Sunil Kumar Singh, Simple and Physical Pendulum. October 8, 2012."</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hlinkClick r:id="rId3"/>
              </a:rPr>
              <a:t>CC BY 3.0</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hlinkClick r:id="rId4"/>
              </a:rPr>
              <a:t>http://cnx.org/content/m15585/latest/</a:t>
            </a:r>
            <a:r>
              <a:rPr lang="en-US" sz="800" dirty="0" smtClean="0">
                <a:solidFill>
                  <a:srgbClr val="828282"/>
                </a:solidFill>
                <a:latin typeface="Arial" charset="0"/>
                <a:ea typeface="ＭＳ Ｐゴシック" charset="0"/>
                <a:sym typeface="Helvetica Neue" charset="0"/>
              </a:rPr>
              <a:t> </a:t>
            </a:r>
            <a:r>
              <a:rPr lang="en-US" sz="800" u="sng" dirty="0" smtClean="0">
                <a:solidFill>
                  <a:srgbClr val="FFFFFF"/>
                </a:solidFill>
                <a:latin typeface="Arial"/>
                <a:ea typeface="ＭＳ Ｐゴシック" charset="0"/>
                <a:cs typeface="Arial"/>
                <a:sym typeface="Helvetica Neue" charset="0"/>
                <a:hlinkClick r:id="rId5"/>
              </a:rPr>
              <a:t>View on Boundless.com</a:t>
            </a:r>
            <a:endParaRPr lang="en-US" sz="800" u="sng" dirty="0">
              <a:solidFill>
                <a:srgbClr val="FFFFFF"/>
              </a:solidFill>
              <a:latin typeface="Arial"/>
              <a:ea typeface="ＭＳ Ｐゴシック" charset="0"/>
              <a:cs typeface="Arial"/>
              <a:sym typeface="Helvetica Neue" charset="0"/>
            </a:endParaRPr>
          </a:p>
        </p:txBody>
      </p:sp>
      <p:sp>
        <p:nvSpPr>
          <p:cNvPr id="14" name="Rectangle 11"/>
          <p:cNvSpPr>
            <a:spLocks/>
          </p:cNvSpPr>
          <p:nvPr/>
        </p:nvSpPr>
        <p:spPr bwMode="auto">
          <a:xfrm>
            <a:off x="190500" y="83015"/>
            <a:ext cx="8801100" cy="145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lstStyle/>
          <a:p>
            <a:pPr algn="l"/>
            <a:r>
              <a:rPr lang="en-US" sz="1000" dirty="0" smtClean="0">
                <a:solidFill>
                  <a:srgbClr val="828282"/>
                </a:solidFill>
                <a:latin typeface="Helvetica Neue Light" charset="0"/>
                <a:ea typeface="ＭＳ Ｐゴシック" charset="0"/>
                <a:cs typeface="Helvetica Neue Light" charset="0"/>
                <a:sym typeface="Helvetica Neue Light" charset="0"/>
              </a:rPr>
              <a:t>Waves and Vibrations</a:t>
            </a:r>
            <a:endParaRPr lang="en-US" sz="1000" dirty="0">
              <a:solidFill>
                <a:srgbClr val="828282"/>
              </a:solidFill>
              <a:latin typeface="Helvetica Neue Light" charset="0"/>
              <a:ea typeface="ＭＳ Ｐゴシック" charset="0"/>
              <a:cs typeface="Helvetica Neue Light" charset="0"/>
              <a:sym typeface="Helvetica Neue Light" charset="0"/>
            </a:endParaRPr>
          </a:p>
        </p:txBody>
      </p:sp>
      <p:pic>
        <p:nvPicPr>
          <p:cNvPr id="8" name="Picture 7" descr="appendiximage.jpg"/>
          <p:cNvPicPr>
            <a:picLocks noChangeAspect="1"/>
          </p:cNvPicPr>
          <p:nvPr/>
        </p:nvPicPr>
        <p:blipFill>
          <a:blip r:embed="rId7">
            <a:extLst>
              <a:ext uri="{799ccbb3fdcf20dfd6b92481849e5a2a}">
                <a14:useLocalDpi xmlns:a14="http://schemas.microsoft.com/office/drawing/2010/main" val="0"/>
              </a:ext>
            </a:extLst>
          </a:blip>
          <a:stretch>
            <a:fillRect/>
          </a:stretch>
        </p:blipFill>
        <p:spPr>
          <a:xfrm>
            <a:off x="2086518" y="533400"/>
            <a:ext cx="4970963" cy="4343400"/>
          </a:xfrm>
          <a:prstGeom prst="rect">
            <a:avLst/>
          </a:prstGeom>
        </p:spPr>
      </p:pic>
    </p:spTree>
    <p:extLst>
      <p:ext uri="{BB962C8B-B14F-4D97-AF65-F5344CB8AC3E}">
        <p14:creationId xmlns:p14="http://schemas.microsoft.com/office/powerpoint/2010/main" val="139829866"/>
      </p:ext>
    </p:extLst>
  </p:cSld>
  <p:clrMapOvr>
    <a:masterClrMapping/>
  </p:clrMapOvr>
  <p:transition xmlns:p14="http://schemas.microsoft.com/office/powerpoint/2010/mai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04800" y="5029200"/>
            <a:ext cx="8534400" cy="1295400"/>
          </a:xfrm>
        </p:spPr>
        <p:txBody>
          <a:bodyPr/>
          <a:lstStyle/>
          <a:p>
            <a:r>
              <a:rPr lang="en-US" dirty="0" smtClean="0"/>
              <a:t>Damped Harmonic Motion</a:t>
            </a:r>
          </a:p>
          <a:p>
            <a:pPr lvl="1"/>
            <a:r>
              <a:rPr lang="en-US" dirty="0" smtClean="0"/>
              <a:t>Illustrating the position against time of our object moving in simple harmonic motion. We see that for small damping, the amplitude of our motion slowly decreases over time.</a:t>
            </a:r>
          </a:p>
        </p:txBody>
      </p:sp>
      <p:sp>
        <p:nvSpPr>
          <p:cNvPr id="5" name="Rectangle 4"/>
          <p:cNvSpPr>
            <a:spLocks/>
          </p:cNvSpPr>
          <p:nvPr/>
        </p:nvSpPr>
        <p:spPr bwMode="auto">
          <a:xfrm>
            <a:off x="0" y="6400800"/>
            <a:ext cx="9144000" cy="469900"/>
          </a:xfrm>
          <a:prstGeom prst="rect">
            <a:avLst/>
          </a:prstGeom>
          <a:solidFill>
            <a:srgbClr val="F6F6F6"/>
          </a:solidFill>
          <a:ln>
            <a:noFill/>
          </a:ln>
          <a:extLst>
            <a:ext uri="{91240B29-F687-4f45-9708-019B960494DF}">
              <a14:hiddenLine xmlns:a14="http://schemas.microsoft.com/office/drawing/2010/main" w="3175">
                <a:solidFill>
                  <a:srgbClr val="D7D7D7"/>
                </a:solidFill>
                <a:miter lim="800000"/>
                <a:headEnd/>
                <a:tailEnd/>
              </a14:hiddenLine>
            </a:ext>
          </a:extLst>
        </p:spPr>
        <p:txBody>
          <a:bodyPr lIns="0" tIns="0" rIns="0" bIns="0"/>
          <a:lstStyle/>
          <a:p>
            <a:endParaRPr lang="en-US"/>
          </a:p>
        </p:txBody>
      </p:sp>
      <p:pic>
        <p:nvPicPr>
          <p:cNvPr id="7"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 y="6538913"/>
            <a:ext cx="1422400" cy="217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9" name="Rectangle 8"/>
          <p:cNvSpPr>
            <a:spLocks/>
          </p:cNvSpPr>
          <p:nvPr/>
        </p:nvSpPr>
        <p:spPr bwMode="auto">
          <a:xfrm>
            <a:off x="0" y="6815"/>
            <a:ext cx="9144000" cy="317500"/>
          </a:xfrm>
          <a:prstGeom prst="rect">
            <a:avLst/>
          </a:prstGeom>
          <a:solidFill>
            <a:srgbClr val="F0F0F0"/>
          </a:solidFill>
          <a:ln>
            <a:noFill/>
          </a:ln>
          <a:extLst>
            <a:ext uri="{91240B29-F687-4f45-9708-019B960494DF}">
              <a14:hiddenLine xmlns:a14="http://schemas.microsoft.com/office/drawing/2010/main" w="12700" cap="flat">
                <a:solidFill>
                  <a:srgbClr val="D7D7D7"/>
                </a:solidFill>
                <a:miter lim="800000"/>
                <a:headEnd type="none" w="med" len="med"/>
                <a:tailEnd type="none" w="med" len="med"/>
              </a14:hiddenLine>
            </a:ext>
          </a:extLst>
        </p:spPr>
        <p:txBody>
          <a:bodyPr lIns="0" tIns="0" rIns="0" bIns="0"/>
          <a:lstStyle/>
          <a:p>
            <a:endParaRPr lang="en-US"/>
          </a:p>
        </p:txBody>
      </p:sp>
      <p:sp>
        <p:nvSpPr>
          <p:cNvPr id="11" name="Line 5"/>
          <p:cNvSpPr>
            <a:spLocks noChangeShapeType="1"/>
          </p:cNvSpPr>
          <p:nvPr/>
        </p:nvSpPr>
        <p:spPr bwMode="auto">
          <a:xfrm>
            <a:off x="3046413" y="11113"/>
            <a:ext cx="3049587" cy="0"/>
          </a:xfrm>
          <a:prstGeom prst="line">
            <a:avLst/>
          </a:prstGeom>
          <a:noFill/>
          <a:ln w="38100">
            <a:solidFill>
              <a:srgbClr val="228CBC"/>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2" name="Line 6"/>
          <p:cNvSpPr>
            <a:spLocks noChangeShapeType="1"/>
          </p:cNvSpPr>
          <p:nvPr/>
        </p:nvSpPr>
        <p:spPr bwMode="auto">
          <a:xfrm>
            <a:off x="0" y="11113"/>
            <a:ext cx="3048000" cy="0"/>
          </a:xfrm>
          <a:prstGeom prst="line">
            <a:avLst/>
          </a:prstGeom>
          <a:noFill/>
          <a:ln w="38100">
            <a:solidFill>
              <a:srgbClr val="FDB620"/>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3" name="Line 7"/>
          <p:cNvSpPr>
            <a:spLocks noChangeShapeType="1"/>
          </p:cNvSpPr>
          <p:nvPr/>
        </p:nvSpPr>
        <p:spPr bwMode="auto">
          <a:xfrm>
            <a:off x="6094413" y="11113"/>
            <a:ext cx="3049587" cy="0"/>
          </a:xfrm>
          <a:prstGeom prst="line">
            <a:avLst/>
          </a:prstGeom>
          <a:noFill/>
          <a:ln w="38100">
            <a:solidFill>
              <a:srgbClr val="7BBB45"/>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6" name="Rectangle 8"/>
          <p:cNvSpPr>
            <a:spLocks/>
          </p:cNvSpPr>
          <p:nvPr/>
        </p:nvSpPr>
        <p:spPr bwMode="auto">
          <a:xfrm>
            <a:off x="3962400" y="6477000"/>
            <a:ext cx="5105400" cy="20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dirty="0">
                <a:solidFill>
                  <a:srgbClr val="828282"/>
                </a:solidFill>
                <a:latin typeface="Arial" charset="0"/>
                <a:ea typeface="ＭＳ Ｐゴシック" charset="0"/>
                <a:sym typeface="Helvetica Neue" charset="0"/>
              </a:rPr>
              <a:t>Free to share, print, make copies and changes. Get yours at </a:t>
            </a:r>
            <a:r>
              <a:rPr lang="en-US" sz="800" dirty="0" err="1">
                <a:solidFill>
                  <a:srgbClr val="828282"/>
                </a:solidFill>
                <a:latin typeface="Arial" charset="0"/>
                <a:ea typeface="ＭＳ Ｐゴシック" charset="0"/>
                <a:sym typeface="Helvetica Neue" charset="0"/>
              </a:rPr>
              <a:t>www.boundless.com</a:t>
            </a:r>
            <a:endParaRPr lang="en-US" sz="800" dirty="0">
              <a:solidFill>
                <a:srgbClr val="828282"/>
              </a:solidFill>
              <a:latin typeface="Arial" charset="0"/>
              <a:ea typeface="ＭＳ Ｐゴシック" charset="0"/>
              <a:sym typeface="Helvetica Neue" charset="0"/>
            </a:endParaRPr>
          </a:p>
        </p:txBody>
      </p:sp>
      <p:sp>
        <p:nvSpPr>
          <p:cNvPr id="17" name="Rectangle 10"/>
          <p:cNvSpPr>
            <a:spLocks/>
          </p:cNvSpPr>
          <p:nvPr/>
        </p:nvSpPr>
        <p:spPr bwMode="auto">
          <a:xfrm>
            <a:off x="1676400" y="6629400"/>
            <a:ext cx="73914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i="1" dirty="0" smtClean="0">
                <a:solidFill>
                  <a:srgbClr val="828282"/>
                </a:solidFill>
                <a:latin typeface="Arial" charset="0"/>
                <a:ea typeface="ＭＳ Ｐゴシック" charset="0"/>
                <a:sym typeface="Helvetica Neue" charset="0"/>
              </a:rPr>
              <a:t>OpenStax CNX.</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rPr>
              <a:t/>
            </a:r>
            <a:r>
              <a:rPr lang="en-US" sz="800" dirty="0" smtClean="0">
                <a:solidFill>
                  <a:srgbClr val="828282"/>
                </a:solidFill>
                <a:latin typeface="Arial" charset="0"/>
                <a:ea typeface="ＭＳ Ｐゴシック" charset="0"/>
                <a:sym typeface="Helvetica Neue" charset="0"/>
              </a:rPr>
              <a:t>"OpenStax College, Damped Harmonic Motion. November 3, 2012."</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hlinkClick r:id="rId3"/>
              </a:rPr>
              <a:t>CC BY 3.0</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hlinkClick r:id="rId4"/>
              </a:rPr>
              <a:t>http://cnx.org/content/m42246/latest/</a:t>
            </a:r>
            <a:r>
              <a:rPr lang="en-US" sz="800" dirty="0" smtClean="0">
                <a:solidFill>
                  <a:srgbClr val="828282"/>
                </a:solidFill>
                <a:latin typeface="Arial" charset="0"/>
                <a:ea typeface="ＭＳ Ｐゴシック" charset="0"/>
                <a:sym typeface="Helvetica Neue" charset="0"/>
              </a:rPr>
              <a:t> </a:t>
            </a:r>
            <a:r>
              <a:rPr lang="en-US" sz="800" u="sng" dirty="0" smtClean="0">
                <a:solidFill>
                  <a:srgbClr val="FFFFFF"/>
                </a:solidFill>
                <a:latin typeface="Arial"/>
                <a:ea typeface="ＭＳ Ｐゴシック" charset="0"/>
                <a:cs typeface="Arial"/>
                <a:sym typeface="Helvetica Neue" charset="0"/>
                <a:hlinkClick r:id="rId5"/>
              </a:rPr>
              <a:t>View on Boundless.com</a:t>
            </a:r>
            <a:endParaRPr lang="en-US" sz="800" u="sng" dirty="0">
              <a:solidFill>
                <a:srgbClr val="FFFFFF"/>
              </a:solidFill>
              <a:latin typeface="Arial"/>
              <a:ea typeface="ＭＳ Ｐゴシック" charset="0"/>
              <a:cs typeface="Arial"/>
              <a:sym typeface="Helvetica Neue" charset="0"/>
            </a:endParaRPr>
          </a:p>
        </p:txBody>
      </p:sp>
      <p:sp>
        <p:nvSpPr>
          <p:cNvPr id="14" name="Rectangle 11"/>
          <p:cNvSpPr>
            <a:spLocks/>
          </p:cNvSpPr>
          <p:nvPr/>
        </p:nvSpPr>
        <p:spPr bwMode="auto">
          <a:xfrm>
            <a:off x="190500" y="83015"/>
            <a:ext cx="8801100" cy="145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lstStyle/>
          <a:p>
            <a:pPr algn="l"/>
            <a:r>
              <a:rPr lang="en-US" sz="1000" dirty="0" smtClean="0">
                <a:solidFill>
                  <a:srgbClr val="828282"/>
                </a:solidFill>
                <a:latin typeface="Helvetica Neue Light" charset="0"/>
                <a:ea typeface="ＭＳ Ｐゴシック" charset="0"/>
                <a:cs typeface="Helvetica Neue Light" charset="0"/>
                <a:sym typeface="Helvetica Neue Light" charset="0"/>
              </a:rPr>
              <a:t>Waves and Vibrations</a:t>
            </a:r>
            <a:endParaRPr lang="en-US" sz="1000" dirty="0">
              <a:solidFill>
                <a:srgbClr val="828282"/>
              </a:solidFill>
              <a:latin typeface="Helvetica Neue Light" charset="0"/>
              <a:ea typeface="ＭＳ Ｐゴシック" charset="0"/>
              <a:cs typeface="Helvetica Neue Light" charset="0"/>
              <a:sym typeface="Helvetica Neue Light" charset="0"/>
            </a:endParaRPr>
          </a:p>
        </p:txBody>
      </p:sp>
      <p:pic>
        <p:nvPicPr>
          <p:cNvPr id="8" name="Picture 7" descr="appendiximage.jpg"/>
          <p:cNvPicPr>
            <a:picLocks noChangeAspect="1"/>
          </p:cNvPicPr>
          <p:nvPr/>
        </p:nvPicPr>
        <p:blipFill>
          <a:blip r:embed="rId7">
            <a:extLst>
              <a:ext uri="{f175a8dcb4a897662d27ca9178053761}">
                <a14:useLocalDpi xmlns:a14="http://schemas.microsoft.com/office/drawing/2010/main" val="0"/>
              </a:ext>
            </a:extLst>
          </a:blip>
          <a:stretch>
            <a:fillRect/>
          </a:stretch>
        </p:blipFill>
        <p:spPr>
          <a:xfrm>
            <a:off x="266700" y="533400"/>
            <a:ext cx="8610600" cy="3530346"/>
          </a:xfrm>
          <a:prstGeom prst="rect">
            <a:avLst/>
          </a:prstGeom>
        </p:spPr>
      </p:pic>
    </p:spTree>
    <p:extLst>
      <p:ext uri="{BB962C8B-B14F-4D97-AF65-F5344CB8AC3E}">
        <p14:creationId xmlns:p14="http://schemas.microsoft.com/office/powerpoint/2010/main" val="139829866"/>
      </p:ext>
    </p:extLst>
  </p:cSld>
  <p:clrMapOvr>
    <a:masterClrMapping/>
  </p:clrMapOvr>
  <p:transition xmlns:p14="http://schemas.microsoft.com/office/powerpoint/2010/mai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04800" y="5029200"/>
            <a:ext cx="8534400" cy="1295400"/>
          </a:xfrm>
        </p:spPr>
        <p:txBody>
          <a:bodyPr/>
          <a:lstStyle/>
          <a:p>
            <a:r>
              <a:rPr lang="en-US" dirty="0" smtClean="0"/>
              <a:t>Longitudinal Waves</a:t>
            </a:r>
          </a:p>
          <a:p>
            <a:pPr lvl="1"/>
            <a:r>
              <a:rPr lang="en-US" dirty="0" smtClean="0"/>
              <a:t>A compressed Slinky is an example of a longitudinal wave. The wave propagates in the same direction of oscillation.</a:t>
            </a:r>
          </a:p>
        </p:txBody>
      </p:sp>
      <p:sp>
        <p:nvSpPr>
          <p:cNvPr id="5" name="Rectangle 4"/>
          <p:cNvSpPr>
            <a:spLocks/>
          </p:cNvSpPr>
          <p:nvPr/>
        </p:nvSpPr>
        <p:spPr bwMode="auto">
          <a:xfrm>
            <a:off x="0" y="6400800"/>
            <a:ext cx="9144000" cy="469900"/>
          </a:xfrm>
          <a:prstGeom prst="rect">
            <a:avLst/>
          </a:prstGeom>
          <a:solidFill>
            <a:srgbClr val="F6F6F6"/>
          </a:solidFill>
          <a:ln>
            <a:noFill/>
          </a:ln>
          <a:extLst>
            <a:ext uri="{91240B29-F687-4f45-9708-019B960494DF}">
              <a14:hiddenLine xmlns:a14="http://schemas.microsoft.com/office/drawing/2010/main" w="3175">
                <a:solidFill>
                  <a:srgbClr val="D7D7D7"/>
                </a:solidFill>
                <a:miter lim="800000"/>
                <a:headEnd/>
                <a:tailEnd/>
              </a14:hiddenLine>
            </a:ext>
          </a:extLst>
        </p:spPr>
        <p:txBody>
          <a:bodyPr lIns="0" tIns="0" rIns="0" bIns="0"/>
          <a:lstStyle/>
          <a:p>
            <a:endParaRPr lang="en-US"/>
          </a:p>
        </p:txBody>
      </p:sp>
      <p:pic>
        <p:nvPicPr>
          <p:cNvPr id="7"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 y="6538913"/>
            <a:ext cx="1422400" cy="217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9" name="Rectangle 8"/>
          <p:cNvSpPr>
            <a:spLocks/>
          </p:cNvSpPr>
          <p:nvPr/>
        </p:nvSpPr>
        <p:spPr bwMode="auto">
          <a:xfrm>
            <a:off x="0" y="6815"/>
            <a:ext cx="9144000" cy="317500"/>
          </a:xfrm>
          <a:prstGeom prst="rect">
            <a:avLst/>
          </a:prstGeom>
          <a:solidFill>
            <a:srgbClr val="F0F0F0"/>
          </a:solidFill>
          <a:ln>
            <a:noFill/>
          </a:ln>
          <a:extLst>
            <a:ext uri="{91240B29-F687-4f45-9708-019B960494DF}">
              <a14:hiddenLine xmlns:a14="http://schemas.microsoft.com/office/drawing/2010/main" w="12700" cap="flat">
                <a:solidFill>
                  <a:srgbClr val="D7D7D7"/>
                </a:solidFill>
                <a:miter lim="800000"/>
                <a:headEnd type="none" w="med" len="med"/>
                <a:tailEnd type="none" w="med" len="med"/>
              </a14:hiddenLine>
            </a:ext>
          </a:extLst>
        </p:spPr>
        <p:txBody>
          <a:bodyPr lIns="0" tIns="0" rIns="0" bIns="0"/>
          <a:lstStyle/>
          <a:p>
            <a:endParaRPr lang="en-US"/>
          </a:p>
        </p:txBody>
      </p:sp>
      <p:sp>
        <p:nvSpPr>
          <p:cNvPr id="11" name="Line 5"/>
          <p:cNvSpPr>
            <a:spLocks noChangeShapeType="1"/>
          </p:cNvSpPr>
          <p:nvPr/>
        </p:nvSpPr>
        <p:spPr bwMode="auto">
          <a:xfrm>
            <a:off x="3046413" y="11113"/>
            <a:ext cx="3049587" cy="0"/>
          </a:xfrm>
          <a:prstGeom prst="line">
            <a:avLst/>
          </a:prstGeom>
          <a:noFill/>
          <a:ln w="38100">
            <a:solidFill>
              <a:srgbClr val="228CBC"/>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2" name="Line 6"/>
          <p:cNvSpPr>
            <a:spLocks noChangeShapeType="1"/>
          </p:cNvSpPr>
          <p:nvPr/>
        </p:nvSpPr>
        <p:spPr bwMode="auto">
          <a:xfrm>
            <a:off x="0" y="11113"/>
            <a:ext cx="3048000" cy="0"/>
          </a:xfrm>
          <a:prstGeom prst="line">
            <a:avLst/>
          </a:prstGeom>
          <a:noFill/>
          <a:ln w="38100">
            <a:solidFill>
              <a:srgbClr val="FDB620"/>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3" name="Line 7"/>
          <p:cNvSpPr>
            <a:spLocks noChangeShapeType="1"/>
          </p:cNvSpPr>
          <p:nvPr/>
        </p:nvSpPr>
        <p:spPr bwMode="auto">
          <a:xfrm>
            <a:off x="6094413" y="11113"/>
            <a:ext cx="3049587" cy="0"/>
          </a:xfrm>
          <a:prstGeom prst="line">
            <a:avLst/>
          </a:prstGeom>
          <a:noFill/>
          <a:ln w="38100">
            <a:solidFill>
              <a:srgbClr val="7BBB45"/>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6" name="Rectangle 8"/>
          <p:cNvSpPr>
            <a:spLocks/>
          </p:cNvSpPr>
          <p:nvPr/>
        </p:nvSpPr>
        <p:spPr bwMode="auto">
          <a:xfrm>
            <a:off x="3962400" y="6477000"/>
            <a:ext cx="5105400" cy="20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dirty="0">
                <a:solidFill>
                  <a:srgbClr val="828282"/>
                </a:solidFill>
                <a:latin typeface="Arial" charset="0"/>
                <a:ea typeface="ＭＳ Ｐゴシック" charset="0"/>
                <a:sym typeface="Helvetica Neue" charset="0"/>
              </a:rPr>
              <a:t>Free to share, print, make copies and changes. Get yours at </a:t>
            </a:r>
            <a:r>
              <a:rPr lang="en-US" sz="800" dirty="0" err="1">
                <a:solidFill>
                  <a:srgbClr val="828282"/>
                </a:solidFill>
                <a:latin typeface="Arial" charset="0"/>
                <a:ea typeface="ＭＳ Ｐゴシック" charset="0"/>
                <a:sym typeface="Helvetica Neue" charset="0"/>
              </a:rPr>
              <a:t>www.boundless.com</a:t>
            </a:r>
            <a:endParaRPr lang="en-US" sz="800" dirty="0">
              <a:solidFill>
                <a:srgbClr val="828282"/>
              </a:solidFill>
              <a:latin typeface="Arial" charset="0"/>
              <a:ea typeface="ＭＳ Ｐゴシック" charset="0"/>
              <a:sym typeface="Helvetica Neue" charset="0"/>
            </a:endParaRPr>
          </a:p>
        </p:txBody>
      </p:sp>
      <p:sp>
        <p:nvSpPr>
          <p:cNvPr id="17" name="Rectangle 10"/>
          <p:cNvSpPr>
            <a:spLocks/>
          </p:cNvSpPr>
          <p:nvPr/>
        </p:nvSpPr>
        <p:spPr bwMode="auto">
          <a:xfrm>
            <a:off x="1676400" y="6629400"/>
            <a:ext cx="73914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i="1" dirty="0" smtClean="0">
                <a:solidFill>
                  <a:srgbClr val="828282"/>
                </a:solidFill>
                <a:latin typeface="Arial" charset="0"/>
                <a:ea typeface="ＭＳ Ｐゴシック" charset="0"/>
                <a:sym typeface="Helvetica Neue" charset="0"/>
              </a:rPr>
              <a:t>Wikispaces.</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rPr>
              <a:t/>
            </a:r>
            <a:r>
              <a:rPr lang="en-US" sz="800" dirty="0" smtClean="0">
                <a:solidFill>
                  <a:srgbClr val="828282"/>
                </a:solidFill>
                <a:latin typeface="Arial" charset="0"/>
                <a:ea typeface="ＭＳ Ｐゴシック" charset="0"/>
                <a:sym typeface="Helvetica Neue" charset="0"/>
              </a:rPr>
              <a:t>"funwaves - 5.Longitudinal wave."</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hlinkClick r:id="rId3"/>
              </a:rPr>
              <a:t>CC BY-SA</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hlinkClick r:id="rId4"/>
              </a:rPr>
              <a:t>http://funwaves.wikispaces.com/5.+Longitudinal+wave</a:t>
            </a:r>
            <a:r>
              <a:rPr lang="en-US" sz="800" dirty="0" smtClean="0">
                <a:solidFill>
                  <a:srgbClr val="828282"/>
                </a:solidFill>
                <a:latin typeface="Arial" charset="0"/>
                <a:ea typeface="ＭＳ Ｐゴシック" charset="0"/>
                <a:sym typeface="Helvetica Neue" charset="0"/>
              </a:rPr>
              <a:t> </a:t>
            </a:r>
            <a:r>
              <a:rPr lang="en-US" sz="800" u="sng" dirty="0" smtClean="0">
                <a:solidFill>
                  <a:srgbClr val="FFFFFF"/>
                </a:solidFill>
                <a:latin typeface="Arial"/>
                <a:ea typeface="ＭＳ Ｐゴシック" charset="0"/>
                <a:cs typeface="Arial"/>
                <a:sym typeface="Helvetica Neue" charset="0"/>
                <a:hlinkClick r:id="rId5"/>
              </a:rPr>
              <a:t>View on Boundless.com</a:t>
            </a:r>
            <a:endParaRPr lang="en-US" sz="800" u="sng" dirty="0">
              <a:solidFill>
                <a:srgbClr val="FFFFFF"/>
              </a:solidFill>
              <a:latin typeface="Arial"/>
              <a:ea typeface="ＭＳ Ｐゴシック" charset="0"/>
              <a:cs typeface="Arial"/>
              <a:sym typeface="Helvetica Neue" charset="0"/>
            </a:endParaRPr>
          </a:p>
        </p:txBody>
      </p:sp>
      <p:sp>
        <p:nvSpPr>
          <p:cNvPr id="14" name="Rectangle 11"/>
          <p:cNvSpPr>
            <a:spLocks/>
          </p:cNvSpPr>
          <p:nvPr/>
        </p:nvSpPr>
        <p:spPr bwMode="auto">
          <a:xfrm>
            <a:off x="190500" y="83015"/>
            <a:ext cx="8801100" cy="145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lstStyle/>
          <a:p>
            <a:pPr algn="l"/>
            <a:r>
              <a:rPr lang="en-US" sz="1000" dirty="0" smtClean="0">
                <a:solidFill>
                  <a:srgbClr val="828282"/>
                </a:solidFill>
                <a:latin typeface="Helvetica Neue Light" charset="0"/>
                <a:ea typeface="ＭＳ Ｐゴシック" charset="0"/>
                <a:cs typeface="Helvetica Neue Light" charset="0"/>
                <a:sym typeface="Helvetica Neue Light" charset="0"/>
              </a:rPr>
              <a:t>Waves and Vibrations</a:t>
            </a:r>
            <a:endParaRPr lang="en-US" sz="1000" dirty="0">
              <a:solidFill>
                <a:srgbClr val="828282"/>
              </a:solidFill>
              <a:latin typeface="Helvetica Neue Light" charset="0"/>
              <a:ea typeface="ＭＳ Ｐゴシック" charset="0"/>
              <a:cs typeface="Helvetica Neue Light" charset="0"/>
              <a:sym typeface="Helvetica Neue Light" charset="0"/>
            </a:endParaRPr>
          </a:p>
        </p:txBody>
      </p:sp>
      <p:pic>
        <p:nvPicPr>
          <p:cNvPr id="8" name="Picture 7" descr="appendiximage.jpg"/>
          <p:cNvPicPr>
            <a:picLocks noChangeAspect="1"/>
          </p:cNvPicPr>
          <p:nvPr/>
        </p:nvPicPr>
        <p:blipFill>
          <a:blip r:embed="rId7">
            <a:extLst>
              <a:ext uri="{a7c599f521aa8a7af1cf113bb913cc23}">
                <a14:useLocalDpi xmlns:a14="http://schemas.microsoft.com/office/drawing/2010/main" val="0"/>
              </a:ext>
            </a:extLst>
          </a:blip>
          <a:stretch>
            <a:fillRect/>
          </a:stretch>
        </p:blipFill>
        <p:spPr>
          <a:xfrm>
            <a:off x="266700" y="533400"/>
            <a:ext cx="8610600" cy="2969600"/>
          </a:xfrm>
          <a:prstGeom prst="rect">
            <a:avLst/>
          </a:prstGeom>
        </p:spPr>
      </p:pic>
    </p:spTree>
    <p:extLst>
      <p:ext uri="{BB962C8B-B14F-4D97-AF65-F5344CB8AC3E}">
        <p14:creationId xmlns:p14="http://schemas.microsoft.com/office/powerpoint/2010/main" val="139829866"/>
      </p:ext>
    </p:extLst>
  </p:cSld>
  <p:clrMapOvr>
    <a:masterClrMapping/>
  </p:clrMapOvr>
  <p:transition xmlns:p14="http://schemas.microsoft.com/office/powerpoint/2010/mai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04800" y="5029200"/>
            <a:ext cx="8534400" cy="1295400"/>
          </a:xfrm>
        </p:spPr>
        <p:txBody>
          <a:bodyPr/>
          <a:lstStyle/>
          <a:p>
            <a:r>
              <a:rPr lang="en-US" dirty="0" smtClean="0"/>
              <a:t>Two Types of Waves: Longitudinal vs. Transverse</a:t>
            </a:r>
          </a:p>
          <a:p>
            <a:pPr lvl="1"/>
            <a:r>
              <a:rPr lang="en-US" dirty="0" smtClean="0"/>
              <a:t>Even ocean waves!</a:t>
            </a:r>
          </a:p>
        </p:txBody>
      </p:sp>
      <p:sp>
        <p:nvSpPr>
          <p:cNvPr id="5" name="Rectangle 4"/>
          <p:cNvSpPr>
            <a:spLocks/>
          </p:cNvSpPr>
          <p:nvPr/>
        </p:nvSpPr>
        <p:spPr bwMode="auto">
          <a:xfrm>
            <a:off x="0" y="6400800"/>
            <a:ext cx="9144000" cy="469900"/>
          </a:xfrm>
          <a:prstGeom prst="rect">
            <a:avLst/>
          </a:prstGeom>
          <a:solidFill>
            <a:srgbClr val="F6F6F6"/>
          </a:solidFill>
          <a:ln>
            <a:noFill/>
          </a:ln>
          <a:extLst>
            <a:ext uri="{91240B29-F687-4f45-9708-019B960494DF}">
              <a14:hiddenLine xmlns:a14="http://schemas.microsoft.com/office/drawing/2010/main" w="3175">
                <a:solidFill>
                  <a:srgbClr val="D7D7D7"/>
                </a:solidFill>
                <a:miter lim="800000"/>
                <a:headEnd/>
                <a:tailEnd/>
              </a14:hiddenLine>
            </a:ext>
          </a:extLst>
        </p:spPr>
        <p:txBody>
          <a:bodyPr lIns="0" tIns="0" rIns="0" bIns="0"/>
          <a:lstStyle/>
          <a:p>
            <a:endParaRPr lang="en-US"/>
          </a:p>
        </p:txBody>
      </p:sp>
      <p:pic>
        <p:nvPicPr>
          <p:cNvPr id="7"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 y="6538913"/>
            <a:ext cx="1422400" cy="217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9" name="Rectangle 8"/>
          <p:cNvSpPr>
            <a:spLocks/>
          </p:cNvSpPr>
          <p:nvPr/>
        </p:nvSpPr>
        <p:spPr bwMode="auto">
          <a:xfrm>
            <a:off x="0" y="6815"/>
            <a:ext cx="9144000" cy="317500"/>
          </a:xfrm>
          <a:prstGeom prst="rect">
            <a:avLst/>
          </a:prstGeom>
          <a:solidFill>
            <a:srgbClr val="F0F0F0"/>
          </a:solidFill>
          <a:ln>
            <a:noFill/>
          </a:ln>
          <a:extLst>
            <a:ext uri="{91240B29-F687-4f45-9708-019B960494DF}">
              <a14:hiddenLine xmlns:a14="http://schemas.microsoft.com/office/drawing/2010/main" w="12700" cap="flat">
                <a:solidFill>
                  <a:srgbClr val="D7D7D7"/>
                </a:solidFill>
                <a:miter lim="800000"/>
                <a:headEnd type="none" w="med" len="med"/>
                <a:tailEnd type="none" w="med" len="med"/>
              </a14:hiddenLine>
            </a:ext>
          </a:extLst>
        </p:spPr>
        <p:txBody>
          <a:bodyPr lIns="0" tIns="0" rIns="0" bIns="0"/>
          <a:lstStyle/>
          <a:p>
            <a:endParaRPr lang="en-US"/>
          </a:p>
        </p:txBody>
      </p:sp>
      <p:sp>
        <p:nvSpPr>
          <p:cNvPr id="11" name="Line 5"/>
          <p:cNvSpPr>
            <a:spLocks noChangeShapeType="1"/>
          </p:cNvSpPr>
          <p:nvPr/>
        </p:nvSpPr>
        <p:spPr bwMode="auto">
          <a:xfrm>
            <a:off x="3046413" y="11113"/>
            <a:ext cx="3049587" cy="0"/>
          </a:xfrm>
          <a:prstGeom prst="line">
            <a:avLst/>
          </a:prstGeom>
          <a:noFill/>
          <a:ln w="38100">
            <a:solidFill>
              <a:srgbClr val="228CBC"/>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2" name="Line 6"/>
          <p:cNvSpPr>
            <a:spLocks noChangeShapeType="1"/>
          </p:cNvSpPr>
          <p:nvPr/>
        </p:nvSpPr>
        <p:spPr bwMode="auto">
          <a:xfrm>
            <a:off x="0" y="11113"/>
            <a:ext cx="3048000" cy="0"/>
          </a:xfrm>
          <a:prstGeom prst="line">
            <a:avLst/>
          </a:prstGeom>
          <a:noFill/>
          <a:ln w="38100">
            <a:solidFill>
              <a:srgbClr val="FDB620"/>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3" name="Line 7"/>
          <p:cNvSpPr>
            <a:spLocks noChangeShapeType="1"/>
          </p:cNvSpPr>
          <p:nvPr/>
        </p:nvSpPr>
        <p:spPr bwMode="auto">
          <a:xfrm>
            <a:off x="6094413" y="11113"/>
            <a:ext cx="3049587" cy="0"/>
          </a:xfrm>
          <a:prstGeom prst="line">
            <a:avLst/>
          </a:prstGeom>
          <a:noFill/>
          <a:ln w="38100">
            <a:solidFill>
              <a:srgbClr val="7BBB45"/>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6" name="Rectangle 8"/>
          <p:cNvSpPr>
            <a:spLocks/>
          </p:cNvSpPr>
          <p:nvPr/>
        </p:nvSpPr>
        <p:spPr bwMode="auto">
          <a:xfrm>
            <a:off x="3962400" y="6477000"/>
            <a:ext cx="5105400" cy="20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dirty="0">
                <a:solidFill>
                  <a:srgbClr val="828282"/>
                </a:solidFill>
                <a:latin typeface="Arial" charset="0"/>
                <a:ea typeface="ＭＳ Ｐゴシック" charset="0"/>
                <a:sym typeface="Helvetica Neue" charset="0"/>
              </a:rPr>
              <a:t>Free to share, print, make copies and changes. Get yours at </a:t>
            </a:r>
            <a:r>
              <a:rPr lang="en-US" sz="800" dirty="0" err="1">
                <a:solidFill>
                  <a:srgbClr val="828282"/>
                </a:solidFill>
                <a:latin typeface="Arial" charset="0"/>
                <a:ea typeface="ＭＳ Ｐゴシック" charset="0"/>
                <a:sym typeface="Helvetica Neue" charset="0"/>
              </a:rPr>
              <a:t>www.boundless.com</a:t>
            </a:r>
            <a:endParaRPr lang="en-US" sz="800" dirty="0">
              <a:solidFill>
                <a:srgbClr val="828282"/>
              </a:solidFill>
              <a:latin typeface="Arial" charset="0"/>
              <a:ea typeface="ＭＳ Ｐゴシック" charset="0"/>
              <a:sym typeface="Helvetica Neue" charset="0"/>
            </a:endParaRPr>
          </a:p>
        </p:txBody>
      </p:sp>
      <p:sp>
        <p:nvSpPr>
          <p:cNvPr id="17" name="Rectangle 10"/>
          <p:cNvSpPr>
            <a:spLocks/>
          </p:cNvSpPr>
          <p:nvPr/>
        </p:nvSpPr>
        <p:spPr bwMode="auto">
          <a:xfrm>
            <a:off x="1676400" y="6629400"/>
            <a:ext cx="73914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u="sng" dirty="0" smtClean="0">
                <a:solidFill>
                  <a:srgbClr val="FFFFFF"/>
                </a:solidFill>
                <a:latin typeface="Arial"/>
                <a:ea typeface="ＭＳ Ｐゴシック" charset="0"/>
                <a:cs typeface="Arial"/>
                <a:sym typeface="Helvetica Neue" charset="0"/>
                <a:hlinkClick r:id="rId3"/>
              </a:rPr>
              <a:t>View on Boundless.com</a:t>
            </a:r>
            <a:endParaRPr lang="en-US" sz="800" u="sng" dirty="0">
              <a:solidFill>
                <a:srgbClr val="FFFFFF"/>
              </a:solidFill>
              <a:latin typeface="Arial"/>
              <a:ea typeface="ＭＳ Ｐゴシック" charset="0"/>
              <a:cs typeface="Arial"/>
              <a:sym typeface="Helvetica Neue" charset="0"/>
            </a:endParaRPr>
          </a:p>
        </p:txBody>
      </p:sp>
      <p:sp>
        <p:nvSpPr>
          <p:cNvPr id="14" name="Rectangle 11"/>
          <p:cNvSpPr>
            <a:spLocks/>
          </p:cNvSpPr>
          <p:nvPr/>
        </p:nvSpPr>
        <p:spPr bwMode="auto">
          <a:xfrm>
            <a:off x="190500" y="83015"/>
            <a:ext cx="8801100" cy="145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lstStyle/>
          <a:p>
            <a:pPr algn="l"/>
            <a:r>
              <a:rPr lang="en-US" sz="1000" dirty="0" smtClean="0">
                <a:solidFill>
                  <a:srgbClr val="828282"/>
                </a:solidFill>
                <a:latin typeface="Helvetica Neue Light" charset="0"/>
                <a:ea typeface="ＭＳ Ｐゴシック" charset="0"/>
                <a:cs typeface="Helvetica Neue Light" charset="0"/>
                <a:sym typeface="Helvetica Neue Light" charset="0"/>
              </a:rPr>
              <a:t>Waves and Vibrations</a:t>
            </a:r>
            <a:endParaRPr lang="en-US" sz="1000" dirty="0">
              <a:solidFill>
                <a:srgbClr val="828282"/>
              </a:solidFill>
              <a:latin typeface="Helvetica Neue Light" charset="0"/>
              <a:ea typeface="ＭＳ Ｐゴシック" charset="0"/>
              <a:cs typeface="Helvetica Neue Light" charset="0"/>
              <a:sym typeface="Helvetica Neue Light" charset="0"/>
            </a:endParaRPr>
          </a:p>
        </p:txBody>
      </p:sp>
      <p:pic>
        <p:nvPicPr>
          <p:cNvPr id="8" name="Picture 7" descr="appendiximage.jpg"/>
          <p:cNvPicPr>
            <a:picLocks noChangeAspect="1"/>
          </p:cNvPicPr>
          <p:nvPr/>
        </p:nvPicPr>
        <p:blipFill>
          <a:blip r:embed="rId5">
            <a:extLst>
              <a:ext uri="{0665ec4f4e486713ffc4083979b894cb}">
                <a14:useLocalDpi xmlns:a14="http://schemas.microsoft.com/office/drawing/2010/main" val="0"/>
              </a:ext>
            </a:extLst>
          </a:blip>
          <a:stretch>
            <a:fillRect/>
          </a:stretch>
        </p:blipFill>
        <p:spPr>
          <a:xfrm>
            <a:off x="1676400" y="533400"/>
            <a:ext cx="5791200" cy="4343400"/>
          </a:xfrm>
          <a:prstGeom prst="rect">
            <a:avLst/>
          </a:prstGeom>
        </p:spPr>
      </p:pic>
    </p:spTree>
    <p:extLst>
      <p:ext uri="{BB962C8B-B14F-4D97-AF65-F5344CB8AC3E}">
        <p14:creationId xmlns:p14="http://schemas.microsoft.com/office/powerpoint/2010/main" val="139829866"/>
      </p:ext>
    </p:extLst>
  </p:cSld>
  <p:clrMapOvr>
    <a:masterClrMapping/>
  </p:clrMapOvr>
  <p:transition xmlns:p14="http://schemas.microsoft.com/office/powerpoint/2010/mai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Attribution</a:t>
            </a:r>
            <a:endParaRPr lang="en-US" dirty="0"/>
          </a:p>
        </p:txBody>
      </p:sp>
      <p:sp>
        <p:nvSpPr>
          <p:cNvPr id="10" name="Text Placeholder 9"/>
          <p:cNvSpPr>
            <a:spLocks noGrp="1"/>
          </p:cNvSpPr>
          <p:nvPr>
            <p:ph type="body" sz="quarter" idx="10"/>
          </p:nvPr>
        </p:nvSpPr>
        <p:spPr/>
        <p:txBody>
          <a:bodyPr/>
          <a:lstStyle/>
          <a:p>
            <a:r>
              <a:rPr lang="en-US" sz="1200" i="1" dirty="0">
                <a:solidFill>
                  <a:schemeClr val="accent1"/>
                </a:solidFill>
                <a:latin typeface="Arial" charset="0"/>
                <a:ea typeface="ＭＳ Ｐゴシック" charset="0"/>
              </a:rPr>
              <a:t>Wikipedia.</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rPr>
              <a:t>"wave speed."</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2"/>
              </a:rPr>
              <a:t>CC BY-SA 3.0</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3"/>
              </a:rPr>
              <a:t>http://en.wikipedia.org/wiki/wave%20speed</a:t>
            </a:r>
            <a:endParaRPr lang="en-US" sz="1200" dirty="0">
              <a:solidFill>
                <a:schemeClr val="accent1"/>
              </a:solidFill>
              <a:latin typeface="Arial" charset="0"/>
              <a:ea typeface="ＭＳ Ｐゴシック" charset="0"/>
            </a:endParaRPr>
          </a:p>
          <a:p>
            <a:r>
              <a:rPr lang="en-US" sz="1200" i="1" dirty="0">
                <a:solidFill>
                  <a:schemeClr val="accent1"/>
                </a:solidFill>
                <a:latin typeface="Arial" charset="0"/>
                <a:ea typeface="ＭＳ Ｐゴシック" charset="0"/>
              </a:rPr>
              <a:t>Wiktionary.</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rPr>
              <a:t>"frequency."</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4"/>
              </a:rPr>
              <a:t>CC BY-SA 3.0</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5"/>
              </a:rPr>
              <a:t>http://en.wiktionary.org/wiki/frequency</a:t>
            </a:r>
            <a:endParaRPr lang="en-US" sz="1200" u="sng" dirty="0">
              <a:solidFill>
                <a:schemeClr val="accent1"/>
              </a:solidFill>
              <a:ea typeface="ＭＳ Ｐゴシック" charset="0"/>
              <a:cs typeface="Arial"/>
            </a:endParaRPr>
          </a:p>
          <a:p>
            <a:r>
              <a:rPr lang="en-US" sz="1200" i="1" dirty="0">
                <a:solidFill>
                  <a:schemeClr val="accent1"/>
                </a:solidFill>
                <a:latin typeface="Arial" charset="0"/>
                <a:ea typeface="ＭＳ Ｐゴシック" charset="0"/>
              </a:rPr>
              <a:t>Wiktionary.</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rPr>
              <a:t>"wavelength."</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6"/>
              </a:rPr>
              <a:t>CC BY-SA 3.0</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7"/>
              </a:rPr>
              <a:t>http://en.wiktionary.org/wiki/wavelength</a:t>
            </a:r>
            <a:endParaRPr lang="en-US" sz="1200" u="sng" dirty="0">
              <a:solidFill>
                <a:schemeClr val="accent1"/>
              </a:solidFill>
              <a:ea typeface="ＭＳ Ｐゴシック" charset="0"/>
              <a:cs typeface="Arial"/>
            </a:endParaRPr>
          </a:p>
          <a:p>
            <a:r>
              <a:rPr lang="en-US" sz="1200" i="1" dirty="0">
                <a:solidFill>
                  <a:schemeClr val="accent1"/>
                </a:solidFill>
                <a:latin typeface="Arial" charset="0"/>
                <a:ea typeface="ＭＳ Ｐゴシック" charset="0"/>
              </a:rPr>
              <a:t>Wikipedia.</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rPr>
              <a:t>"Phase velocity."</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8"/>
              </a:rPr>
              <a:t>CC BY-SA 3.0</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9"/>
              </a:rPr>
              <a:t>http://en.wikipedia.org/wiki/Phase_velocity</a:t>
            </a:r>
            <a:endParaRPr lang="en-US" sz="1200" u="sng" dirty="0">
              <a:solidFill>
                <a:schemeClr val="accent1"/>
              </a:solidFill>
              <a:ea typeface="ＭＳ Ｐゴシック" charset="0"/>
              <a:cs typeface="Arial"/>
            </a:endParaRPr>
          </a:p>
          <a:p>
            <a:r>
              <a:rPr lang="en-US" sz="1200" i="1" dirty="0">
                <a:solidFill>
                  <a:schemeClr val="accent1"/>
                </a:solidFill>
                <a:latin typeface="Arial" charset="0"/>
                <a:ea typeface="ＭＳ Ｐゴシック" charset="0"/>
              </a:rPr>
              <a:t>Wikipedia.</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rPr>
              <a:t>"Group velocity."</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10"/>
              </a:rPr>
              <a:t>CC BY-SA 3.0</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11"/>
              </a:rPr>
              <a:t>http://en.wikipedia.org/wiki/Group_velocity</a:t>
            </a:r>
            <a:endParaRPr lang="en-US" sz="1200" u="sng" dirty="0">
              <a:solidFill>
                <a:schemeClr val="accent1"/>
              </a:solidFill>
              <a:ea typeface="ＭＳ Ｐゴシック" charset="0"/>
              <a:cs typeface="Arial"/>
            </a:endParaRPr>
          </a:p>
          <a:p>
            <a:r>
              <a:rPr lang="en-US" sz="1200" i="1" dirty="0">
                <a:solidFill>
                  <a:schemeClr val="accent1"/>
                </a:solidFill>
                <a:latin typeface="Arial" charset="0"/>
                <a:ea typeface="ＭＳ Ｐゴシック" charset="0"/>
              </a:rPr>
              <a:t>Wikipedia.</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rPr>
              <a:t>"Frequency."</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12"/>
              </a:rPr>
              <a:t>CC BY-SA 3.0</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13"/>
              </a:rPr>
              <a:t>http://en.wikipedia.org/wiki/Frequency</a:t>
            </a:r>
            <a:endParaRPr lang="en-US" sz="1200" u="sng" dirty="0">
              <a:solidFill>
                <a:schemeClr val="accent1"/>
              </a:solidFill>
              <a:ea typeface="ＭＳ Ｐゴシック" charset="0"/>
              <a:cs typeface="Arial"/>
            </a:endParaRPr>
          </a:p>
          <a:p>
            <a:r>
              <a:rPr lang="en-US" sz="1200" i="1" dirty="0">
                <a:solidFill>
                  <a:schemeClr val="accent1"/>
                </a:solidFill>
                <a:latin typeface="Arial" charset="0"/>
                <a:ea typeface="ＭＳ Ｐゴシック" charset="0"/>
              </a:rPr>
              <a:t>Wikipedia.</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rPr>
              <a:t>"Frequency."</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14"/>
              </a:rPr>
              <a:t>CC BY-SA 3.0</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15"/>
              </a:rPr>
              <a:t>http://en.wikipedia.org/wiki/Frequency</a:t>
            </a:r>
            <a:endParaRPr lang="en-US" sz="1200" u="sng" dirty="0">
              <a:solidFill>
                <a:schemeClr val="accent1"/>
              </a:solidFill>
              <a:ea typeface="ＭＳ Ｐゴシック" charset="0"/>
              <a:cs typeface="Arial"/>
            </a:endParaRPr>
          </a:p>
          <a:p>
            <a:r>
              <a:rPr lang="en-US" sz="1200" i="1" dirty="0">
                <a:solidFill>
                  <a:schemeClr val="accent1"/>
                </a:solidFill>
                <a:latin typeface="Arial" charset="0"/>
                <a:ea typeface="ＭＳ Ｐゴシック" charset="0"/>
              </a:rPr>
              <a:t>Wikipedia.</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rPr>
              <a:t>"Frequency."</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16"/>
              </a:rPr>
              <a:t>CC BY-SA 3.0</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17"/>
              </a:rPr>
              <a:t>http://en.wikipedia.org/wiki/Frequency</a:t>
            </a:r>
            <a:endParaRPr lang="en-US" sz="1200" u="sng" dirty="0">
              <a:solidFill>
                <a:schemeClr val="accent1"/>
              </a:solidFill>
              <a:ea typeface="ＭＳ Ｐゴシック" charset="0"/>
              <a:cs typeface="Arial"/>
            </a:endParaRPr>
          </a:p>
          <a:p>
            <a:r>
              <a:rPr lang="en-US" sz="1200" i="1" dirty="0">
                <a:solidFill>
                  <a:schemeClr val="accent1"/>
                </a:solidFill>
                <a:latin typeface="Arial" charset="0"/>
                <a:ea typeface="ＭＳ Ｐゴシック" charset="0"/>
              </a:rPr>
              <a:t>Wikipedia.</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rPr>
              <a:t>"Frequency."</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18"/>
              </a:rPr>
              <a:t>CC BY-SA 3.0</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19"/>
              </a:rPr>
              <a:t>http://en.wikipedia.org/wiki/Frequency</a:t>
            </a:r>
            <a:endParaRPr lang="en-US" sz="1200" u="sng" dirty="0">
              <a:solidFill>
                <a:schemeClr val="accent1"/>
              </a:solidFill>
              <a:ea typeface="ＭＳ Ｐゴシック" charset="0"/>
              <a:cs typeface="Arial"/>
            </a:endParaRPr>
          </a:p>
          <a:p>
            <a:r>
              <a:rPr lang="en-US" sz="1200" i="1" dirty="0">
                <a:solidFill>
                  <a:schemeClr val="accent1"/>
                </a:solidFill>
                <a:latin typeface="Arial" charset="0"/>
                <a:ea typeface="ＭＳ Ｐゴシック" charset="0"/>
              </a:rPr>
              <a:t>Wiktionary.</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rPr>
              <a:t>"force."</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20"/>
              </a:rPr>
              <a:t>CC BY-SA 3.0</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21"/>
              </a:rPr>
              <a:t>http://en.wiktionary.org/wiki/force</a:t>
            </a:r>
            <a:endParaRPr lang="en-US" sz="1200" u="sng" dirty="0">
              <a:solidFill>
                <a:schemeClr val="accent1"/>
              </a:solidFill>
              <a:ea typeface="ＭＳ Ｐゴシック" charset="0"/>
              <a:cs typeface="Arial"/>
            </a:endParaRPr>
          </a:p>
          <a:p>
            <a:r>
              <a:rPr lang="en-US" sz="1200" i="1" dirty="0">
                <a:solidFill>
                  <a:schemeClr val="accent1"/>
                </a:solidFill>
                <a:latin typeface="Arial" charset="0"/>
                <a:ea typeface="ＭＳ Ｐゴシック" charset="0"/>
              </a:rPr>
              <a:t>Wiktionary.</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rPr>
              <a:t>"equilibrium."</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22"/>
              </a:rPr>
              <a:t>CC BY-SA 3.0</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23"/>
              </a:rPr>
              <a:t>http://en.wiktionary.org/wiki/equilibrium</a:t>
            </a:r>
            <a:endParaRPr lang="en-US" sz="1200" dirty="0">
              <a:solidFill>
                <a:schemeClr val="accent1"/>
              </a:solidFill>
              <a:latin typeface="Arial" charset="0"/>
              <a:ea typeface="ＭＳ Ｐゴシック" charset="0"/>
            </a:endParaRPr>
          </a:p>
          <a:p>
            <a:r>
              <a:rPr lang="en-US" sz="1200" i="1" dirty="0">
                <a:solidFill>
                  <a:schemeClr val="accent1"/>
                </a:solidFill>
                <a:latin typeface="Arial" charset="0"/>
                <a:ea typeface="ＭＳ Ｐゴシック" charset="0"/>
              </a:rPr>
              <a:t>Wiktionary.</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rPr>
              <a:t>"oscillator."</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24"/>
              </a:rPr>
              <a:t>CC BY-SA 3.0</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25"/>
              </a:rPr>
              <a:t>http://en.wiktionary.org/wiki/oscillator</a:t>
            </a:r>
            <a:endParaRPr lang="en-US" sz="1200" u="sng" dirty="0">
              <a:solidFill>
                <a:schemeClr val="accent1"/>
              </a:solidFill>
              <a:ea typeface="ＭＳ Ｐゴシック" charset="0"/>
              <a:cs typeface="Arial"/>
            </a:endParaRPr>
          </a:p>
          <a:p>
            <a:r>
              <a:rPr lang="en-US" sz="1200" i="1" dirty="0">
                <a:solidFill>
                  <a:schemeClr val="accent1"/>
                </a:solidFill>
                <a:latin typeface="Arial" charset="0"/>
                <a:ea typeface="ＭＳ Ｐゴシック" charset="0"/>
              </a:rPr>
              <a:t>Wikipedia.</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rPr>
              <a:t>"Driven oscillations."</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26"/>
              </a:rPr>
              <a:t>CC BY-SA 3.0</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27"/>
              </a:rPr>
              <a:t>http://en.wikipedia.org/wiki/Driven_oscillations%23Driven_harmonic_oscillators</a:t>
            </a:r>
            <a:endParaRPr lang="en-US" sz="1200" u="sng" dirty="0">
              <a:solidFill>
                <a:schemeClr val="accent1"/>
              </a:solidFill>
              <a:ea typeface="ＭＳ Ｐゴシック" charset="0"/>
              <a:cs typeface="Arial"/>
            </a:endParaRPr>
          </a:p>
          <a:p>
            <a:r>
              <a:rPr lang="en-US" sz="1200" i="1" dirty="0">
                <a:solidFill>
                  <a:schemeClr val="accent1"/>
                </a:solidFill>
                <a:latin typeface="Arial" charset="0"/>
                <a:ea typeface="ＭＳ Ｐゴシック" charset="0"/>
              </a:rPr>
              <a:t>Wiktionary.</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rPr>
              <a:t>"medium."</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28"/>
              </a:rPr>
              <a:t>CC BY-SA 3.0</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29"/>
              </a:rPr>
              <a:t>http://en.wiktionary.org/wiki/medium</a:t>
            </a:r>
            <a:endParaRPr lang="en-US" sz="1200" dirty="0">
              <a:solidFill>
                <a:schemeClr val="accent1"/>
              </a:solidFill>
              <a:latin typeface="Arial" charset="0"/>
              <a:ea typeface="ＭＳ Ｐゴシック" charset="0"/>
            </a:endParaRPr>
          </a:p>
          <a:p>
            <a:r>
              <a:rPr lang="en-US" sz="1200" i="1" dirty="0">
                <a:solidFill>
                  <a:schemeClr val="accent1"/>
                </a:solidFill>
                <a:latin typeface="Arial" charset="0"/>
                <a:ea typeface="ＭＳ Ｐゴシック" charset="0"/>
              </a:rPr>
              <a:t>Wikipedia.</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rPr>
              <a:t>"direction of propagation."</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30"/>
              </a:rPr>
              <a:t>CC BY-SA 3.0</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31"/>
              </a:rPr>
              <a:t>http://en.wikipedia.org/wiki/direction%20of%20propagation</a:t>
            </a:r>
            <a:endParaRPr lang="en-US" sz="1200" u="sng" dirty="0">
              <a:solidFill>
                <a:schemeClr val="accent1"/>
              </a:solidFill>
              <a:ea typeface="ＭＳ Ｐゴシック" charset="0"/>
              <a:cs typeface="Arial"/>
            </a:endParaRPr>
          </a:p>
          <a:p>
            <a:r>
              <a:rPr lang="en-US" sz="1200" i="1" dirty="0">
                <a:solidFill>
                  <a:schemeClr val="accent1"/>
                </a:solidFill>
                <a:latin typeface="Arial" charset="0"/>
                <a:ea typeface="ＭＳ Ｐゴシック" charset="0"/>
              </a:rPr>
              <a:t>Wiktionary.</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rPr>
              <a:t>"wave."</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30"/>
              </a:rPr>
              <a:t>CC BY-SA 3.0</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32"/>
              </a:rPr>
              <a:t>http://en.wiktionary.org/wiki/wave</a:t>
            </a:r>
            <a:endParaRPr lang="en-US" sz="1200" u="sng" dirty="0">
              <a:solidFill>
                <a:schemeClr val="accent1"/>
              </a:solidFill>
              <a:ea typeface="ＭＳ Ｐゴシック" charset="0"/>
              <a:cs typeface="Arial"/>
            </a:endParaRPr>
          </a:p>
          <a:p>
            <a:r>
              <a:rPr lang="en-US" sz="1200" i="1" dirty="0">
                <a:solidFill>
                  <a:schemeClr val="accent1"/>
                </a:solidFill>
                <a:latin typeface="Arial" charset="0"/>
                <a:ea typeface="ＭＳ Ｐゴシック" charset="0"/>
              </a:rPr>
              <a:t>Wikipedia.</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rPr>
              <a:t>"Waves."</a:t>
            </a:r>
            <a:r>
              <a:rPr lang="en-US" sz="1200" dirty="0">
                <a:solidFill>
                  <a:schemeClr val="accent1"/>
                </a:solidFill>
                <a:latin typeface="Arial" charset="0"/>
                <a:ea typeface="ＭＳ Ｐゴシック" charset="0"/>
              </a:rPr>
              <a:t> </a:t>
            </a:r>
            <a:r>
              <a:rPr lang="en-US" sz="1200">
                <a:solidFill>
                  <a:schemeClr val="accent1"/>
                </a:solidFill>
                <a:latin typeface="Arial" charset="0"/>
                <a:ea typeface="ＭＳ Ｐゴシック" charset="0"/>
                <a:hlinkClick r:id="rId33"/>
              </a:rPr>
              <a:t>CC BY-SA 3.0</a:t>
            </a:r>
            <a:r>
              <a:rPr lang="en-US" sz="1200">
                <a:solidFill>
                  <a:schemeClr val="accent1"/>
                </a:solidFill>
                <a:latin typeface="Arial" charset="0"/>
                <a:ea typeface="ＭＳ Ｐゴシック" charset="0"/>
              </a:rPr>
              <a:t> </a:t>
            </a:r>
            <a:r>
              <a:rPr lang="en-US" sz="1200" smtClean="0">
                <a:solidFill>
                  <a:schemeClr val="accent1"/>
                </a:solidFill>
                <a:latin typeface="Arial" charset="0"/>
                <a:ea typeface="ＭＳ Ｐゴシック" charset="0"/>
                <a:hlinkClick r:id="rId34"/>
              </a:rPr>
              <a:t>http://en.wikipedia.org/wiki/Waves</a:t>
            </a:r>
            <a:endParaRPr lang="en-US" sz="1200" u="sng" dirty="0">
              <a:solidFill>
                <a:schemeClr val="accent1"/>
              </a:solidFill>
              <a:ea typeface="ＭＳ Ｐゴシック" charset="0"/>
              <a:cs typeface="Arial"/>
            </a:endParaRPr>
          </a:p>
        </p:txBody>
      </p:sp>
      <p:sp>
        <p:nvSpPr>
          <p:cNvPr id="3" name="Rectangle 2"/>
          <p:cNvSpPr>
            <a:spLocks/>
          </p:cNvSpPr>
          <p:nvPr/>
        </p:nvSpPr>
        <p:spPr bwMode="auto">
          <a:xfrm>
            <a:off x="0" y="6815"/>
            <a:ext cx="9144000" cy="317500"/>
          </a:xfrm>
          <a:prstGeom prst="rect">
            <a:avLst/>
          </a:prstGeom>
          <a:solidFill>
            <a:srgbClr val="F0F0F0"/>
          </a:solidFill>
          <a:ln>
            <a:noFill/>
          </a:ln>
          <a:extLst>
            <a:ext uri="{91240B29-F687-4f45-9708-019B960494DF}">
              <a14:hiddenLine xmlns:a14="http://schemas.microsoft.com/office/drawing/2010/main" w="12700" cap="flat">
                <a:solidFill>
                  <a:srgbClr val="D7D7D7"/>
                </a:solidFill>
                <a:miter lim="800000"/>
                <a:headEnd type="none" w="med" len="med"/>
                <a:tailEnd type="none" w="med" len="med"/>
              </a14:hiddenLine>
            </a:ext>
          </a:extLst>
        </p:spPr>
        <p:txBody>
          <a:bodyPr lIns="0" tIns="0" rIns="0" bIns="0"/>
          <a:lstStyle/>
          <a:p>
            <a:endParaRPr lang="en-US"/>
          </a:p>
        </p:txBody>
      </p:sp>
      <p:sp>
        <p:nvSpPr>
          <p:cNvPr id="5" name="Line 5"/>
          <p:cNvSpPr>
            <a:spLocks noChangeShapeType="1"/>
          </p:cNvSpPr>
          <p:nvPr/>
        </p:nvSpPr>
        <p:spPr bwMode="auto">
          <a:xfrm>
            <a:off x="3046413" y="11113"/>
            <a:ext cx="3049587" cy="0"/>
          </a:xfrm>
          <a:prstGeom prst="line">
            <a:avLst/>
          </a:prstGeom>
          <a:noFill/>
          <a:ln w="38100">
            <a:solidFill>
              <a:srgbClr val="228CBC"/>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6" name="Line 6"/>
          <p:cNvSpPr>
            <a:spLocks noChangeShapeType="1"/>
          </p:cNvSpPr>
          <p:nvPr/>
        </p:nvSpPr>
        <p:spPr bwMode="auto">
          <a:xfrm>
            <a:off x="0" y="11113"/>
            <a:ext cx="3048000" cy="0"/>
          </a:xfrm>
          <a:prstGeom prst="line">
            <a:avLst/>
          </a:prstGeom>
          <a:noFill/>
          <a:ln w="38100">
            <a:solidFill>
              <a:srgbClr val="FDB620"/>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7" name="Line 7"/>
          <p:cNvSpPr>
            <a:spLocks noChangeShapeType="1"/>
          </p:cNvSpPr>
          <p:nvPr/>
        </p:nvSpPr>
        <p:spPr bwMode="auto">
          <a:xfrm>
            <a:off x="6094413" y="11113"/>
            <a:ext cx="3049587" cy="0"/>
          </a:xfrm>
          <a:prstGeom prst="line">
            <a:avLst/>
          </a:prstGeom>
          <a:noFill/>
          <a:ln w="38100">
            <a:solidFill>
              <a:srgbClr val="7BBB45"/>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8" name="Line 6"/>
          <p:cNvSpPr>
            <a:spLocks noChangeShapeType="1"/>
          </p:cNvSpPr>
          <p:nvPr/>
        </p:nvSpPr>
        <p:spPr bwMode="auto">
          <a:xfrm>
            <a:off x="228600" y="914400"/>
            <a:ext cx="8694737" cy="0"/>
          </a:xfrm>
          <a:prstGeom prst="line">
            <a:avLst/>
          </a:prstGeom>
          <a:noFill/>
          <a:ln w="12700" cap="flat">
            <a:solidFill>
              <a:srgbClr val="B2B2B2"/>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3" name="Rectangle 12"/>
          <p:cNvSpPr>
            <a:spLocks/>
          </p:cNvSpPr>
          <p:nvPr/>
        </p:nvSpPr>
        <p:spPr bwMode="auto">
          <a:xfrm>
            <a:off x="0" y="6400800"/>
            <a:ext cx="9144000" cy="469900"/>
          </a:xfrm>
          <a:prstGeom prst="rect">
            <a:avLst/>
          </a:prstGeom>
          <a:solidFill>
            <a:srgbClr val="F6F6F6"/>
          </a:solidFill>
          <a:ln>
            <a:noFill/>
          </a:ln>
          <a:extLst>
            <a:ext uri="{91240B29-F687-4f45-9708-019B960494DF}">
              <a14:hiddenLine xmlns:a14="http://schemas.microsoft.com/office/drawing/2010/main" w="3175">
                <a:solidFill>
                  <a:srgbClr val="D7D7D7"/>
                </a:solidFill>
                <a:miter lim="800000"/>
                <a:headEnd/>
                <a:tailEnd/>
              </a14:hiddenLine>
            </a:ext>
          </a:extLst>
        </p:spPr>
        <p:txBody>
          <a:bodyPr lIns="0" tIns="0" rIns="0" bIns="0"/>
          <a:lstStyle/>
          <a:p>
            <a:endParaRPr lang="en-US"/>
          </a:p>
        </p:txBody>
      </p:sp>
      <p:pic>
        <p:nvPicPr>
          <p:cNvPr id="14" name="Picture 8"/>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8369300" y="6527800"/>
            <a:ext cx="625475"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5" name="Picture 7"/>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190500" y="6538913"/>
            <a:ext cx="1422400" cy="217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6" name="Rectangle 8"/>
          <p:cNvSpPr>
            <a:spLocks/>
          </p:cNvSpPr>
          <p:nvPr/>
        </p:nvSpPr>
        <p:spPr bwMode="auto">
          <a:xfrm>
            <a:off x="3962400" y="6578600"/>
            <a:ext cx="4318000" cy="20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dirty="0">
                <a:solidFill>
                  <a:srgbClr val="828282"/>
                </a:solidFill>
                <a:latin typeface="Arial" charset="0"/>
                <a:ea typeface="ＭＳ Ｐゴシック" charset="0"/>
                <a:sym typeface="Helvetica Neue" charset="0"/>
              </a:rPr>
              <a:t>Free to share, print, make copies and changes. Get yours at </a:t>
            </a:r>
            <a:r>
              <a:rPr lang="en-US" sz="800" dirty="0" err="1">
                <a:solidFill>
                  <a:srgbClr val="828282"/>
                </a:solidFill>
                <a:latin typeface="Arial" charset="0"/>
                <a:ea typeface="ＭＳ Ｐゴシック" charset="0"/>
                <a:sym typeface="Helvetica Neue" charset="0"/>
              </a:rPr>
              <a:t>www.boundless.com</a:t>
            </a:r>
            <a:endParaRPr lang="en-US" sz="800" dirty="0">
              <a:solidFill>
                <a:srgbClr val="828282"/>
              </a:solidFill>
              <a:latin typeface="Arial" charset="0"/>
              <a:ea typeface="ＭＳ Ｐゴシック" charset="0"/>
              <a:sym typeface="Helvetica Neue" charset="0"/>
            </a:endParaRPr>
          </a:p>
        </p:txBody>
      </p:sp>
      <p:sp>
        <p:nvSpPr>
          <p:cNvPr id="17" name="Rectangle 11"/>
          <p:cNvSpPr>
            <a:spLocks/>
          </p:cNvSpPr>
          <p:nvPr/>
        </p:nvSpPr>
        <p:spPr bwMode="auto">
          <a:xfrm>
            <a:off x="190500" y="83015"/>
            <a:ext cx="8801100" cy="145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lstStyle/>
          <a:p>
            <a:pPr algn="l"/>
            <a:r>
              <a:rPr lang="en-US" sz="1000" dirty="0" smtClean="0">
                <a:solidFill>
                  <a:srgbClr val="828282"/>
                </a:solidFill>
                <a:latin typeface="Helvetica Neue Light" charset="0"/>
                <a:ea typeface="ＭＳ Ｐゴシック" charset="0"/>
                <a:cs typeface="Helvetica Neue Light" charset="0"/>
                <a:sym typeface="Helvetica Neue Light" charset="0"/>
              </a:rPr>
              <a:t>Waves and Vibrations</a:t>
            </a:r>
            <a:endParaRPr lang="en-US" sz="1000" dirty="0">
              <a:solidFill>
                <a:srgbClr val="828282"/>
              </a:solidFill>
              <a:latin typeface="Helvetica Neue Light" charset="0"/>
              <a:ea typeface="ＭＳ Ｐゴシック" charset="0"/>
              <a:cs typeface="Helvetica Neue Light" charset="0"/>
              <a:sym typeface="Helvetica Neue Light" charset="0"/>
            </a:endParaRPr>
          </a:p>
        </p:txBody>
      </p:sp>
    </p:spTree>
    <p:extLst>
      <p:ext uri="{BB962C8B-B14F-4D97-AF65-F5344CB8AC3E}">
        <p14:creationId xmlns:p14="http://schemas.microsoft.com/office/powerpoint/2010/main" val="1732068689"/>
      </p:ext>
    </p:extLst>
  </p:cSld>
  <p:clrMapOvr>
    <a:masterClrMapping/>
  </p:clrMapOvr>
  <p:transition xmlns:p14="http://schemas.microsoft.com/office/powerpoint/2010/mai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p:cNvSpPr>
            <a:spLocks noGrp="1"/>
          </p:cNvSpPr>
          <p:nvPr>
            <p:ph type="body" sz="quarter" idx="10"/>
          </p:nvPr>
        </p:nvSpPr>
        <p:spPr>
          <a:xfrm>
            <a:off x="228600" y="533400"/>
            <a:ext cx="8686800" cy="5715000"/>
          </a:xfrm>
        </p:spPr>
        <p:txBody>
          <a:bodyPr/>
          <a:lstStyle/>
          <a:p>
            <a:r>
              <a:rPr lang="en-US" sz="1200" i="1" dirty="0" smtClean="0">
                <a:solidFill>
                  <a:schemeClr val="accent1"/>
                </a:solidFill>
                <a:latin typeface="Arial" charset="0"/>
                <a:ea typeface="ＭＳ Ｐゴシック" charset="0"/>
              </a:rPr>
              <a:t>Wikipedia.</a:t>
            </a:r>
            <a:r>
              <a:rPr lang="en-US" sz="1200" dirty="0" smtClean="0">
                <a:solidFill>
                  <a:schemeClr val="accent1"/>
                </a:solidFill>
                <a:latin typeface="Arial" charset="0"/>
                <a:ea typeface="ＭＳ Ｐゴシック" charset="0"/>
              </a:rPr>
              <a:t> </a:t>
            </a:r>
            <a:r>
              <a:rPr lang="en-US" sz="1200" dirty="0" smtClean="0">
                <a:solidFill>
                  <a:schemeClr val="accent1"/>
                </a:solidFill>
                <a:latin typeface="Arial" charset="0"/>
                <a:ea typeface="ＭＳ Ｐゴシック" charset="0"/>
              </a:rPr>
              <a:t>"Waves."</a:t>
            </a:r>
            <a:r>
              <a:rPr lang="en-US" sz="1200" dirty="0" smtClean="0">
                <a:solidFill>
                  <a:schemeClr val="accent1"/>
                </a:solidFill>
                <a:latin typeface="Arial" charset="0"/>
                <a:ea typeface="ＭＳ Ｐゴシック" charset="0"/>
              </a:rPr>
              <a:t> </a:t>
            </a:r>
            <a:r>
              <a:rPr lang="en-US" sz="1200" dirty="0" smtClean="0">
                <a:solidFill>
                  <a:schemeClr val="accent1"/>
                </a:solidFill>
                <a:latin typeface="Arial" charset="0"/>
                <a:ea typeface="ＭＳ Ｐゴシック" charset="0"/>
                <a:hlinkClick r:id="rId2"/>
              </a:rPr>
              <a:t>CC BY-SA 3.0</a:t>
            </a:r>
            <a:r>
              <a:rPr lang="en-US" sz="1200" dirty="0" smtClean="0">
                <a:solidFill>
                  <a:schemeClr val="accent1"/>
                </a:solidFill>
                <a:latin typeface="Arial" charset="0"/>
                <a:ea typeface="ＭＳ Ｐゴシック" charset="0"/>
              </a:rPr>
              <a:t> </a:t>
            </a:r>
            <a:r>
              <a:rPr lang="en-US" sz="1200" dirty="0" smtClean="0">
                <a:solidFill>
                  <a:schemeClr val="accent1"/>
                </a:solidFill>
                <a:latin typeface="Arial" charset="0"/>
                <a:ea typeface="ＭＳ Ｐゴシック" charset="0"/>
                <a:hlinkClick r:id="rId3"/>
              </a:rPr>
              <a:t>http://en.wikipedia.org/wiki/Waves</a:t>
            </a:r>
            <a:endParaRPr lang="en-US" sz="1200" dirty="0" smtClean="0">
              <a:solidFill>
                <a:schemeClr val="accent1"/>
              </a:solidFill>
              <a:latin typeface="Arial" charset="0"/>
              <a:ea typeface="ＭＳ Ｐゴシック" charset="0"/>
            </a:endParaRPr>
          </a:p>
          <a:p>
            <a:r>
              <a:rPr lang="en-US" sz="1200" i="1" dirty="0">
                <a:solidFill>
                  <a:schemeClr val="accent1"/>
                </a:solidFill>
                <a:latin typeface="Arial" charset="0"/>
                <a:ea typeface="ＭＳ Ｐゴシック" charset="0"/>
              </a:rPr>
              <a:t>Wikipedia.</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rPr>
              <a:t>"Wave."</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4"/>
              </a:rPr>
              <a:t>CC BY-SA 3.0</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5"/>
              </a:rPr>
              <a:t>http://en.wikipedia.org/wiki/Wave</a:t>
            </a:r>
            <a:endParaRPr lang="en-US" sz="1200" u="sng" dirty="0">
              <a:solidFill>
                <a:schemeClr val="accent1"/>
              </a:solidFill>
              <a:ea typeface="ＭＳ Ｐゴシック" charset="0"/>
              <a:cs typeface="Arial"/>
            </a:endParaRPr>
          </a:p>
          <a:p>
            <a:r>
              <a:rPr lang="en-US" sz="1200" i="1" dirty="0">
                <a:solidFill>
                  <a:schemeClr val="accent1"/>
                </a:solidFill>
                <a:latin typeface="Arial" charset="0"/>
                <a:ea typeface="ＭＳ Ｐゴシック" charset="0"/>
              </a:rPr>
              <a:t>Wiktionary.</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rPr>
              <a:t>"group velocity."</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6"/>
              </a:rPr>
              <a:t>CC BY-SA 3.0</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7"/>
              </a:rPr>
              <a:t>http://en.wiktionary.org/wiki/group_velocity</a:t>
            </a:r>
            <a:endParaRPr lang="en-US" sz="1200" u="sng" dirty="0">
              <a:solidFill>
                <a:schemeClr val="accent1"/>
              </a:solidFill>
              <a:ea typeface="ＭＳ Ｐゴシック" charset="0"/>
              <a:cs typeface="Arial"/>
            </a:endParaRPr>
          </a:p>
          <a:p>
            <a:r>
              <a:rPr lang="en-US" sz="1200" i="1" dirty="0">
                <a:solidFill>
                  <a:schemeClr val="accent1"/>
                </a:solidFill>
                <a:latin typeface="Arial" charset="0"/>
                <a:ea typeface="ＭＳ Ｐゴシック" charset="0"/>
              </a:rPr>
              <a:t>Wiktionary.</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rPr>
              <a:t>"phase velocity."</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8"/>
              </a:rPr>
              <a:t>CC BY-SA 3.0</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9"/>
              </a:rPr>
              <a:t>http://en.wiktionary.org/wiki/phase_velocity</a:t>
            </a:r>
            <a:endParaRPr lang="en-US" sz="1200" u="sng" dirty="0">
              <a:solidFill>
                <a:schemeClr val="accent1"/>
              </a:solidFill>
              <a:ea typeface="ＭＳ Ｐゴシック" charset="0"/>
              <a:cs typeface="Arial"/>
            </a:endParaRPr>
          </a:p>
          <a:p>
            <a:r>
              <a:rPr lang="en-US" sz="1200" i="1" dirty="0">
                <a:solidFill>
                  <a:schemeClr val="accent1"/>
                </a:solidFill>
                <a:latin typeface="Arial" charset="0"/>
                <a:ea typeface="ＭＳ Ｐゴシック" charset="0"/>
              </a:rPr>
              <a:t>Wikipedia.</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rPr>
              <a:t>"plane wave."</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10"/>
              </a:rPr>
              <a:t>CC BY-SA 3.0</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11"/>
              </a:rPr>
              <a:t>http://en.wikipedia.org/wiki/plane%20wave</a:t>
            </a:r>
            <a:endParaRPr lang="en-US" sz="1200" u="sng" dirty="0">
              <a:solidFill>
                <a:schemeClr val="accent1"/>
              </a:solidFill>
              <a:ea typeface="ＭＳ Ｐゴシック" charset="0"/>
              <a:cs typeface="Arial"/>
            </a:endParaRPr>
          </a:p>
          <a:p>
            <a:r>
              <a:rPr lang="en-US" sz="1200" i="1" dirty="0">
                <a:solidFill>
                  <a:schemeClr val="accent1"/>
                </a:solidFill>
                <a:latin typeface="Arial" charset="0"/>
                <a:ea typeface="ＭＳ Ｐゴシック" charset="0"/>
              </a:rPr>
              <a:t>Wikipedia.</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rPr>
              <a:t>"Wave power."</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12"/>
              </a:rPr>
              <a:t>CC BY-SA 3.0</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13"/>
              </a:rPr>
              <a:t>http://en.wikipedia.org/wiki/Wave_power</a:t>
            </a:r>
            <a:endParaRPr lang="en-US" sz="1200" u="sng" dirty="0">
              <a:solidFill>
                <a:schemeClr val="accent1"/>
              </a:solidFill>
              <a:ea typeface="ＭＳ Ｐゴシック" charset="0"/>
              <a:cs typeface="Arial"/>
            </a:endParaRPr>
          </a:p>
          <a:p>
            <a:r>
              <a:rPr lang="en-US" sz="1200" i="1" dirty="0">
                <a:solidFill>
                  <a:schemeClr val="accent1"/>
                </a:solidFill>
                <a:latin typeface="Arial" charset="0"/>
                <a:ea typeface="ＭＳ Ｐゴシック" charset="0"/>
              </a:rPr>
              <a:t>Wikipedia.</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rPr>
              <a:t>"Wave power."</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14"/>
              </a:rPr>
              <a:t>CC BY-SA 3.0</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15"/>
              </a:rPr>
              <a:t>http://en.wikipedia.org/wiki/Wave_power</a:t>
            </a:r>
            <a:endParaRPr lang="en-US" sz="1200" u="sng" dirty="0">
              <a:solidFill>
                <a:schemeClr val="accent1"/>
              </a:solidFill>
              <a:ea typeface="ＭＳ Ｐゴシック" charset="0"/>
              <a:cs typeface="Arial"/>
            </a:endParaRPr>
          </a:p>
          <a:p>
            <a:r>
              <a:rPr lang="en-US" sz="1200" i="1" dirty="0">
                <a:solidFill>
                  <a:schemeClr val="accent1"/>
                </a:solidFill>
                <a:latin typeface="Arial" charset="0"/>
                <a:ea typeface="ＭＳ Ｐゴシック" charset="0"/>
              </a:rPr>
              <a:t>Wikipedia.</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rPr>
              <a:t>"Wind wave."</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16"/>
              </a:rPr>
              <a:t>CC BY-SA 3.0</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17"/>
              </a:rPr>
              <a:t>http://en.wikipedia.org/wiki/Wind_wave</a:t>
            </a:r>
            <a:endParaRPr lang="en-US" sz="1200" u="sng" dirty="0">
              <a:solidFill>
                <a:schemeClr val="accent1"/>
              </a:solidFill>
              <a:ea typeface="ＭＳ Ｐゴシック" charset="0"/>
              <a:cs typeface="Arial"/>
            </a:endParaRPr>
          </a:p>
          <a:p>
            <a:r>
              <a:rPr lang="en-US" sz="1200" i="1" dirty="0">
                <a:solidFill>
                  <a:schemeClr val="accent1"/>
                </a:solidFill>
                <a:latin typeface="Arial" charset="0"/>
                <a:ea typeface="ＭＳ Ｐゴシック" charset="0"/>
              </a:rPr>
              <a:t>Wikipedia.</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rPr>
              <a:t>"Wave power."</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18"/>
              </a:rPr>
              <a:t>CC BY-SA 3.0</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19"/>
              </a:rPr>
              <a:t>http://en.wikipedia.org/wiki/Wave_power</a:t>
            </a:r>
            <a:endParaRPr lang="en-US" sz="1200" u="sng" dirty="0">
              <a:solidFill>
                <a:schemeClr val="accent1"/>
              </a:solidFill>
              <a:ea typeface="ＭＳ Ｐゴシック" charset="0"/>
              <a:cs typeface="Arial"/>
            </a:endParaRPr>
          </a:p>
          <a:p>
            <a:r>
              <a:rPr lang="en-US" sz="1200" i="1" dirty="0">
                <a:solidFill>
                  <a:schemeClr val="accent1"/>
                </a:solidFill>
                <a:latin typeface="Arial" charset="0"/>
                <a:ea typeface="ＭＳ Ｐゴシック" charset="0"/>
              </a:rPr>
              <a:t>Wikipedia.</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rPr>
              <a:t>"Wave power."</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20"/>
              </a:rPr>
              <a:t>CC BY-SA 3.0</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21"/>
              </a:rPr>
              <a:t>http://en.wikipedia.org/wiki/Wave_power</a:t>
            </a:r>
            <a:endParaRPr lang="en-US" sz="1200" u="sng" dirty="0">
              <a:solidFill>
                <a:schemeClr val="accent1"/>
              </a:solidFill>
              <a:ea typeface="ＭＳ Ｐゴシック" charset="0"/>
              <a:cs typeface="Arial"/>
            </a:endParaRPr>
          </a:p>
          <a:p>
            <a:r>
              <a:rPr lang="en-US" sz="1200" i="1" dirty="0">
                <a:solidFill>
                  <a:schemeClr val="accent1"/>
                </a:solidFill>
                <a:latin typeface="Arial" charset="0"/>
                <a:ea typeface="ＭＳ Ｐゴシック" charset="0"/>
              </a:rPr>
              <a:t>Wikipedia.</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rPr>
              <a:t>"Restoring force."</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22"/>
              </a:rPr>
              <a:t>CC BY-SA 3.0</a:t>
            </a:r>
            <a:r>
              <a:rPr lang="en-US" sz="1200" dirty="0">
                <a:solidFill>
                  <a:schemeClr val="accent1"/>
                </a:solidFill>
                <a:latin typeface="Arial" charset="0"/>
                <a:ea typeface="ＭＳ Ｐゴシック" charset="0"/>
              </a:rPr>
              <a:t> </a:t>
            </a:r>
            <a:r>
              <a:rPr lang="en-US" sz="1200" dirty="0" smtClean="0">
                <a:solidFill>
                  <a:schemeClr val="accent1"/>
                </a:solidFill>
                <a:latin typeface="Arial" charset="0"/>
                <a:ea typeface="ＭＳ Ｐゴシック" charset="0"/>
                <a:hlinkClick r:id="rId23"/>
              </a:rPr>
              <a:t>http://en.wikipedia.org/wiki/Restoring%20force</a:t>
            </a:r>
            <a:endParaRPr lang="en-US" sz="1200" dirty="0" smtClean="0">
              <a:solidFill>
                <a:schemeClr val="accent1"/>
              </a:solidFill>
              <a:latin typeface="Arial" charset="0"/>
              <a:ea typeface="ＭＳ Ｐゴシック" charset="0"/>
            </a:endParaRPr>
          </a:p>
          <a:p>
            <a:r>
              <a:rPr lang="en-US" sz="1200" i="1" dirty="0">
                <a:solidFill>
                  <a:schemeClr val="accent1"/>
                </a:solidFill>
                <a:latin typeface="Arial" charset="0"/>
                <a:ea typeface="ＭＳ Ｐゴシック" charset="0"/>
              </a:rPr>
              <a:t>Boundless Learning.</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rPr>
              <a:t>"Boundless."</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24"/>
              </a:rPr>
              <a:t>CC BY-SA 3.0</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25"/>
              </a:rPr>
              <a:t>http://www.boundless.com//biology/definition/ultrasound</a:t>
            </a:r>
            <a:endParaRPr lang="en-US" sz="1200" u="sng" dirty="0">
              <a:solidFill>
                <a:schemeClr val="accent1"/>
              </a:solidFill>
              <a:ea typeface="ＭＳ Ｐゴシック" charset="0"/>
              <a:cs typeface="Arial"/>
            </a:endParaRPr>
          </a:p>
          <a:p>
            <a:r>
              <a:rPr lang="en-US" sz="1200" i="1" dirty="0">
                <a:solidFill>
                  <a:schemeClr val="accent1"/>
                </a:solidFill>
                <a:latin typeface="Arial" charset="0"/>
                <a:ea typeface="ＭＳ Ｐゴシック" charset="0"/>
              </a:rPr>
              <a:t>Wikipedia.</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rPr>
              <a:t>"photoelectric effects."</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26"/>
              </a:rPr>
              <a:t>CC BY-SA 3.0</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27"/>
              </a:rPr>
              <a:t>http://en.wikipedia.org/wiki/photoelectric%20effects</a:t>
            </a:r>
            <a:endParaRPr lang="en-US" sz="1200" u="sng" dirty="0">
              <a:solidFill>
                <a:schemeClr val="accent1"/>
              </a:solidFill>
              <a:ea typeface="ＭＳ Ｐゴシック" charset="0"/>
              <a:cs typeface="Arial"/>
            </a:endParaRPr>
          </a:p>
          <a:p>
            <a:r>
              <a:rPr lang="en-US" sz="1200" i="1" dirty="0" smtClean="0">
                <a:solidFill>
                  <a:schemeClr val="accent1"/>
                </a:solidFill>
                <a:latin typeface="Arial" charset="0"/>
                <a:ea typeface="ＭＳ Ｐゴシック" charset="0"/>
              </a:rPr>
              <a:t>OpenStax CNX.</a:t>
            </a:r>
            <a:r>
              <a:rPr lang="en-US" sz="1200" dirty="0" smtClean="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rPr>
              <a:t/>
            </a:r>
            <a:r>
              <a:rPr lang="en-US" sz="1200" dirty="0">
                <a:solidFill>
                  <a:schemeClr val="accent1"/>
                </a:solidFill>
                <a:latin typeface="Arial" charset="0"/>
                <a:ea typeface="ＭＳ Ｐゴシック" charset="0"/>
              </a:rPr>
              <a:t>"OpenStax College, College Physics. September 17, 2013."</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28"/>
              </a:rPr>
              <a:t>CC BY 3.0</a:t>
            </a:r>
            <a:r>
              <a:rPr lang="en-US" sz="1200" dirty="0">
                <a:solidFill>
                  <a:schemeClr val="accent1"/>
                </a:solidFill>
                <a:latin typeface="Arial" charset="0"/>
                <a:ea typeface="ＭＳ Ｐゴシック" charset="0"/>
              </a:rPr>
              <a:t> </a:t>
            </a:r>
            <a:r>
              <a:rPr lang="en-US" sz="1200" dirty="0" smtClean="0">
                <a:solidFill>
                  <a:schemeClr val="accent1"/>
                </a:solidFill>
                <a:latin typeface="Arial" charset="0"/>
                <a:ea typeface="ＭＳ Ｐゴシック" charset="0"/>
                <a:hlinkClick r:id="rId29"/>
              </a:rPr>
              <a:t>http://cnx.org/content/m42250/latest/?collection=col11406/1.7</a:t>
            </a:r>
            <a:endParaRPr lang="en-US" sz="1200" dirty="0" smtClean="0">
              <a:solidFill>
                <a:schemeClr val="accent1"/>
              </a:solidFill>
              <a:latin typeface="Arial" charset="0"/>
              <a:ea typeface="ＭＳ Ｐゴシック" charset="0"/>
            </a:endParaRPr>
          </a:p>
          <a:p>
            <a:r>
              <a:rPr lang="en-US" sz="1200" i="1" dirty="0">
                <a:solidFill>
                  <a:schemeClr val="accent1"/>
                </a:solidFill>
                <a:latin typeface="Arial" charset="0"/>
                <a:ea typeface="ＭＳ Ｐゴシック" charset="0"/>
              </a:rPr>
              <a:t>Wikipedia.</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rPr>
              <a:t>"mass distribution."</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30"/>
              </a:rPr>
              <a:t>CC BY-SA 3.0</a:t>
            </a:r>
            <a:r>
              <a:rPr lang="en-US" sz="1200" dirty="0">
                <a:solidFill>
                  <a:schemeClr val="accent1"/>
                </a:solidFill>
                <a:latin typeface="Arial" charset="0"/>
                <a:ea typeface="ＭＳ Ｐゴシック" charset="0"/>
              </a:rPr>
              <a:t> </a:t>
            </a:r>
            <a:r>
              <a:rPr lang="en-US" sz="1200" dirty="0" smtClean="0">
                <a:solidFill>
                  <a:schemeClr val="accent1"/>
                </a:solidFill>
                <a:latin typeface="Arial" charset="0"/>
                <a:ea typeface="ＭＳ Ｐゴシック" charset="0"/>
                <a:hlinkClick r:id="rId31"/>
              </a:rPr>
              <a:t>http://en.wikipedia.org/wiki/mass%20distribution</a:t>
            </a:r>
            <a:endParaRPr lang="en-US" sz="1200" u="sng" dirty="0">
              <a:solidFill>
                <a:schemeClr val="accent1"/>
              </a:solidFill>
              <a:ea typeface="ＭＳ Ｐゴシック" charset="0"/>
              <a:cs typeface="Arial"/>
            </a:endParaRPr>
          </a:p>
          <a:p>
            <a:r>
              <a:rPr lang="en-US" sz="1200" i="1" dirty="0">
                <a:solidFill>
                  <a:schemeClr val="accent1"/>
                </a:solidFill>
                <a:latin typeface="Arial" charset="0"/>
                <a:ea typeface="ＭＳ Ｐゴシック" charset="0"/>
              </a:rPr>
              <a:t>Wikipedia.</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rPr>
              <a:t>"physical pendulum."</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30"/>
              </a:rPr>
              <a:t>CC BY-SA 3.0</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32"/>
              </a:rPr>
              <a:t>http://en.wikipedia.org/wiki/physical%20pendulum</a:t>
            </a:r>
            <a:endParaRPr lang="en-US" sz="1200" u="sng" dirty="0">
              <a:solidFill>
                <a:schemeClr val="accent1"/>
              </a:solidFill>
              <a:ea typeface="ＭＳ Ｐゴシック" charset="0"/>
              <a:cs typeface="Arial"/>
            </a:endParaRPr>
          </a:p>
          <a:p>
            <a:r>
              <a:rPr lang="en-US" sz="1200" i="1" dirty="0">
                <a:solidFill>
                  <a:schemeClr val="accent1"/>
                </a:solidFill>
                <a:latin typeface="Arial" charset="0"/>
                <a:ea typeface="ＭＳ Ｐゴシック" charset="0"/>
              </a:rPr>
              <a:t>Wikipedia.</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rPr>
              <a:t>"Physical pendulum."</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33"/>
              </a:rPr>
              <a:t>CC BY-SA 3.0</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34"/>
              </a:rPr>
              <a:t>http://en.wikipedia.org/wiki/Physical_pendulum%23Compound_pendulum</a:t>
            </a:r>
            <a:endParaRPr lang="en-US" sz="1200" u="sng" dirty="0">
              <a:solidFill>
                <a:schemeClr val="accent1"/>
              </a:solidFill>
              <a:ea typeface="ＭＳ Ｐゴシック" charset="0"/>
              <a:cs typeface="Arial"/>
            </a:endParaRPr>
          </a:p>
          <a:p>
            <a:r>
              <a:rPr lang="en-US" sz="1200" i="1" dirty="0">
                <a:solidFill>
                  <a:schemeClr val="accent1"/>
                </a:solidFill>
                <a:latin typeface="Arial" charset="0"/>
                <a:ea typeface="ＭＳ Ｐゴシック" charset="0"/>
              </a:rPr>
              <a:t>OpenStax CNX.</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rPr>
              <a:t>"Sunil Kumar Singh, Simple and Physical Pendulum. September 17, 2013."</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35"/>
              </a:rPr>
              <a:t>CC BY 3.0</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36"/>
              </a:rPr>
              <a:t>http://cnx.org/content/m15585/latest/</a:t>
            </a:r>
            <a:endParaRPr lang="en-US" sz="1200" u="sng" dirty="0">
              <a:solidFill>
                <a:schemeClr val="accent1"/>
              </a:solidFill>
              <a:ea typeface="ＭＳ Ｐゴシック" charset="0"/>
              <a:cs typeface="Arial"/>
            </a:endParaRPr>
          </a:p>
          <a:p>
            <a:r>
              <a:rPr lang="en-US" sz="1200" i="1" dirty="0">
                <a:solidFill>
                  <a:schemeClr val="accent1"/>
                </a:solidFill>
                <a:latin typeface="Arial" charset="0"/>
                <a:ea typeface="ＭＳ Ｐゴシック" charset="0"/>
              </a:rPr>
              <a:t>Wikipedia.</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rPr>
              <a:t>"Fourier analysis."</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37"/>
              </a:rPr>
              <a:t>CC BY-SA 3.0</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38"/>
              </a:rPr>
              <a:t>http://en.wikipedia.org/wiki/Fourier%20analysis</a:t>
            </a:r>
            <a:endParaRPr lang="en-US" sz="1200" u="sng" dirty="0">
              <a:solidFill>
                <a:schemeClr val="accent1"/>
              </a:solidFill>
              <a:ea typeface="ＭＳ Ｐゴシック" charset="0"/>
              <a:cs typeface="Arial"/>
            </a:endParaRPr>
          </a:p>
          <a:p>
            <a:endParaRPr lang="en-US" sz="1200" u="sng" dirty="0">
              <a:solidFill>
                <a:schemeClr val="accent1"/>
              </a:solidFill>
              <a:ea typeface="ＭＳ Ｐゴシック" charset="0"/>
              <a:cs typeface="Arial"/>
            </a:endParaRPr>
          </a:p>
        </p:txBody>
      </p:sp>
      <p:sp>
        <p:nvSpPr>
          <p:cNvPr id="3" name="Rectangle 2"/>
          <p:cNvSpPr>
            <a:spLocks/>
          </p:cNvSpPr>
          <p:nvPr/>
        </p:nvSpPr>
        <p:spPr bwMode="auto">
          <a:xfrm>
            <a:off x="0" y="6815"/>
            <a:ext cx="9144000" cy="317500"/>
          </a:xfrm>
          <a:prstGeom prst="rect">
            <a:avLst/>
          </a:prstGeom>
          <a:solidFill>
            <a:srgbClr val="F0F0F0"/>
          </a:solidFill>
          <a:ln>
            <a:noFill/>
          </a:ln>
          <a:extLst>
            <a:ext uri="{91240B29-F687-4f45-9708-019B960494DF}">
              <a14:hiddenLine xmlns:a14="http://schemas.microsoft.com/office/drawing/2010/main" w="12700" cap="flat">
                <a:solidFill>
                  <a:srgbClr val="D7D7D7"/>
                </a:solidFill>
                <a:miter lim="800000"/>
                <a:headEnd type="none" w="med" len="med"/>
                <a:tailEnd type="none" w="med" len="med"/>
              </a14:hiddenLine>
            </a:ext>
          </a:extLst>
        </p:spPr>
        <p:txBody>
          <a:bodyPr lIns="0" tIns="0" rIns="0" bIns="0"/>
          <a:lstStyle/>
          <a:p>
            <a:endParaRPr lang="en-US"/>
          </a:p>
        </p:txBody>
      </p:sp>
      <p:sp>
        <p:nvSpPr>
          <p:cNvPr id="5" name="Line 5"/>
          <p:cNvSpPr>
            <a:spLocks noChangeShapeType="1"/>
          </p:cNvSpPr>
          <p:nvPr/>
        </p:nvSpPr>
        <p:spPr bwMode="auto">
          <a:xfrm>
            <a:off x="3046413" y="11113"/>
            <a:ext cx="3049587" cy="0"/>
          </a:xfrm>
          <a:prstGeom prst="line">
            <a:avLst/>
          </a:prstGeom>
          <a:noFill/>
          <a:ln w="38100">
            <a:solidFill>
              <a:srgbClr val="228CBC"/>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6" name="Line 6"/>
          <p:cNvSpPr>
            <a:spLocks noChangeShapeType="1"/>
          </p:cNvSpPr>
          <p:nvPr/>
        </p:nvSpPr>
        <p:spPr bwMode="auto">
          <a:xfrm>
            <a:off x="0" y="11113"/>
            <a:ext cx="3048000" cy="0"/>
          </a:xfrm>
          <a:prstGeom prst="line">
            <a:avLst/>
          </a:prstGeom>
          <a:noFill/>
          <a:ln w="38100">
            <a:solidFill>
              <a:srgbClr val="FDB620"/>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7" name="Line 7"/>
          <p:cNvSpPr>
            <a:spLocks noChangeShapeType="1"/>
          </p:cNvSpPr>
          <p:nvPr/>
        </p:nvSpPr>
        <p:spPr bwMode="auto">
          <a:xfrm>
            <a:off x="6094413" y="11113"/>
            <a:ext cx="3049587" cy="0"/>
          </a:xfrm>
          <a:prstGeom prst="line">
            <a:avLst/>
          </a:prstGeom>
          <a:noFill/>
          <a:ln w="38100">
            <a:solidFill>
              <a:srgbClr val="7BBB45"/>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3" name="Rectangle 12"/>
          <p:cNvSpPr>
            <a:spLocks/>
          </p:cNvSpPr>
          <p:nvPr/>
        </p:nvSpPr>
        <p:spPr bwMode="auto">
          <a:xfrm>
            <a:off x="0" y="6400800"/>
            <a:ext cx="9144000" cy="469900"/>
          </a:xfrm>
          <a:prstGeom prst="rect">
            <a:avLst/>
          </a:prstGeom>
          <a:solidFill>
            <a:srgbClr val="F6F6F6"/>
          </a:solidFill>
          <a:ln>
            <a:noFill/>
          </a:ln>
          <a:extLst>
            <a:ext uri="{91240B29-F687-4f45-9708-019B960494DF}">
              <a14:hiddenLine xmlns:a14="http://schemas.microsoft.com/office/drawing/2010/main" w="3175">
                <a:solidFill>
                  <a:srgbClr val="D7D7D7"/>
                </a:solidFill>
                <a:miter lim="800000"/>
                <a:headEnd/>
                <a:tailEnd/>
              </a14:hiddenLine>
            </a:ext>
          </a:extLst>
        </p:spPr>
        <p:txBody>
          <a:bodyPr lIns="0" tIns="0" rIns="0" bIns="0"/>
          <a:lstStyle/>
          <a:p>
            <a:endParaRPr lang="en-US"/>
          </a:p>
        </p:txBody>
      </p:sp>
      <p:pic>
        <p:nvPicPr>
          <p:cNvPr id="14" name="Picture 8"/>
          <p:cNvPicPr>
            <a:picLocks noChangeAspect="1" noChangeArrowheads="1"/>
          </p:cNvPicPr>
          <p:nvPr/>
        </p:nvPicPr>
        <p:blipFill>
          <a:blip r:embed="rId39">
            <a:extLst>
              <a:ext uri="{28A0092B-C50C-407E-A947-70E740481C1C}">
                <a14:useLocalDpi xmlns:a14="http://schemas.microsoft.com/office/drawing/2010/main" val="0"/>
              </a:ext>
            </a:extLst>
          </a:blip>
          <a:srcRect/>
          <a:stretch>
            <a:fillRect/>
          </a:stretch>
        </p:blipFill>
        <p:spPr bwMode="auto">
          <a:xfrm>
            <a:off x="8369300" y="6527800"/>
            <a:ext cx="625475"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5" name="Picture 7"/>
          <p:cNvPicPr>
            <a:picLocks noChangeAspect="1" noChangeArrowheads="1"/>
          </p:cNvPicPr>
          <p:nvPr/>
        </p:nvPicPr>
        <p:blipFill>
          <a:blip r:embed="rId40">
            <a:extLst>
              <a:ext uri="{28A0092B-C50C-407E-A947-70E740481C1C}">
                <a14:useLocalDpi xmlns:a14="http://schemas.microsoft.com/office/drawing/2010/main" val="0"/>
              </a:ext>
            </a:extLst>
          </a:blip>
          <a:srcRect/>
          <a:stretch>
            <a:fillRect/>
          </a:stretch>
        </p:blipFill>
        <p:spPr bwMode="auto">
          <a:xfrm>
            <a:off x="190500" y="6538913"/>
            <a:ext cx="1422400" cy="217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6" name="Rectangle 8"/>
          <p:cNvSpPr>
            <a:spLocks/>
          </p:cNvSpPr>
          <p:nvPr/>
        </p:nvSpPr>
        <p:spPr bwMode="auto">
          <a:xfrm>
            <a:off x="3962400" y="6578600"/>
            <a:ext cx="4318000" cy="20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dirty="0">
                <a:solidFill>
                  <a:srgbClr val="828282"/>
                </a:solidFill>
                <a:latin typeface="Arial" charset="0"/>
                <a:ea typeface="ＭＳ Ｐゴシック" charset="0"/>
                <a:sym typeface="Helvetica Neue" charset="0"/>
              </a:rPr>
              <a:t>Free to share, print, make copies and changes. Get yours at </a:t>
            </a:r>
            <a:r>
              <a:rPr lang="en-US" sz="800" dirty="0" err="1">
                <a:solidFill>
                  <a:srgbClr val="828282"/>
                </a:solidFill>
                <a:latin typeface="Arial" charset="0"/>
                <a:ea typeface="ＭＳ Ｐゴシック" charset="0"/>
                <a:sym typeface="Helvetica Neue" charset="0"/>
              </a:rPr>
              <a:t>www.boundless.com</a:t>
            </a:r>
            <a:endParaRPr lang="en-US" sz="800" dirty="0">
              <a:solidFill>
                <a:srgbClr val="828282"/>
              </a:solidFill>
              <a:latin typeface="Arial" charset="0"/>
              <a:ea typeface="ＭＳ Ｐゴシック" charset="0"/>
              <a:sym typeface="Helvetica Neue" charset="0"/>
            </a:endParaRPr>
          </a:p>
        </p:txBody>
      </p:sp>
      <p:sp>
        <p:nvSpPr>
          <p:cNvPr id="17" name="Rectangle 11"/>
          <p:cNvSpPr>
            <a:spLocks/>
          </p:cNvSpPr>
          <p:nvPr/>
        </p:nvSpPr>
        <p:spPr bwMode="auto">
          <a:xfrm>
            <a:off x="190500" y="83015"/>
            <a:ext cx="8801100" cy="145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lstStyle/>
          <a:p>
            <a:pPr algn="l"/>
            <a:r>
              <a:rPr lang="en-US" sz="1000" dirty="0" smtClean="0">
                <a:solidFill>
                  <a:srgbClr val="828282"/>
                </a:solidFill>
                <a:latin typeface="Helvetica Neue Light" charset="0"/>
                <a:ea typeface="ＭＳ Ｐゴシック" charset="0"/>
                <a:cs typeface="Helvetica Neue Light" charset="0"/>
                <a:sym typeface="Helvetica Neue Light" charset="0"/>
              </a:rPr>
              <a:t>Waves and Vibrations</a:t>
            </a:r>
            <a:endParaRPr lang="en-US" sz="1000" dirty="0">
              <a:solidFill>
                <a:srgbClr val="828282"/>
              </a:solidFill>
              <a:latin typeface="Helvetica Neue Light" charset="0"/>
              <a:ea typeface="ＭＳ Ｐゴシック" charset="0"/>
              <a:cs typeface="Helvetica Neue Light" charset="0"/>
              <a:sym typeface="Helvetica Neue Light" charset="0"/>
            </a:endParaRPr>
          </a:p>
        </p:txBody>
      </p:sp>
    </p:spTree>
    <p:extLst>
      <p:ext uri="{BB962C8B-B14F-4D97-AF65-F5344CB8AC3E}">
        <p14:creationId xmlns:p14="http://schemas.microsoft.com/office/powerpoint/2010/main" val="1732068689"/>
      </p:ext>
    </p:extLst>
  </p:cSld>
  <p:clrMapOvr>
    <a:masterClrMapping/>
  </p:clrMapOvr>
  <p:transition xmlns:p14="http://schemas.microsoft.com/office/powerpoint/2010/mai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p:cNvSpPr>
            <a:spLocks noGrp="1"/>
          </p:cNvSpPr>
          <p:nvPr>
            <p:ph type="body" sz="quarter" idx="10"/>
          </p:nvPr>
        </p:nvSpPr>
        <p:spPr>
          <a:xfrm>
            <a:off x="228600" y="533400"/>
            <a:ext cx="8686800" cy="5715000"/>
          </a:xfrm>
        </p:spPr>
        <p:txBody>
          <a:bodyPr/>
          <a:lstStyle/>
          <a:p>
            <a:r>
              <a:rPr lang="en-US" sz="1200" i="1" dirty="0" smtClean="0">
                <a:solidFill>
                  <a:schemeClr val="accent1"/>
                </a:solidFill>
                <a:latin typeface="Arial" charset="0"/>
                <a:ea typeface="ＭＳ Ｐゴシック" charset="0"/>
              </a:rPr>
              <a:t>Boundless Learning.</a:t>
            </a:r>
            <a:r>
              <a:rPr lang="en-US" sz="1200" dirty="0" smtClean="0">
                <a:solidFill>
                  <a:schemeClr val="accent1"/>
                </a:solidFill>
                <a:latin typeface="Arial" charset="0"/>
                <a:ea typeface="ＭＳ Ｐゴシック" charset="0"/>
              </a:rPr>
              <a:t> </a:t>
            </a:r>
            <a:r>
              <a:rPr lang="en-US" sz="1200" dirty="0" smtClean="0">
                <a:solidFill>
                  <a:schemeClr val="accent1"/>
                </a:solidFill>
                <a:latin typeface="Arial" charset="0"/>
                <a:ea typeface="ＭＳ Ｐゴシック" charset="0"/>
              </a:rPr>
              <a:t>"Boundless."</a:t>
            </a:r>
            <a:r>
              <a:rPr lang="en-US" sz="1200" dirty="0" smtClean="0">
                <a:solidFill>
                  <a:schemeClr val="accent1"/>
                </a:solidFill>
                <a:latin typeface="Arial" charset="0"/>
                <a:ea typeface="ＭＳ Ｐゴシック" charset="0"/>
              </a:rPr>
              <a:t> </a:t>
            </a:r>
            <a:r>
              <a:rPr lang="en-US" sz="1200" dirty="0" smtClean="0">
                <a:solidFill>
                  <a:schemeClr val="accent1"/>
                </a:solidFill>
                <a:latin typeface="Arial" charset="0"/>
                <a:ea typeface="ＭＳ Ｐゴシック" charset="0"/>
                <a:hlinkClick r:id="rId2"/>
              </a:rPr>
              <a:t>CC BY-SA 3.0</a:t>
            </a:r>
            <a:r>
              <a:rPr lang="en-US" sz="1200" dirty="0" smtClean="0">
                <a:solidFill>
                  <a:schemeClr val="accent1"/>
                </a:solidFill>
                <a:latin typeface="Arial" charset="0"/>
                <a:ea typeface="ＭＳ Ｐゴシック" charset="0"/>
              </a:rPr>
              <a:t> </a:t>
            </a:r>
            <a:r>
              <a:rPr lang="en-US" sz="1200" dirty="0" smtClean="0">
                <a:solidFill>
                  <a:schemeClr val="accent1"/>
                </a:solidFill>
                <a:latin typeface="Arial" charset="0"/>
                <a:ea typeface="ＭＳ Ｐゴシック" charset="0"/>
                <a:hlinkClick r:id="rId3"/>
              </a:rPr>
              <a:t>http://www.boundless.com//physics/definition/waveform</a:t>
            </a:r>
            <a:endParaRPr lang="en-US" sz="1200" dirty="0" smtClean="0">
              <a:solidFill>
                <a:schemeClr val="accent1"/>
              </a:solidFill>
              <a:latin typeface="Arial" charset="0"/>
              <a:ea typeface="ＭＳ Ｐゴシック" charset="0"/>
            </a:endParaRPr>
          </a:p>
          <a:p>
            <a:r>
              <a:rPr lang="en-US" sz="1200" i="1" dirty="0">
                <a:solidFill>
                  <a:schemeClr val="accent1"/>
                </a:solidFill>
                <a:latin typeface="Arial" charset="0"/>
                <a:ea typeface="ＭＳ Ｐゴシック" charset="0"/>
              </a:rPr>
              <a:t>Wikipedia.</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rPr>
              <a:t>"Sinusoidal wave."</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4"/>
              </a:rPr>
              <a:t>CC BY-SA 3.0</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5"/>
              </a:rPr>
              <a:t>http://en.wikipedia.org/wiki/Sinusoidal_wave</a:t>
            </a:r>
            <a:endParaRPr lang="en-US" sz="1200" u="sng" dirty="0">
              <a:solidFill>
                <a:schemeClr val="accent1"/>
              </a:solidFill>
              <a:ea typeface="ＭＳ Ｐゴシック" charset="0"/>
              <a:cs typeface="Arial"/>
            </a:endParaRPr>
          </a:p>
          <a:p>
            <a:r>
              <a:rPr lang="en-US" sz="1200" i="1" dirty="0">
                <a:solidFill>
                  <a:schemeClr val="accent1"/>
                </a:solidFill>
                <a:latin typeface="Arial" charset="0"/>
                <a:ea typeface="ＭＳ Ｐゴシック" charset="0"/>
              </a:rPr>
              <a:t>Wikipedia.</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rPr>
              <a:t>"Wave equation."</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6"/>
              </a:rPr>
              <a:t>CC BY-SA 3.0</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7"/>
              </a:rPr>
              <a:t>http://en.wikipedia.org/wiki/Wave_equation</a:t>
            </a:r>
            <a:endParaRPr lang="en-US" sz="1200" u="sng" dirty="0">
              <a:solidFill>
                <a:schemeClr val="accent1"/>
              </a:solidFill>
              <a:ea typeface="ＭＳ Ｐゴシック" charset="0"/>
              <a:cs typeface="Arial"/>
            </a:endParaRPr>
          </a:p>
          <a:p>
            <a:r>
              <a:rPr lang="en-US" sz="1200" i="1" dirty="0">
                <a:solidFill>
                  <a:schemeClr val="accent1"/>
                </a:solidFill>
                <a:latin typeface="Arial" charset="0"/>
                <a:ea typeface="ＭＳ Ｐゴシック" charset="0"/>
              </a:rPr>
              <a:t>Wikipedia.</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rPr>
              <a:t>"Wave."</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8"/>
              </a:rPr>
              <a:t>CC BY-SA 3.0</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9"/>
              </a:rPr>
              <a:t>http://en.wikipedia.org/wiki/Wave</a:t>
            </a:r>
            <a:endParaRPr lang="en-US" sz="1200" u="sng" dirty="0">
              <a:solidFill>
                <a:schemeClr val="accent1"/>
              </a:solidFill>
              <a:ea typeface="ＭＳ Ｐゴシック" charset="0"/>
              <a:cs typeface="Arial"/>
            </a:endParaRPr>
          </a:p>
          <a:p>
            <a:r>
              <a:rPr lang="en-US" sz="1200" i="1" dirty="0">
                <a:solidFill>
                  <a:schemeClr val="accent1"/>
                </a:solidFill>
                <a:latin typeface="Arial" charset="0"/>
                <a:ea typeface="ＭＳ Ｐゴシック" charset="0"/>
              </a:rPr>
              <a:t>Wiktionary.</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rPr>
              <a:t>"sinusoidal."</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10"/>
              </a:rPr>
              <a:t>CC BY-SA 3.0</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11"/>
              </a:rPr>
              <a:t>http://en.wiktionary.org/wiki/sinusoidal</a:t>
            </a:r>
            <a:endParaRPr lang="en-US" sz="1200" u="sng" dirty="0">
              <a:solidFill>
                <a:schemeClr val="accent1"/>
              </a:solidFill>
              <a:ea typeface="ＭＳ Ｐゴシック" charset="0"/>
              <a:cs typeface="Arial"/>
            </a:endParaRPr>
          </a:p>
          <a:p>
            <a:r>
              <a:rPr lang="en-US" sz="1200" i="1" dirty="0">
                <a:solidFill>
                  <a:schemeClr val="accent1"/>
                </a:solidFill>
                <a:latin typeface="Arial" charset="0"/>
                <a:ea typeface="ＭＳ Ｐゴシック" charset="0"/>
              </a:rPr>
              <a:t>OpenStax CNX.</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rPr>
              <a:t>"OpenStax College, College Physics. September 17, 2013."</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12"/>
              </a:rPr>
              <a:t>CC BY 3.0</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13"/>
              </a:rPr>
              <a:t>http://cnx.org/content/m42242/latest/?collection=col11406/1.7</a:t>
            </a:r>
            <a:endParaRPr lang="en-US" sz="1200" u="sng" dirty="0">
              <a:solidFill>
                <a:schemeClr val="accent1"/>
              </a:solidFill>
              <a:ea typeface="ＭＳ Ｐゴシック" charset="0"/>
              <a:cs typeface="Arial"/>
            </a:endParaRPr>
          </a:p>
          <a:p>
            <a:r>
              <a:rPr lang="en-US" sz="1200" i="1" dirty="0">
                <a:solidFill>
                  <a:schemeClr val="accent1"/>
                </a:solidFill>
                <a:latin typeface="Arial" charset="0"/>
                <a:ea typeface="ＭＳ Ｐゴシック" charset="0"/>
              </a:rPr>
              <a:t>Light and Matter.</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rPr>
              <a:t>"Vibrations."</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14"/>
              </a:rPr>
              <a:t>CC BY-SA</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15"/>
              </a:rPr>
              <a:t>http://lightandmatter.com/html_books/me/ch16/ch16.html</a:t>
            </a:r>
            <a:endParaRPr lang="en-US" sz="1200" u="sng" dirty="0">
              <a:solidFill>
                <a:schemeClr val="accent1"/>
              </a:solidFill>
              <a:ea typeface="ＭＳ Ｐゴシック" charset="0"/>
              <a:cs typeface="Arial"/>
            </a:endParaRPr>
          </a:p>
          <a:p>
            <a:r>
              <a:rPr lang="en-US" sz="1200" i="1" dirty="0">
                <a:solidFill>
                  <a:schemeClr val="accent1"/>
                </a:solidFill>
                <a:latin typeface="Arial" charset="0"/>
                <a:ea typeface="ＭＳ Ｐゴシック" charset="0"/>
              </a:rPr>
              <a:t>Wikipedia.</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rPr>
              <a:t>"Harmonic oscillator."</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16"/>
              </a:rPr>
              <a:t>CC BY-SA 3.0</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17"/>
              </a:rPr>
              <a:t>http://en.wikipedia.org/wiki/Harmonic_oscillator</a:t>
            </a:r>
            <a:endParaRPr lang="en-US" sz="1200" u="sng" dirty="0">
              <a:solidFill>
                <a:schemeClr val="accent1"/>
              </a:solidFill>
              <a:ea typeface="ＭＳ Ｐゴシック" charset="0"/>
              <a:cs typeface="Arial"/>
            </a:endParaRPr>
          </a:p>
          <a:p>
            <a:r>
              <a:rPr lang="en-US" sz="1200" i="1" dirty="0">
                <a:solidFill>
                  <a:schemeClr val="accent1"/>
                </a:solidFill>
                <a:latin typeface="Arial" charset="0"/>
                <a:ea typeface="ＭＳ Ｐゴシック" charset="0"/>
              </a:rPr>
              <a:t>Wikipedia.</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rPr>
              <a:t>"Simple harmonic motion."</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18"/>
              </a:rPr>
              <a:t>CC BY-SA 3.0</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19"/>
              </a:rPr>
              <a:t>http://en.wikipedia.org/wiki/Simple_harmonic_motion</a:t>
            </a:r>
            <a:endParaRPr lang="en-US" sz="1200" u="sng" dirty="0">
              <a:solidFill>
                <a:schemeClr val="accent1"/>
              </a:solidFill>
              <a:ea typeface="ＭＳ Ｐゴシック" charset="0"/>
              <a:cs typeface="Arial"/>
            </a:endParaRPr>
          </a:p>
          <a:p>
            <a:r>
              <a:rPr lang="en-US" sz="1200" i="1" dirty="0">
                <a:solidFill>
                  <a:schemeClr val="accent1"/>
                </a:solidFill>
                <a:latin typeface="Arial" charset="0"/>
                <a:ea typeface="ＭＳ Ｐゴシック" charset="0"/>
              </a:rPr>
              <a:t>Wikipedia.</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rPr>
              <a:t>"wave equation."</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20"/>
              </a:rPr>
              <a:t>CC BY-SA 3.0</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21"/>
              </a:rPr>
              <a:t>http://en.wikipedia.org/wiki/wave%20equation</a:t>
            </a:r>
            <a:endParaRPr lang="en-US" sz="1200" u="sng" dirty="0">
              <a:solidFill>
                <a:schemeClr val="accent1"/>
              </a:solidFill>
              <a:ea typeface="ＭＳ Ｐゴシック" charset="0"/>
              <a:cs typeface="Arial"/>
            </a:endParaRPr>
          </a:p>
          <a:p>
            <a:r>
              <a:rPr lang="en-US" sz="1200" i="1" dirty="0">
                <a:solidFill>
                  <a:schemeClr val="accent1"/>
                </a:solidFill>
                <a:latin typeface="Arial" charset="0"/>
                <a:ea typeface="ＭＳ Ｐゴシック" charset="0"/>
              </a:rPr>
              <a:t>Wikipedia.</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rPr>
              <a:t>"boundary condition."</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22"/>
              </a:rPr>
              <a:t>CC BY-SA 3.0</a:t>
            </a:r>
            <a:r>
              <a:rPr lang="en-US" sz="1200" dirty="0">
                <a:solidFill>
                  <a:schemeClr val="accent1"/>
                </a:solidFill>
                <a:latin typeface="Arial" charset="0"/>
                <a:ea typeface="ＭＳ Ｐゴシック" charset="0"/>
              </a:rPr>
              <a:t> </a:t>
            </a:r>
            <a:r>
              <a:rPr lang="en-US" sz="1200" dirty="0" smtClean="0">
                <a:solidFill>
                  <a:schemeClr val="accent1"/>
                </a:solidFill>
                <a:latin typeface="Arial" charset="0"/>
                <a:ea typeface="ＭＳ Ｐゴシック" charset="0"/>
                <a:hlinkClick r:id="rId23"/>
              </a:rPr>
              <a:t>http://en.wikipedia.org/wiki/boundary%20condition</a:t>
            </a:r>
            <a:endParaRPr lang="en-US" sz="1200" dirty="0" smtClean="0">
              <a:solidFill>
                <a:schemeClr val="accent1"/>
              </a:solidFill>
              <a:latin typeface="Arial" charset="0"/>
              <a:ea typeface="ＭＳ Ｐゴシック" charset="0"/>
            </a:endParaRPr>
          </a:p>
          <a:p>
            <a:r>
              <a:rPr lang="en-US" sz="1200" i="1" dirty="0">
                <a:solidFill>
                  <a:schemeClr val="accent1"/>
                </a:solidFill>
                <a:latin typeface="Arial" charset="0"/>
                <a:ea typeface="ＭＳ Ｐゴシック" charset="0"/>
              </a:rPr>
              <a:t>Wikipedia.</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rPr>
              <a:t>"Wave equation."</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24"/>
              </a:rPr>
              <a:t>CC BY-SA 3.0</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25"/>
              </a:rPr>
              <a:t>http://en.wikipedia.org/wiki/Wave_equation</a:t>
            </a:r>
            <a:endParaRPr lang="en-US" sz="1200" u="sng" dirty="0">
              <a:solidFill>
                <a:schemeClr val="accent1"/>
              </a:solidFill>
              <a:ea typeface="ＭＳ Ｐゴシック" charset="0"/>
              <a:cs typeface="Arial"/>
            </a:endParaRPr>
          </a:p>
          <a:p>
            <a:r>
              <a:rPr lang="en-US" sz="1200" i="1" dirty="0">
                <a:solidFill>
                  <a:schemeClr val="accent1"/>
                </a:solidFill>
                <a:latin typeface="Arial" charset="0"/>
                <a:ea typeface="ＭＳ Ｐゴシック" charset="0"/>
              </a:rPr>
              <a:t>Boundless Learning.</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rPr>
              <a:t>"Boundless."</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26"/>
              </a:rPr>
              <a:t>CC BY-SA 3.0</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27"/>
              </a:rPr>
              <a:t>http://www.boundless.com//physics/definition/critically-damped</a:t>
            </a:r>
            <a:endParaRPr lang="en-US" sz="1200" u="sng" dirty="0">
              <a:solidFill>
                <a:schemeClr val="accent1"/>
              </a:solidFill>
              <a:ea typeface="ＭＳ Ｐゴシック" charset="0"/>
              <a:cs typeface="Arial"/>
            </a:endParaRPr>
          </a:p>
          <a:p>
            <a:r>
              <a:rPr lang="en-US" sz="1200" i="1" dirty="0" smtClean="0">
                <a:solidFill>
                  <a:schemeClr val="accent1"/>
                </a:solidFill>
                <a:latin typeface="Arial" charset="0"/>
                <a:ea typeface="ＭＳ Ｐゴシック" charset="0"/>
              </a:rPr>
              <a:t>Boundless Learning.</a:t>
            </a:r>
            <a:r>
              <a:rPr lang="en-US" sz="1200" dirty="0" smtClean="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rPr>
              <a:t/>
            </a:r>
            <a:r>
              <a:rPr lang="en-US" sz="1200" dirty="0">
                <a:solidFill>
                  <a:schemeClr val="accent1"/>
                </a:solidFill>
                <a:latin typeface="Arial" charset="0"/>
                <a:ea typeface="ＭＳ Ｐゴシック" charset="0"/>
              </a:rPr>
              <a:t>"Boundless."</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28"/>
              </a:rPr>
              <a:t>CC BY-SA 3.0</a:t>
            </a:r>
            <a:r>
              <a:rPr lang="en-US" sz="1200" dirty="0">
                <a:solidFill>
                  <a:schemeClr val="accent1"/>
                </a:solidFill>
                <a:latin typeface="Arial" charset="0"/>
                <a:ea typeface="ＭＳ Ｐゴシック" charset="0"/>
              </a:rPr>
              <a:t> </a:t>
            </a:r>
            <a:r>
              <a:rPr lang="en-US" sz="1200" dirty="0" smtClean="0">
                <a:solidFill>
                  <a:schemeClr val="accent1"/>
                </a:solidFill>
                <a:latin typeface="Arial" charset="0"/>
                <a:ea typeface="ＭＳ Ｐゴシック" charset="0"/>
                <a:hlinkClick r:id="rId29"/>
              </a:rPr>
              <a:t>http://www.boundless.com//physics/definition/over-damped</a:t>
            </a:r>
            <a:endParaRPr lang="en-US" sz="1200" dirty="0" smtClean="0">
              <a:solidFill>
                <a:schemeClr val="accent1"/>
              </a:solidFill>
              <a:latin typeface="Arial" charset="0"/>
              <a:ea typeface="ＭＳ Ｐゴシック" charset="0"/>
            </a:endParaRPr>
          </a:p>
          <a:p>
            <a:r>
              <a:rPr lang="en-US" sz="1200" i="1" dirty="0">
                <a:solidFill>
                  <a:schemeClr val="accent1"/>
                </a:solidFill>
                <a:latin typeface="Arial" charset="0"/>
                <a:ea typeface="ＭＳ Ｐゴシック" charset="0"/>
              </a:rPr>
              <a:t>Boundless Learning.</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rPr>
              <a:t>"Boundless."</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30"/>
              </a:rPr>
              <a:t>CC BY-SA 3.0</a:t>
            </a:r>
            <a:r>
              <a:rPr lang="en-US" sz="1200" dirty="0">
                <a:solidFill>
                  <a:schemeClr val="accent1"/>
                </a:solidFill>
                <a:latin typeface="Arial" charset="0"/>
                <a:ea typeface="ＭＳ Ｐゴシック" charset="0"/>
              </a:rPr>
              <a:t> </a:t>
            </a:r>
            <a:r>
              <a:rPr lang="en-US" sz="1200" dirty="0" smtClean="0">
                <a:solidFill>
                  <a:schemeClr val="accent1"/>
                </a:solidFill>
                <a:latin typeface="Arial" charset="0"/>
                <a:ea typeface="ＭＳ Ｐゴシック" charset="0"/>
                <a:hlinkClick r:id="rId31"/>
              </a:rPr>
              <a:t>http://www.boundless.com//physics/definition/under-damped</a:t>
            </a:r>
            <a:endParaRPr lang="en-US" sz="1200" u="sng" dirty="0">
              <a:solidFill>
                <a:schemeClr val="accent1"/>
              </a:solidFill>
              <a:ea typeface="ＭＳ Ｐゴシック" charset="0"/>
              <a:cs typeface="Arial"/>
            </a:endParaRPr>
          </a:p>
          <a:p>
            <a:r>
              <a:rPr lang="en-US" sz="1200" i="1" dirty="0">
                <a:solidFill>
                  <a:schemeClr val="accent1"/>
                </a:solidFill>
                <a:latin typeface="Arial" charset="0"/>
                <a:ea typeface="ＭＳ Ｐゴシック" charset="0"/>
              </a:rPr>
              <a:t>Wikipedia.</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rPr>
              <a:t>"angular frequency."</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30"/>
              </a:rPr>
              <a:t>CC BY-SA 3.0</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32"/>
              </a:rPr>
              <a:t>http://en.wikipedia.org/wiki/angular%20frequency</a:t>
            </a:r>
            <a:endParaRPr lang="en-US" sz="1200" u="sng" dirty="0">
              <a:solidFill>
                <a:schemeClr val="accent1"/>
              </a:solidFill>
              <a:ea typeface="ＭＳ Ｐゴシック" charset="0"/>
              <a:cs typeface="Arial"/>
            </a:endParaRPr>
          </a:p>
          <a:p>
            <a:r>
              <a:rPr lang="en-US" sz="1200" i="1" dirty="0">
                <a:solidFill>
                  <a:schemeClr val="accent1"/>
                </a:solidFill>
                <a:latin typeface="Arial" charset="0"/>
                <a:ea typeface="ＭＳ Ｐゴシック" charset="0"/>
              </a:rPr>
              <a:t>Wiktionary.</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rPr>
              <a:t>"frequency."</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33"/>
              </a:rPr>
              <a:t>CC BY-SA 3.0</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34"/>
              </a:rPr>
              <a:t>http://en.wiktionary.org/wiki/frequency</a:t>
            </a:r>
            <a:endParaRPr lang="en-US" sz="1200" u="sng" dirty="0">
              <a:solidFill>
                <a:schemeClr val="accent1"/>
              </a:solidFill>
              <a:ea typeface="ＭＳ Ｐゴシック" charset="0"/>
              <a:cs typeface="Arial"/>
            </a:endParaRPr>
          </a:p>
          <a:p>
            <a:r>
              <a:rPr lang="en-US" sz="1200" i="1" dirty="0">
                <a:solidFill>
                  <a:schemeClr val="accent1"/>
                </a:solidFill>
                <a:latin typeface="Arial" charset="0"/>
                <a:ea typeface="ＭＳ Ｐゴシック" charset="0"/>
              </a:rPr>
              <a:t>Wikipedia.</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rPr>
              <a:t>"period."</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35"/>
              </a:rPr>
              <a:t>CC BY-SA 3.0</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36"/>
              </a:rPr>
              <a:t>http://en.wikipedia.org/wiki/period</a:t>
            </a:r>
            <a:endParaRPr lang="en-US" sz="1200" u="sng" dirty="0">
              <a:solidFill>
                <a:schemeClr val="accent1"/>
              </a:solidFill>
              <a:ea typeface="ＭＳ Ｐゴシック" charset="0"/>
              <a:cs typeface="Arial"/>
            </a:endParaRPr>
          </a:p>
          <a:p>
            <a:r>
              <a:rPr lang="en-US" sz="1200" i="1" dirty="0">
                <a:solidFill>
                  <a:schemeClr val="accent1"/>
                </a:solidFill>
                <a:latin typeface="Arial" charset="0"/>
                <a:ea typeface="ＭＳ Ｐゴシック" charset="0"/>
              </a:rPr>
              <a:t>Light and Matter.</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rPr>
              <a:t>"Vibrations."</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37"/>
              </a:rPr>
              <a:t>CC BY-SA</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38"/>
              </a:rPr>
              <a:t>http://lightandmatter.com/html_books/me/ch16/ch16.html</a:t>
            </a:r>
            <a:endParaRPr lang="en-US" sz="1200" u="sng" dirty="0">
              <a:solidFill>
                <a:schemeClr val="accent1"/>
              </a:solidFill>
              <a:ea typeface="ＭＳ Ｐゴシック" charset="0"/>
              <a:cs typeface="Arial"/>
            </a:endParaRPr>
          </a:p>
          <a:p>
            <a:endParaRPr lang="en-US" sz="1200" u="sng" dirty="0">
              <a:solidFill>
                <a:schemeClr val="accent1"/>
              </a:solidFill>
              <a:ea typeface="ＭＳ Ｐゴシック" charset="0"/>
              <a:cs typeface="Arial"/>
            </a:endParaRPr>
          </a:p>
        </p:txBody>
      </p:sp>
      <p:sp>
        <p:nvSpPr>
          <p:cNvPr id="3" name="Rectangle 2"/>
          <p:cNvSpPr>
            <a:spLocks/>
          </p:cNvSpPr>
          <p:nvPr/>
        </p:nvSpPr>
        <p:spPr bwMode="auto">
          <a:xfrm>
            <a:off x="0" y="6815"/>
            <a:ext cx="9144000" cy="317500"/>
          </a:xfrm>
          <a:prstGeom prst="rect">
            <a:avLst/>
          </a:prstGeom>
          <a:solidFill>
            <a:srgbClr val="F0F0F0"/>
          </a:solidFill>
          <a:ln>
            <a:noFill/>
          </a:ln>
          <a:extLst>
            <a:ext uri="{91240B29-F687-4f45-9708-019B960494DF}">
              <a14:hiddenLine xmlns:a14="http://schemas.microsoft.com/office/drawing/2010/main" w="12700" cap="flat">
                <a:solidFill>
                  <a:srgbClr val="D7D7D7"/>
                </a:solidFill>
                <a:miter lim="800000"/>
                <a:headEnd type="none" w="med" len="med"/>
                <a:tailEnd type="none" w="med" len="med"/>
              </a14:hiddenLine>
            </a:ext>
          </a:extLst>
        </p:spPr>
        <p:txBody>
          <a:bodyPr lIns="0" tIns="0" rIns="0" bIns="0"/>
          <a:lstStyle/>
          <a:p>
            <a:endParaRPr lang="en-US"/>
          </a:p>
        </p:txBody>
      </p:sp>
      <p:sp>
        <p:nvSpPr>
          <p:cNvPr id="5" name="Line 5"/>
          <p:cNvSpPr>
            <a:spLocks noChangeShapeType="1"/>
          </p:cNvSpPr>
          <p:nvPr/>
        </p:nvSpPr>
        <p:spPr bwMode="auto">
          <a:xfrm>
            <a:off x="3046413" y="11113"/>
            <a:ext cx="3049587" cy="0"/>
          </a:xfrm>
          <a:prstGeom prst="line">
            <a:avLst/>
          </a:prstGeom>
          <a:noFill/>
          <a:ln w="38100">
            <a:solidFill>
              <a:srgbClr val="228CBC"/>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6" name="Line 6"/>
          <p:cNvSpPr>
            <a:spLocks noChangeShapeType="1"/>
          </p:cNvSpPr>
          <p:nvPr/>
        </p:nvSpPr>
        <p:spPr bwMode="auto">
          <a:xfrm>
            <a:off x="0" y="11113"/>
            <a:ext cx="3048000" cy="0"/>
          </a:xfrm>
          <a:prstGeom prst="line">
            <a:avLst/>
          </a:prstGeom>
          <a:noFill/>
          <a:ln w="38100">
            <a:solidFill>
              <a:srgbClr val="FDB620"/>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7" name="Line 7"/>
          <p:cNvSpPr>
            <a:spLocks noChangeShapeType="1"/>
          </p:cNvSpPr>
          <p:nvPr/>
        </p:nvSpPr>
        <p:spPr bwMode="auto">
          <a:xfrm>
            <a:off x="6094413" y="11113"/>
            <a:ext cx="3049587" cy="0"/>
          </a:xfrm>
          <a:prstGeom prst="line">
            <a:avLst/>
          </a:prstGeom>
          <a:noFill/>
          <a:ln w="38100">
            <a:solidFill>
              <a:srgbClr val="7BBB45"/>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3" name="Rectangle 12"/>
          <p:cNvSpPr>
            <a:spLocks/>
          </p:cNvSpPr>
          <p:nvPr/>
        </p:nvSpPr>
        <p:spPr bwMode="auto">
          <a:xfrm>
            <a:off x="0" y="6400800"/>
            <a:ext cx="9144000" cy="469900"/>
          </a:xfrm>
          <a:prstGeom prst="rect">
            <a:avLst/>
          </a:prstGeom>
          <a:solidFill>
            <a:srgbClr val="F6F6F6"/>
          </a:solidFill>
          <a:ln>
            <a:noFill/>
          </a:ln>
          <a:extLst>
            <a:ext uri="{91240B29-F687-4f45-9708-019B960494DF}">
              <a14:hiddenLine xmlns:a14="http://schemas.microsoft.com/office/drawing/2010/main" w="3175">
                <a:solidFill>
                  <a:srgbClr val="D7D7D7"/>
                </a:solidFill>
                <a:miter lim="800000"/>
                <a:headEnd/>
                <a:tailEnd/>
              </a14:hiddenLine>
            </a:ext>
          </a:extLst>
        </p:spPr>
        <p:txBody>
          <a:bodyPr lIns="0" tIns="0" rIns="0" bIns="0"/>
          <a:lstStyle/>
          <a:p>
            <a:endParaRPr lang="en-US"/>
          </a:p>
        </p:txBody>
      </p:sp>
      <p:pic>
        <p:nvPicPr>
          <p:cNvPr id="14" name="Picture 8"/>
          <p:cNvPicPr>
            <a:picLocks noChangeAspect="1" noChangeArrowheads="1"/>
          </p:cNvPicPr>
          <p:nvPr/>
        </p:nvPicPr>
        <p:blipFill>
          <a:blip r:embed="rId39">
            <a:extLst>
              <a:ext uri="{28A0092B-C50C-407E-A947-70E740481C1C}">
                <a14:useLocalDpi xmlns:a14="http://schemas.microsoft.com/office/drawing/2010/main" val="0"/>
              </a:ext>
            </a:extLst>
          </a:blip>
          <a:srcRect/>
          <a:stretch>
            <a:fillRect/>
          </a:stretch>
        </p:blipFill>
        <p:spPr bwMode="auto">
          <a:xfrm>
            <a:off x="8369300" y="6527800"/>
            <a:ext cx="625475"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5" name="Picture 7"/>
          <p:cNvPicPr>
            <a:picLocks noChangeAspect="1" noChangeArrowheads="1"/>
          </p:cNvPicPr>
          <p:nvPr/>
        </p:nvPicPr>
        <p:blipFill>
          <a:blip r:embed="rId40">
            <a:extLst>
              <a:ext uri="{28A0092B-C50C-407E-A947-70E740481C1C}">
                <a14:useLocalDpi xmlns:a14="http://schemas.microsoft.com/office/drawing/2010/main" val="0"/>
              </a:ext>
            </a:extLst>
          </a:blip>
          <a:srcRect/>
          <a:stretch>
            <a:fillRect/>
          </a:stretch>
        </p:blipFill>
        <p:spPr bwMode="auto">
          <a:xfrm>
            <a:off x="190500" y="6538913"/>
            <a:ext cx="1422400" cy="217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6" name="Rectangle 8"/>
          <p:cNvSpPr>
            <a:spLocks/>
          </p:cNvSpPr>
          <p:nvPr/>
        </p:nvSpPr>
        <p:spPr bwMode="auto">
          <a:xfrm>
            <a:off x="3962400" y="6578600"/>
            <a:ext cx="4318000" cy="20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dirty="0">
                <a:solidFill>
                  <a:srgbClr val="828282"/>
                </a:solidFill>
                <a:latin typeface="Arial" charset="0"/>
                <a:ea typeface="ＭＳ Ｐゴシック" charset="0"/>
                <a:sym typeface="Helvetica Neue" charset="0"/>
              </a:rPr>
              <a:t>Free to share, print, make copies and changes. Get yours at </a:t>
            </a:r>
            <a:r>
              <a:rPr lang="en-US" sz="800" dirty="0" err="1">
                <a:solidFill>
                  <a:srgbClr val="828282"/>
                </a:solidFill>
                <a:latin typeface="Arial" charset="0"/>
                <a:ea typeface="ＭＳ Ｐゴシック" charset="0"/>
                <a:sym typeface="Helvetica Neue" charset="0"/>
              </a:rPr>
              <a:t>www.boundless.com</a:t>
            </a:r>
            <a:endParaRPr lang="en-US" sz="800" dirty="0">
              <a:solidFill>
                <a:srgbClr val="828282"/>
              </a:solidFill>
              <a:latin typeface="Arial" charset="0"/>
              <a:ea typeface="ＭＳ Ｐゴシック" charset="0"/>
              <a:sym typeface="Helvetica Neue" charset="0"/>
            </a:endParaRPr>
          </a:p>
        </p:txBody>
      </p:sp>
      <p:sp>
        <p:nvSpPr>
          <p:cNvPr id="17" name="Rectangle 11"/>
          <p:cNvSpPr>
            <a:spLocks/>
          </p:cNvSpPr>
          <p:nvPr/>
        </p:nvSpPr>
        <p:spPr bwMode="auto">
          <a:xfrm>
            <a:off x="190500" y="83015"/>
            <a:ext cx="8801100" cy="145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lstStyle/>
          <a:p>
            <a:pPr algn="l"/>
            <a:r>
              <a:rPr lang="en-US" sz="1000" dirty="0" smtClean="0">
                <a:solidFill>
                  <a:srgbClr val="828282"/>
                </a:solidFill>
                <a:latin typeface="Helvetica Neue Light" charset="0"/>
                <a:ea typeface="ＭＳ Ｐゴシック" charset="0"/>
                <a:cs typeface="Helvetica Neue Light" charset="0"/>
                <a:sym typeface="Helvetica Neue Light" charset="0"/>
              </a:rPr>
              <a:t>Waves and Vibrations</a:t>
            </a:r>
            <a:endParaRPr lang="en-US" sz="1000" dirty="0">
              <a:solidFill>
                <a:srgbClr val="828282"/>
              </a:solidFill>
              <a:latin typeface="Helvetica Neue Light" charset="0"/>
              <a:ea typeface="ＭＳ Ｐゴシック" charset="0"/>
              <a:cs typeface="Helvetica Neue Light" charset="0"/>
              <a:sym typeface="Helvetica Neue Light" charset="0"/>
            </a:endParaRPr>
          </a:p>
        </p:txBody>
      </p:sp>
    </p:spTree>
    <p:extLst>
      <p:ext uri="{BB962C8B-B14F-4D97-AF65-F5344CB8AC3E}">
        <p14:creationId xmlns:p14="http://schemas.microsoft.com/office/powerpoint/2010/main" val="1732068689"/>
      </p:ext>
    </p:extLst>
  </p:cSld>
  <p:clrMapOvr>
    <a:masterClrMapping/>
  </p:clrMapOvr>
  <p:transition xmlns:p14="http://schemas.microsoft.com/office/powerpoint/2010/mai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p:cNvSpPr>
            <a:spLocks noGrp="1"/>
          </p:cNvSpPr>
          <p:nvPr>
            <p:ph type="body" sz="quarter" idx="10"/>
          </p:nvPr>
        </p:nvSpPr>
        <p:spPr>
          <a:xfrm>
            <a:off x="228600" y="533400"/>
            <a:ext cx="8686800" cy="5715000"/>
          </a:xfrm>
        </p:spPr>
        <p:txBody>
          <a:bodyPr/>
          <a:lstStyle/>
          <a:p>
            <a:r>
              <a:rPr lang="en-US" sz="1200" i="1" dirty="0" smtClean="0">
                <a:solidFill>
                  <a:schemeClr val="accent1"/>
                </a:solidFill>
                <a:latin typeface="Arial" charset="0"/>
                <a:ea typeface="ＭＳ Ｐゴシック" charset="0"/>
              </a:rPr>
              <a:t>Wikipedia.</a:t>
            </a:r>
            <a:r>
              <a:rPr lang="en-US" sz="1200" dirty="0" smtClean="0">
                <a:solidFill>
                  <a:schemeClr val="accent1"/>
                </a:solidFill>
                <a:latin typeface="Arial" charset="0"/>
                <a:ea typeface="ＭＳ Ｐゴシック" charset="0"/>
              </a:rPr>
              <a:t> </a:t>
            </a:r>
            <a:r>
              <a:rPr lang="en-US" sz="1200" dirty="0" smtClean="0">
                <a:solidFill>
                  <a:schemeClr val="accent1"/>
                </a:solidFill>
                <a:latin typeface="Arial" charset="0"/>
                <a:ea typeface="ＭＳ Ｐゴシック" charset="0"/>
              </a:rPr>
              <a:t>"Period (physics)."</a:t>
            </a:r>
            <a:r>
              <a:rPr lang="en-US" sz="1200" dirty="0" smtClean="0">
                <a:solidFill>
                  <a:schemeClr val="accent1"/>
                </a:solidFill>
                <a:latin typeface="Arial" charset="0"/>
                <a:ea typeface="ＭＳ Ｐゴシック" charset="0"/>
              </a:rPr>
              <a:t> </a:t>
            </a:r>
            <a:r>
              <a:rPr lang="en-US" sz="1200" dirty="0" smtClean="0">
                <a:solidFill>
                  <a:schemeClr val="accent1"/>
                </a:solidFill>
                <a:latin typeface="Arial" charset="0"/>
                <a:ea typeface="ＭＳ Ｐゴシック" charset="0"/>
                <a:hlinkClick r:id="rId2"/>
              </a:rPr>
              <a:t>CC BY-SA 3.0</a:t>
            </a:r>
            <a:r>
              <a:rPr lang="en-US" sz="1200" dirty="0" smtClean="0">
                <a:solidFill>
                  <a:schemeClr val="accent1"/>
                </a:solidFill>
                <a:latin typeface="Arial" charset="0"/>
                <a:ea typeface="ＭＳ Ｐゴシック" charset="0"/>
              </a:rPr>
              <a:t> </a:t>
            </a:r>
            <a:r>
              <a:rPr lang="en-US" sz="1200" dirty="0" smtClean="0">
                <a:solidFill>
                  <a:schemeClr val="accent1"/>
                </a:solidFill>
                <a:latin typeface="Arial" charset="0"/>
                <a:ea typeface="ＭＳ Ｐゴシック" charset="0"/>
                <a:hlinkClick r:id="rId3"/>
              </a:rPr>
              <a:t>http://en.wikipedia.org/wiki/Period_(physics)</a:t>
            </a:r>
            <a:endParaRPr lang="en-US" sz="1200" dirty="0" smtClean="0">
              <a:solidFill>
                <a:schemeClr val="accent1"/>
              </a:solidFill>
              <a:latin typeface="Arial" charset="0"/>
              <a:ea typeface="ＭＳ Ｐゴシック" charset="0"/>
            </a:endParaRPr>
          </a:p>
          <a:p>
            <a:r>
              <a:rPr lang="en-US" sz="1200" i="1" dirty="0">
                <a:solidFill>
                  <a:schemeClr val="accent1"/>
                </a:solidFill>
                <a:latin typeface="Arial" charset="0"/>
                <a:ea typeface="ＭＳ Ｐゴシック" charset="0"/>
              </a:rPr>
              <a:t>Light and Matter.</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rPr>
              <a:t>"Vibrations."</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4"/>
              </a:rPr>
              <a:t>CC BY-SA</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5"/>
              </a:rPr>
              <a:t>http://lightandmatter.com/html_books/me/ch16/ch16.html</a:t>
            </a:r>
            <a:endParaRPr lang="en-US" sz="1200" u="sng" dirty="0">
              <a:solidFill>
                <a:schemeClr val="accent1"/>
              </a:solidFill>
              <a:ea typeface="ＭＳ Ｐゴシック" charset="0"/>
              <a:cs typeface="Arial"/>
            </a:endParaRPr>
          </a:p>
          <a:p>
            <a:r>
              <a:rPr lang="en-US" sz="1200" i="1" dirty="0">
                <a:solidFill>
                  <a:schemeClr val="accent1"/>
                </a:solidFill>
                <a:latin typeface="Arial" charset="0"/>
                <a:ea typeface="ＭＳ Ｐゴシック" charset="0"/>
              </a:rPr>
              <a:t>Wiktionary.</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rPr>
              <a:t>"rarefaction."</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6"/>
              </a:rPr>
              <a:t>CC BY-SA 3.0</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7"/>
              </a:rPr>
              <a:t>http://en.wiktionary.org/wiki/rarefaction</a:t>
            </a:r>
            <a:endParaRPr lang="en-US" sz="1200" u="sng" dirty="0">
              <a:solidFill>
                <a:schemeClr val="accent1"/>
              </a:solidFill>
              <a:ea typeface="ＭＳ Ｐゴシック" charset="0"/>
              <a:cs typeface="Arial"/>
            </a:endParaRPr>
          </a:p>
          <a:p>
            <a:r>
              <a:rPr lang="en-US" sz="1200" i="1" dirty="0">
                <a:solidFill>
                  <a:schemeClr val="accent1"/>
                </a:solidFill>
                <a:latin typeface="Arial" charset="0"/>
                <a:ea typeface="ＭＳ Ｐゴシック" charset="0"/>
              </a:rPr>
              <a:t>Wiktionary.</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rPr>
              <a:t>"compression."</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8"/>
              </a:rPr>
              <a:t>CC BY-SA 3.0</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9"/>
              </a:rPr>
              <a:t>http://en.wiktionary.org/wiki/compression</a:t>
            </a:r>
            <a:endParaRPr lang="en-US" sz="1200" u="sng" dirty="0">
              <a:solidFill>
                <a:schemeClr val="accent1"/>
              </a:solidFill>
              <a:ea typeface="ＭＳ Ｐゴシック" charset="0"/>
              <a:cs typeface="Arial"/>
            </a:endParaRPr>
          </a:p>
          <a:p>
            <a:r>
              <a:rPr lang="en-US" sz="1200" i="1" dirty="0">
                <a:solidFill>
                  <a:schemeClr val="accent1"/>
                </a:solidFill>
                <a:latin typeface="Arial" charset="0"/>
                <a:ea typeface="ＭＳ Ｐゴシック" charset="0"/>
              </a:rPr>
              <a:t>Wiktionary.</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rPr>
              <a:t>"Longitudinal."</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10"/>
              </a:rPr>
              <a:t>CC BY-SA 3.0</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11"/>
              </a:rPr>
              <a:t>http://en.wiktionary.org/wiki/Longitudinal</a:t>
            </a:r>
            <a:endParaRPr lang="en-US" sz="1200" u="sng" dirty="0">
              <a:solidFill>
                <a:schemeClr val="accent1"/>
              </a:solidFill>
              <a:ea typeface="ＭＳ Ｐゴシック" charset="0"/>
              <a:cs typeface="Arial"/>
            </a:endParaRPr>
          </a:p>
          <a:p>
            <a:r>
              <a:rPr lang="en-US" sz="1200" i="1" dirty="0">
                <a:solidFill>
                  <a:schemeClr val="accent1"/>
                </a:solidFill>
                <a:latin typeface="Arial" charset="0"/>
                <a:ea typeface="ＭＳ Ｐゴシック" charset="0"/>
              </a:rPr>
              <a:t>Wikipedia.</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rPr>
              <a:t>"Longitudinal wave."</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12"/>
              </a:rPr>
              <a:t>CC BY-SA 3.0</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13"/>
              </a:rPr>
              <a:t>http://en.wikipedia.org/wiki/Longitudinal_wave</a:t>
            </a:r>
            <a:endParaRPr lang="en-US" sz="1200" u="sng" dirty="0">
              <a:solidFill>
                <a:schemeClr val="accent1"/>
              </a:solidFill>
              <a:ea typeface="ＭＳ Ｐゴシック" charset="0"/>
              <a:cs typeface="Arial"/>
            </a:endParaRPr>
          </a:p>
          <a:p>
            <a:r>
              <a:rPr lang="en-US" sz="1200" i="1" dirty="0">
                <a:solidFill>
                  <a:schemeClr val="accent1"/>
                </a:solidFill>
                <a:latin typeface="Arial" charset="0"/>
                <a:ea typeface="ＭＳ Ｐゴシック" charset="0"/>
              </a:rPr>
              <a:t>Wikipedia.</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rPr>
              <a:t>"Sound waves."</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14"/>
              </a:rPr>
              <a:t>CC BY-SA 3.0</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15"/>
              </a:rPr>
              <a:t>http://en.wikipedia.org/wiki/Sound_waves%23Longitudinal_and_transverse_waves</a:t>
            </a:r>
            <a:endParaRPr lang="en-US" sz="1200" u="sng" dirty="0">
              <a:solidFill>
                <a:schemeClr val="accent1"/>
              </a:solidFill>
              <a:ea typeface="ＭＳ Ｐゴシック" charset="0"/>
              <a:cs typeface="Arial"/>
            </a:endParaRPr>
          </a:p>
          <a:p>
            <a:r>
              <a:rPr lang="en-US" sz="1200" i="1" dirty="0">
                <a:solidFill>
                  <a:schemeClr val="accent1"/>
                </a:solidFill>
                <a:latin typeface="Arial" charset="0"/>
                <a:ea typeface="ＭＳ Ｐゴシック" charset="0"/>
              </a:rPr>
              <a:t>Wiktionary.</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rPr>
              <a:t>"refractive index."</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16"/>
              </a:rPr>
              <a:t>CC BY-SA 3.0</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17"/>
              </a:rPr>
              <a:t>http://en.wiktionary.org/wiki/refractive_index</a:t>
            </a:r>
            <a:endParaRPr lang="en-US" sz="1200" u="sng" dirty="0">
              <a:solidFill>
                <a:schemeClr val="accent1"/>
              </a:solidFill>
              <a:ea typeface="ＭＳ Ｐゴシック" charset="0"/>
              <a:cs typeface="Arial"/>
            </a:endParaRPr>
          </a:p>
          <a:p>
            <a:r>
              <a:rPr lang="en-US" sz="1200" i="1" dirty="0">
                <a:solidFill>
                  <a:schemeClr val="accent1"/>
                </a:solidFill>
                <a:latin typeface="Arial" charset="0"/>
                <a:ea typeface="ＭＳ Ｐゴシック" charset="0"/>
              </a:rPr>
              <a:t>Wikipedia.</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rPr>
              <a:t>"Snell's law."</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18"/>
              </a:rPr>
              <a:t>CC BY-SA 3.0</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19"/>
              </a:rPr>
              <a:t>http://en.wikipedia.org/wiki/Snell's%20law</a:t>
            </a:r>
            <a:endParaRPr lang="en-US" sz="1200" u="sng" dirty="0">
              <a:solidFill>
                <a:schemeClr val="accent1"/>
              </a:solidFill>
              <a:ea typeface="ＭＳ Ｐゴシック" charset="0"/>
              <a:cs typeface="Arial"/>
            </a:endParaRPr>
          </a:p>
          <a:p>
            <a:r>
              <a:rPr lang="en-US" sz="1200" i="1" dirty="0">
                <a:solidFill>
                  <a:schemeClr val="accent1"/>
                </a:solidFill>
                <a:latin typeface="Arial" charset="0"/>
                <a:ea typeface="ＭＳ Ｐゴシック" charset="0"/>
              </a:rPr>
              <a:t>Wikipedia.</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rPr>
              <a:t>"Refraction."</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20"/>
              </a:rPr>
              <a:t>CC BY-SA 3.0</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21"/>
              </a:rPr>
              <a:t>http://en.wikipedia.org/wiki/Refraction</a:t>
            </a:r>
            <a:endParaRPr lang="en-US" sz="1200" u="sng" dirty="0">
              <a:solidFill>
                <a:schemeClr val="accent1"/>
              </a:solidFill>
              <a:ea typeface="ＭＳ Ｐゴシック" charset="0"/>
              <a:cs typeface="Arial"/>
            </a:endParaRPr>
          </a:p>
          <a:p>
            <a:r>
              <a:rPr lang="en-US" sz="1200" i="1" dirty="0">
                <a:solidFill>
                  <a:schemeClr val="accent1"/>
                </a:solidFill>
                <a:latin typeface="Arial" charset="0"/>
                <a:ea typeface="ＭＳ Ｐゴシック" charset="0"/>
              </a:rPr>
              <a:t>Wiktionary.</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rPr>
              <a:t>"elasticity."</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22"/>
              </a:rPr>
              <a:t>CC BY-SA 3.0</a:t>
            </a:r>
            <a:r>
              <a:rPr lang="en-US" sz="1200" dirty="0">
                <a:solidFill>
                  <a:schemeClr val="accent1"/>
                </a:solidFill>
                <a:latin typeface="Arial" charset="0"/>
                <a:ea typeface="ＭＳ Ｐゴシック" charset="0"/>
              </a:rPr>
              <a:t> </a:t>
            </a:r>
            <a:r>
              <a:rPr lang="en-US" sz="1200" dirty="0" smtClean="0">
                <a:solidFill>
                  <a:schemeClr val="accent1"/>
                </a:solidFill>
                <a:latin typeface="Arial" charset="0"/>
                <a:ea typeface="ＭＳ Ｐゴシック" charset="0"/>
                <a:hlinkClick r:id="rId23"/>
              </a:rPr>
              <a:t>http://en.wiktionary.org/wiki/elasticity</a:t>
            </a:r>
            <a:endParaRPr lang="en-US" sz="1200" dirty="0" smtClean="0">
              <a:solidFill>
                <a:schemeClr val="accent1"/>
              </a:solidFill>
              <a:latin typeface="Arial" charset="0"/>
              <a:ea typeface="ＭＳ Ｐゴシック" charset="0"/>
            </a:endParaRPr>
          </a:p>
          <a:p>
            <a:r>
              <a:rPr lang="en-US" sz="1200" i="1" dirty="0">
                <a:solidFill>
                  <a:schemeClr val="accent1"/>
                </a:solidFill>
                <a:latin typeface="Arial" charset="0"/>
                <a:ea typeface="ＭＳ Ｐゴシック" charset="0"/>
              </a:rPr>
              <a:t>OpenStax CNX.</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rPr>
              <a:t>"Free High School Science Texts Project, Mechanical Properties of Matter: Deformation of Materials. September 17, 2013."</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24"/>
              </a:rPr>
              <a:t>CC BY 3.0</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25"/>
              </a:rPr>
              <a:t>http://cnx.org/content/m39533/latest/</a:t>
            </a:r>
            <a:endParaRPr lang="en-US" sz="1200" u="sng" dirty="0">
              <a:solidFill>
                <a:schemeClr val="accent1"/>
              </a:solidFill>
              <a:ea typeface="ＭＳ Ｐゴシック" charset="0"/>
              <a:cs typeface="Arial"/>
            </a:endParaRPr>
          </a:p>
          <a:p>
            <a:r>
              <a:rPr lang="en-US" sz="1200" i="1" dirty="0">
                <a:solidFill>
                  <a:schemeClr val="accent1"/>
                </a:solidFill>
                <a:latin typeface="Arial" charset="0"/>
                <a:ea typeface="ＭＳ Ｐゴシック" charset="0"/>
              </a:rPr>
              <a:t>Wikipedia.</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rPr>
              <a:t>"Hooke's law."</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26"/>
              </a:rPr>
              <a:t>CC BY-SA 3.0</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27"/>
              </a:rPr>
              <a:t>http://en.wikipedia.org/wiki/Hooke's_law</a:t>
            </a:r>
            <a:endParaRPr lang="en-US" sz="1200" u="sng" dirty="0">
              <a:solidFill>
                <a:schemeClr val="accent1"/>
              </a:solidFill>
              <a:ea typeface="ＭＳ Ｐゴシック" charset="0"/>
              <a:cs typeface="Arial"/>
            </a:endParaRPr>
          </a:p>
          <a:p>
            <a:r>
              <a:rPr lang="en-US" sz="1200" i="1" dirty="0" smtClean="0">
                <a:solidFill>
                  <a:schemeClr val="accent1"/>
                </a:solidFill>
                <a:latin typeface="Arial" charset="0"/>
                <a:ea typeface="ＭＳ Ｐゴシック" charset="0"/>
              </a:rPr>
              <a:t>Boundless Learning.</a:t>
            </a:r>
            <a:r>
              <a:rPr lang="en-US" sz="1200" dirty="0" smtClean="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rPr>
              <a:t/>
            </a:r>
            <a:r>
              <a:rPr lang="en-US" sz="1200" dirty="0">
                <a:solidFill>
                  <a:schemeClr val="accent1"/>
                </a:solidFill>
                <a:latin typeface="Arial" charset="0"/>
                <a:ea typeface="ＭＳ Ｐゴシック" charset="0"/>
              </a:rPr>
              <a:t>"Boundless."</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28"/>
              </a:rPr>
              <a:t>CC BY-SA 3.0</a:t>
            </a:r>
            <a:r>
              <a:rPr lang="en-US" sz="1200" dirty="0">
                <a:solidFill>
                  <a:schemeClr val="accent1"/>
                </a:solidFill>
                <a:latin typeface="Arial" charset="0"/>
                <a:ea typeface="ＭＳ Ｐゴシック" charset="0"/>
              </a:rPr>
              <a:t> </a:t>
            </a:r>
            <a:r>
              <a:rPr lang="en-US" sz="1200" dirty="0" smtClean="0">
                <a:solidFill>
                  <a:schemeClr val="accent1"/>
                </a:solidFill>
                <a:latin typeface="Arial" charset="0"/>
                <a:ea typeface="ＭＳ Ｐゴシック" charset="0"/>
                <a:hlinkClick r:id="rId29"/>
              </a:rPr>
              <a:t>http://www.boundless.com//physics/definition/uniform-circular-motion</a:t>
            </a:r>
            <a:endParaRPr lang="en-US" sz="1200" dirty="0" smtClean="0">
              <a:solidFill>
                <a:schemeClr val="accent1"/>
              </a:solidFill>
              <a:latin typeface="Arial" charset="0"/>
              <a:ea typeface="ＭＳ Ｐゴシック" charset="0"/>
            </a:endParaRPr>
          </a:p>
          <a:p>
            <a:r>
              <a:rPr lang="en-US" sz="1200" i="1" dirty="0">
                <a:solidFill>
                  <a:schemeClr val="accent1"/>
                </a:solidFill>
                <a:latin typeface="Arial" charset="0"/>
                <a:ea typeface="ＭＳ Ｐゴシック" charset="0"/>
              </a:rPr>
              <a:t>Boundless Learning.</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rPr>
              <a:t>"Boundless."</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30"/>
              </a:rPr>
              <a:t>CC BY-SA 3.0</a:t>
            </a:r>
            <a:r>
              <a:rPr lang="en-US" sz="1200" dirty="0">
                <a:solidFill>
                  <a:schemeClr val="accent1"/>
                </a:solidFill>
                <a:latin typeface="Arial" charset="0"/>
                <a:ea typeface="ＭＳ Ｐゴシック" charset="0"/>
              </a:rPr>
              <a:t> </a:t>
            </a:r>
            <a:r>
              <a:rPr lang="en-US" sz="1200" dirty="0" smtClean="0">
                <a:solidFill>
                  <a:schemeClr val="accent1"/>
                </a:solidFill>
                <a:latin typeface="Arial" charset="0"/>
                <a:ea typeface="ＭＳ Ｐゴシック" charset="0"/>
                <a:hlinkClick r:id="rId31"/>
              </a:rPr>
              <a:t>http://www.boundless.com//physics/definition/centripetal-acceleration</a:t>
            </a:r>
            <a:endParaRPr lang="en-US" sz="1200" u="sng" dirty="0">
              <a:solidFill>
                <a:schemeClr val="accent1"/>
              </a:solidFill>
              <a:ea typeface="ＭＳ Ｐゴシック" charset="0"/>
              <a:cs typeface="Arial"/>
            </a:endParaRPr>
          </a:p>
          <a:p>
            <a:r>
              <a:rPr lang="en-US" sz="1200" i="1" dirty="0">
                <a:solidFill>
                  <a:schemeClr val="accent1"/>
                </a:solidFill>
                <a:latin typeface="Arial" charset="0"/>
                <a:ea typeface="ＭＳ Ｐゴシック" charset="0"/>
              </a:rPr>
              <a:t>Wikipedia.</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rPr>
              <a:t>"Simple harmonic motion."</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30"/>
              </a:rPr>
              <a:t>CC BY-SA 3.0</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32"/>
              </a:rPr>
              <a:t>http://en.wikipedia.org/wiki/Simple_harmonic_motion%23Uniform_circular_motion</a:t>
            </a:r>
            <a:endParaRPr lang="en-US" sz="1200" u="sng" dirty="0">
              <a:solidFill>
                <a:schemeClr val="accent1"/>
              </a:solidFill>
              <a:ea typeface="ＭＳ Ｐゴシック" charset="0"/>
              <a:cs typeface="Arial"/>
            </a:endParaRPr>
          </a:p>
          <a:p>
            <a:r>
              <a:rPr lang="en-US" sz="1200" i="1" dirty="0">
                <a:solidFill>
                  <a:schemeClr val="accent1"/>
                </a:solidFill>
                <a:latin typeface="Arial" charset="0"/>
                <a:ea typeface="ＭＳ Ｐゴシック" charset="0"/>
              </a:rPr>
              <a:t>Wikipedia.</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rPr>
              <a:t>"Uniform circular motion."</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33"/>
              </a:rPr>
              <a:t>CC BY-SA 3.0</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34"/>
              </a:rPr>
              <a:t>http://en.wikipedia.org/wiki/Uniform_circular_motion</a:t>
            </a:r>
            <a:endParaRPr lang="en-US" sz="1200" u="sng" dirty="0">
              <a:solidFill>
                <a:schemeClr val="accent1"/>
              </a:solidFill>
              <a:ea typeface="ＭＳ Ｐゴシック" charset="0"/>
              <a:cs typeface="Arial"/>
            </a:endParaRPr>
          </a:p>
          <a:p>
            <a:r>
              <a:rPr lang="en-US" sz="1200" i="1" dirty="0">
                <a:solidFill>
                  <a:schemeClr val="accent1"/>
                </a:solidFill>
                <a:latin typeface="Arial" charset="0"/>
                <a:ea typeface="ＭＳ Ｐゴシック" charset="0"/>
              </a:rPr>
              <a:t>OpenStax CNX.</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rPr>
              <a:t>"OpenStax College, College Physics. September 17, 2013."</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35"/>
              </a:rPr>
              <a:t>CC BY 3.0</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36"/>
              </a:rPr>
              <a:t>http://cnx.org/content/m42245/latest/?collection=col11406/1.7</a:t>
            </a:r>
            <a:endParaRPr lang="en-US" sz="1200" u="sng" dirty="0">
              <a:solidFill>
                <a:schemeClr val="accent1"/>
              </a:solidFill>
              <a:ea typeface="ＭＳ Ｐゴシック" charset="0"/>
              <a:cs typeface="Arial"/>
            </a:endParaRPr>
          </a:p>
          <a:p>
            <a:r>
              <a:rPr lang="en-US" sz="1200" i="1" dirty="0">
                <a:solidFill>
                  <a:schemeClr val="accent1"/>
                </a:solidFill>
                <a:latin typeface="Arial" charset="0"/>
                <a:ea typeface="ＭＳ Ｐゴシック" charset="0"/>
              </a:rPr>
              <a:t>Wiktionary.</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rPr>
              <a:t>"oscillating."</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37"/>
              </a:rPr>
              <a:t>CC BY-SA 3.0</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38"/>
              </a:rPr>
              <a:t>http://en.wiktionary.org/wiki/oscillating</a:t>
            </a:r>
            <a:endParaRPr lang="en-US" sz="1200" u="sng" dirty="0">
              <a:solidFill>
                <a:schemeClr val="accent1"/>
              </a:solidFill>
              <a:ea typeface="ＭＳ Ｐゴシック" charset="0"/>
              <a:cs typeface="Arial"/>
            </a:endParaRPr>
          </a:p>
          <a:p>
            <a:endParaRPr lang="en-US" sz="1200" u="sng" dirty="0">
              <a:solidFill>
                <a:schemeClr val="accent1"/>
              </a:solidFill>
              <a:ea typeface="ＭＳ Ｐゴシック" charset="0"/>
              <a:cs typeface="Arial"/>
            </a:endParaRPr>
          </a:p>
        </p:txBody>
      </p:sp>
      <p:sp>
        <p:nvSpPr>
          <p:cNvPr id="3" name="Rectangle 2"/>
          <p:cNvSpPr>
            <a:spLocks/>
          </p:cNvSpPr>
          <p:nvPr/>
        </p:nvSpPr>
        <p:spPr bwMode="auto">
          <a:xfrm>
            <a:off x="0" y="6815"/>
            <a:ext cx="9144000" cy="317500"/>
          </a:xfrm>
          <a:prstGeom prst="rect">
            <a:avLst/>
          </a:prstGeom>
          <a:solidFill>
            <a:srgbClr val="F0F0F0"/>
          </a:solidFill>
          <a:ln>
            <a:noFill/>
          </a:ln>
          <a:extLst>
            <a:ext uri="{91240B29-F687-4f45-9708-019B960494DF}">
              <a14:hiddenLine xmlns:a14="http://schemas.microsoft.com/office/drawing/2010/main" w="12700" cap="flat">
                <a:solidFill>
                  <a:srgbClr val="D7D7D7"/>
                </a:solidFill>
                <a:miter lim="800000"/>
                <a:headEnd type="none" w="med" len="med"/>
                <a:tailEnd type="none" w="med" len="med"/>
              </a14:hiddenLine>
            </a:ext>
          </a:extLst>
        </p:spPr>
        <p:txBody>
          <a:bodyPr lIns="0" tIns="0" rIns="0" bIns="0"/>
          <a:lstStyle/>
          <a:p>
            <a:endParaRPr lang="en-US"/>
          </a:p>
        </p:txBody>
      </p:sp>
      <p:sp>
        <p:nvSpPr>
          <p:cNvPr id="5" name="Line 5"/>
          <p:cNvSpPr>
            <a:spLocks noChangeShapeType="1"/>
          </p:cNvSpPr>
          <p:nvPr/>
        </p:nvSpPr>
        <p:spPr bwMode="auto">
          <a:xfrm>
            <a:off x="3046413" y="11113"/>
            <a:ext cx="3049587" cy="0"/>
          </a:xfrm>
          <a:prstGeom prst="line">
            <a:avLst/>
          </a:prstGeom>
          <a:noFill/>
          <a:ln w="38100">
            <a:solidFill>
              <a:srgbClr val="228CBC"/>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6" name="Line 6"/>
          <p:cNvSpPr>
            <a:spLocks noChangeShapeType="1"/>
          </p:cNvSpPr>
          <p:nvPr/>
        </p:nvSpPr>
        <p:spPr bwMode="auto">
          <a:xfrm>
            <a:off x="0" y="11113"/>
            <a:ext cx="3048000" cy="0"/>
          </a:xfrm>
          <a:prstGeom prst="line">
            <a:avLst/>
          </a:prstGeom>
          <a:noFill/>
          <a:ln w="38100">
            <a:solidFill>
              <a:srgbClr val="FDB620"/>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7" name="Line 7"/>
          <p:cNvSpPr>
            <a:spLocks noChangeShapeType="1"/>
          </p:cNvSpPr>
          <p:nvPr/>
        </p:nvSpPr>
        <p:spPr bwMode="auto">
          <a:xfrm>
            <a:off x="6094413" y="11113"/>
            <a:ext cx="3049587" cy="0"/>
          </a:xfrm>
          <a:prstGeom prst="line">
            <a:avLst/>
          </a:prstGeom>
          <a:noFill/>
          <a:ln w="38100">
            <a:solidFill>
              <a:srgbClr val="7BBB45"/>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3" name="Rectangle 12"/>
          <p:cNvSpPr>
            <a:spLocks/>
          </p:cNvSpPr>
          <p:nvPr/>
        </p:nvSpPr>
        <p:spPr bwMode="auto">
          <a:xfrm>
            <a:off x="0" y="6400800"/>
            <a:ext cx="9144000" cy="469900"/>
          </a:xfrm>
          <a:prstGeom prst="rect">
            <a:avLst/>
          </a:prstGeom>
          <a:solidFill>
            <a:srgbClr val="F6F6F6"/>
          </a:solidFill>
          <a:ln>
            <a:noFill/>
          </a:ln>
          <a:extLst>
            <a:ext uri="{91240B29-F687-4f45-9708-019B960494DF}">
              <a14:hiddenLine xmlns:a14="http://schemas.microsoft.com/office/drawing/2010/main" w="3175">
                <a:solidFill>
                  <a:srgbClr val="D7D7D7"/>
                </a:solidFill>
                <a:miter lim="800000"/>
                <a:headEnd/>
                <a:tailEnd/>
              </a14:hiddenLine>
            </a:ext>
          </a:extLst>
        </p:spPr>
        <p:txBody>
          <a:bodyPr lIns="0" tIns="0" rIns="0" bIns="0"/>
          <a:lstStyle/>
          <a:p>
            <a:endParaRPr lang="en-US"/>
          </a:p>
        </p:txBody>
      </p:sp>
      <p:pic>
        <p:nvPicPr>
          <p:cNvPr id="14" name="Picture 8"/>
          <p:cNvPicPr>
            <a:picLocks noChangeAspect="1" noChangeArrowheads="1"/>
          </p:cNvPicPr>
          <p:nvPr/>
        </p:nvPicPr>
        <p:blipFill>
          <a:blip r:embed="rId39">
            <a:extLst>
              <a:ext uri="{28A0092B-C50C-407E-A947-70E740481C1C}">
                <a14:useLocalDpi xmlns:a14="http://schemas.microsoft.com/office/drawing/2010/main" val="0"/>
              </a:ext>
            </a:extLst>
          </a:blip>
          <a:srcRect/>
          <a:stretch>
            <a:fillRect/>
          </a:stretch>
        </p:blipFill>
        <p:spPr bwMode="auto">
          <a:xfrm>
            <a:off x="8369300" y="6527800"/>
            <a:ext cx="625475"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5" name="Picture 7"/>
          <p:cNvPicPr>
            <a:picLocks noChangeAspect="1" noChangeArrowheads="1"/>
          </p:cNvPicPr>
          <p:nvPr/>
        </p:nvPicPr>
        <p:blipFill>
          <a:blip r:embed="rId40">
            <a:extLst>
              <a:ext uri="{28A0092B-C50C-407E-A947-70E740481C1C}">
                <a14:useLocalDpi xmlns:a14="http://schemas.microsoft.com/office/drawing/2010/main" val="0"/>
              </a:ext>
            </a:extLst>
          </a:blip>
          <a:srcRect/>
          <a:stretch>
            <a:fillRect/>
          </a:stretch>
        </p:blipFill>
        <p:spPr bwMode="auto">
          <a:xfrm>
            <a:off x="190500" y="6538913"/>
            <a:ext cx="1422400" cy="217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6" name="Rectangle 8"/>
          <p:cNvSpPr>
            <a:spLocks/>
          </p:cNvSpPr>
          <p:nvPr/>
        </p:nvSpPr>
        <p:spPr bwMode="auto">
          <a:xfrm>
            <a:off x="3962400" y="6578600"/>
            <a:ext cx="4318000" cy="20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dirty="0">
                <a:solidFill>
                  <a:srgbClr val="828282"/>
                </a:solidFill>
                <a:latin typeface="Arial" charset="0"/>
                <a:ea typeface="ＭＳ Ｐゴシック" charset="0"/>
                <a:sym typeface="Helvetica Neue" charset="0"/>
              </a:rPr>
              <a:t>Free to share, print, make copies and changes. Get yours at </a:t>
            </a:r>
            <a:r>
              <a:rPr lang="en-US" sz="800" dirty="0" err="1">
                <a:solidFill>
                  <a:srgbClr val="828282"/>
                </a:solidFill>
                <a:latin typeface="Arial" charset="0"/>
                <a:ea typeface="ＭＳ Ｐゴシック" charset="0"/>
                <a:sym typeface="Helvetica Neue" charset="0"/>
              </a:rPr>
              <a:t>www.boundless.com</a:t>
            </a:r>
            <a:endParaRPr lang="en-US" sz="800" dirty="0">
              <a:solidFill>
                <a:srgbClr val="828282"/>
              </a:solidFill>
              <a:latin typeface="Arial" charset="0"/>
              <a:ea typeface="ＭＳ Ｐゴシック" charset="0"/>
              <a:sym typeface="Helvetica Neue" charset="0"/>
            </a:endParaRPr>
          </a:p>
        </p:txBody>
      </p:sp>
      <p:sp>
        <p:nvSpPr>
          <p:cNvPr id="17" name="Rectangle 11"/>
          <p:cNvSpPr>
            <a:spLocks/>
          </p:cNvSpPr>
          <p:nvPr/>
        </p:nvSpPr>
        <p:spPr bwMode="auto">
          <a:xfrm>
            <a:off x="190500" y="83015"/>
            <a:ext cx="8801100" cy="145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lstStyle/>
          <a:p>
            <a:pPr algn="l"/>
            <a:r>
              <a:rPr lang="en-US" sz="1000" dirty="0" smtClean="0">
                <a:solidFill>
                  <a:srgbClr val="828282"/>
                </a:solidFill>
                <a:latin typeface="Helvetica Neue Light" charset="0"/>
                <a:ea typeface="ＭＳ Ｐゴシック" charset="0"/>
                <a:cs typeface="Helvetica Neue Light" charset="0"/>
                <a:sym typeface="Helvetica Neue Light" charset="0"/>
              </a:rPr>
              <a:t>Waves and Vibrations</a:t>
            </a:r>
            <a:endParaRPr lang="en-US" sz="1000" dirty="0">
              <a:solidFill>
                <a:srgbClr val="828282"/>
              </a:solidFill>
              <a:latin typeface="Helvetica Neue Light" charset="0"/>
              <a:ea typeface="ＭＳ Ｐゴシック" charset="0"/>
              <a:cs typeface="Helvetica Neue Light" charset="0"/>
              <a:sym typeface="Helvetica Neue Light" charset="0"/>
            </a:endParaRPr>
          </a:p>
        </p:txBody>
      </p:sp>
    </p:spTree>
    <p:extLst>
      <p:ext uri="{BB962C8B-B14F-4D97-AF65-F5344CB8AC3E}">
        <p14:creationId xmlns:p14="http://schemas.microsoft.com/office/powerpoint/2010/main" val="1732068689"/>
      </p:ext>
    </p:extLst>
  </p:cSld>
  <p:clrMapOvr>
    <a:masterClrMapping/>
  </p:clrMapOvr>
  <p:transition xmlns:p14="http://schemas.microsoft.com/office/powerpoint/2010/mai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p:cNvSpPr>
            <a:spLocks noGrp="1"/>
          </p:cNvSpPr>
          <p:nvPr>
            <p:ph type="body" sz="quarter" idx="10"/>
          </p:nvPr>
        </p:nvSpPr>
        <p:spPr>
          <a:xfrm>
            <a:off x="228600" y="533400"/>
            <a:ext cx="8686800" cy="5715000"/>
          </a:xfrm>
        </p:spPr>
        <p:txBody>
          <a:bodyPr/>
          <a:lstStyle/>
          <a:p>
            <a:r>
              <a:rPr lang="en-US" sz="1200" i="1" dirty="0" smtClean="0">
                <a:solidFill>
                  <a:schemeClr val="accent1"/>
                </a:solidFill>
                <a:latin typeface="Arial" charset="0"/>
                <a:ea typeface="ＭＳ Ｐゴシック" charset="0"/>
              </a:rPr>
              <a:t>Wikipedia.</a:t>
            </a:r>
            <a:r>
              <a:rPr lang="en-US" sz="1200" dirty="0" smtClean="0">
                <a:solidFill>
                  <a:schemeClr val="accent1"/>
                </a:solidFill>
                <a:latin typeface="Arial" charset="0"/>
                <a:ea typeface="ＭＳ Ｐゴシック" charset="0"/>
              </a:rPr>
              <a:t> </a:t>
            </a:r>
            <a:r>
              <a:rPr lang="en-US" sz="1200" dirty="0" smtClean="0">
                <a:solidFill>
                  <a:schemeClr val="accent1"/>
                </a:solidFill>
                <a:latin typeface="Arial" charset="0"/>
                <a:ea typeface="ＭＳ Ｐゴシック" charset="0"/>
              </a:rPr>
              <a:t>"kinetic energy."</a:t>
            </a:r>
            <a:r>
              <a:rPr lang="en-US" sz="1200" dirty="0" smtClean="0">
                <a:solidFill>
                  <a:schemeClr val="accent1"/>
                </a:solidFill>
                <a:latin typeface="Arial" charset="0"/>
                <a:ea typeface="ＭＳ Ｐゴシック" charset="0"/>
              </a:rPr>
              <a:t> </a:t>
            </a:r>
            <a:r>
              <a:rPr lang="en-US" sz="1200" dirty="0" smtClean="0">
                <a:solidFill>
                  <a:schemeClr val="accent1"/>
                </a:solidFill>
                <a:latin typeface="Arial" charset="0"/>
                <a:ea typeface="ＭＳ Ｐゴシック" charset="0"/>
                <a:hlinkClick r:id="rId2"/>
              </a:rPr>
              <a:t>CC BY-SA 3.0</a:t>
            </a:r>
            <a:r>
              <a:rPr lang="en-US" sz="1200" dirty="0" smtClean="0">
                <a:solidFill>
                  <a:schemeClr val="accent1"/>
                </a:solidFill>
                <a:latin typeface="Arial" charset="0"/>
                <a:ea typeface="ＭＳ Ｐゴシック" charset="0"/>
              </a:rPr>
              <a:t> </a:t>
            </a:r>
            <a:r>
              <a:rPr lang="en-US" sz="1200" dirty="0" smtClean="0">
                <a:solidFill>
                  <a:schemeClr val="accent1"/>
                </a:solidFill>
                <a:latin typeface="Arial" charset="0"/>
                <a:ea typeface="ＭＳ Ｐゴシック" charset="0"/>
                <a:hlinkClick r:id="rId3"/>
              </a:rPr>
              <a:t>http://en.wikipedia.org/wiki/kinetic%20energy</a:t>
            </a:r>
            <a:endParaRPr lang="en-US" sz="1200" dirty="0" smtClean="0">
              <a:solidFill>
                <a:schemeClr val="accent1"/>
              </a:solidFill>
              <a:latin typeface="Arial" charset="0"/>
              <a:ea typeface="ＭＳ Ｐゴシック" charset="0"/>
            </a:endParaRPr>
          </a:p>
          <a:p>
            <a:r>
              <a:rPr lang="en-US" sz="1200" i="1" dirty="0">
                <a:solidFill>
                  <a:schemeClr val="accent1"/>
                </a:solidFill>
                <a:latin typeface="Arial" charset="0"/>
                <a:ea typeface="ＭＳ Ｐゴシック" charset="0"/>
              </a:rPr>
              <a:t>Wiktionary.</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rPr>
              <a:t>"deformation."</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4"/>
              </a:rPr>
              <a:t>CC BY-SA 3.0</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5"/>
              </a:rPr>
              <a:t>http://en.wiktionary.org/wiki/deformation</a:t>
            </a:r>
            <a:endParaRPr lang="en-US" sz="1200" u="sng" dirty="0">
              <a:solidFill>
                <a:schemeClr val="accent1"/>
              </a:solidFill>
              <a:ea typeface="ＭＳ Ｐゴシック" charset="0"/>
              <a:cs typeface="Arial"/>
            </a:endParaRPr>
          </a:p>
          <a:p>
            <a:r>
              <a:rPr lang="en-US" sz="1200" i="1" dirty="0">
                <a:solidFill>
                  <a:schemeClr val="accent1"/>
                </a:solidFill>
                <a:latin typeface="Arial" charset="0"/>
                <a:ea typeface="ＭＳ Ｐゴシック" charset="0"/>
              </a:rPr>
              <a:t>Wikipedia.</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rPr>
              <a:t>"Elastic potential energy."</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6"/>
              </a:rPr>
              <a:t>CC BY-SA 3.0</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7"/>
              </a:rPr>
              <a:t>http://en.wikipedia.org/wiki/Elastic_potential_energy</a:t>
            </a:r>
            <a:endParaRPr lang="en-US" sz="1200" u="sng" dirty="0">
              <a:solidFill>
                <a:schemeClr val="accent1"/>
              </a:solidFill>
              <a:ea typeface="ＭＳ Ｐゴシック" charset="0"/>
              <a:cs typeface="Arial"/>
            </a:endParaRPr>
          </a:p>
          <a:p>
            <a:r>
              <a:rPr lang="en-US" sz="1200" i="1" dirty="0">
                <a:solidFill>
                  <a:schemeClr val="accent1"/>
                </a:solidFill>
                <a:latin typeface="Arial" charset="0"/>
                <a:ea typeface="ＭＳ Ｐゴシック" charset="0"/>
              </a:rPr>
              <a:t>Wikipedia.</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rPr>
              <a:t>"Elastic potential energy."</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8"/>
              </a:rPr>
              <a:t>CC BY-SA 3.0</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9"/>
              </a:rPr>
              <a:t>http://en.wikipedia.org/wiki/Elastic_potential_energy</a:t>
            </a:r>
            <a:endParaRPr lang="en-US" sz="1200" u="sng" dirty="0">
              <a:solidFill>
                <a:schemeClr val="accent1"/>
              </a:solidFill>
              <a:ea typeface="ＭＳ Ｐゴシック" charset="0"/>
              <a:cs typeface="Arial"/>
            </a:endParaRPr>
          </a:p>
          <a:p>
            <a:r>
              <a:rPr lang="en-US" sz="1200" i="1" dirty="0">
                <a:solidFill>
                  <a:schemeClr val="accent1"/>
                </a:solidFill>
                <a:latin typeface="Arial" charset="0"/>
                <a:ea typeface="ＭＳ Ｐゴシック" charset="0"/>
              </a:rPr>
              <a:t>Wikipedia.</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rPr>
              <a:t>"Elastic potential energy."</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10"/>
              </a:rPr>
              <a:t>CC BY-SA 3.0</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11"/>
              </a:rPr>
              <a:t>http://en.wikipedia.org/wiki/Elastic_potential_energy</a:t>
            </a:r>
            <a:endParaRPr lang="en-US" sz="1200" u="sng" dirty="0">
              <a:solidFill>
                <a:schemeClr val="accent1"/>
              </a:solidFill>
              <a:ea typeface="ＭＳ Ｐゴシック" charset="0"/>
              <a:cs typeface="Arial"/>
            </a:endParaRPr>
          </a:p>
          <a:p>
            <a:r>
              <a:rPr lang="en-US" sz="1200" i="1" dirty="0">
                <a:solidFill>
                  <a:schemeClr val="accent1"/>
                </a:solidFill>
                <a:latin typeface="Arial" charset="0"/>
                <a:ea typeface="ＭＳ Ｐゴシック" charset="0"/>
              </a:rPr>
              <a:t>OpenStax CNX.</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rPr>
              <a:t>"OpenStax College, College Physics. September 17, 2013."</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12"/>
              </a:rPr>
              <a:t>CC BY 3.0</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13"/>
              </a:rPr>
              <a:t>http://cnx.org/content/m42240/latest/?collection=col11406/1.7</a:t>
            </a:r>
            <a:endParaRPr lang="en-US" sz="1200" u="sng" dirty="0">
              <a:solidFill>
                <a:schemeClr val="accent1"/>
              </a:solidFill>
              <a:ea typeface="ＭＳ Ｐゴシック" charset="0"/>
              <a:cs typeface="Arial"/>
            </a:endParaRPr>
          </a:p>
          <a:p>
            <a:r>
              <a:rPr lang="en-US" sz="1200" i="1" dirty="0">
                <a:solidFill>
                  <a:schemeClr val="accent1"/>
                </a:solidFill>
                <a:latin typeface="Arial" charset="0"/>
                <a:ea typeface="ＭＳ Ｐゴシック" charset="0"/>
              </a:rPr>
              <a:t>Boundless Learning.</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rPr>
              <a:t>"Boundless."</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14"/>
              </a:rPr>
              <a:t>CC BY-SA 3.0</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15"/>
              </a:rPr>
              <a:t>http://www.boundless.com//sociology/definition/power</a:t>
            </a:r>
            <a:endParaRPr lang="en-US" sz="1200" u="sng" dirty="0">
              <a:solidFill>
                <a:schemeClr val="accent1"/>
              </a:solidFill>
              <a:ea typeface="ＭＳ Ｐゴシック" charset="0"/>
              <a:cs typeface="Arial"/>
            </a:endParaRPr>
          </a:p>
          <a:p>
            <a:r>
              <a:rPr lang="en-US" sz="1200" i="1" dirty="0">
                <a:solidFill>
                  <a:schemeClr val="accent1"/>
                </a:solidFill>
                <a:latin typeface="Arial" charset="0"/>
                <a:ea typeface="ＭＳ Ｐゴシック" charset="0"/>
              </a:rPr>
              <a:t>Wiktionary.</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rPr>
              <a:t>"work."</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16"/>
              </a:rPr>
              <a:t>CC BY-SA 3.0</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17"/>
              </a:rPr>
              <a:t>http://en.wiktionary.org/wiki/work</a:t>
            </a:r>
            <a:endParaRPr lang="en-US" sz="1200" u="sng" dirty="0">
              <a:solidFill>
                <a:schemeClr val="accent1"/>
              </a:solidFill>
              <a:ea typeface="ＭＳ Ｐゴシック" charset="0"/>
              <a:cs typeface="Arial"/>
            </a:endParaRPr>
          </a:p>
          <a:p>
            <a:r>
              <a:rPr lang="en-US" sz="1200" i="1" dirty="0">
                <a:solidFill>
                  <a:schemeClr val="accent1"/>
                </a:solidFill>
                <a:latin typeface="Arial" charset="0"/>
                <a:ea typeface="ＭＳ Ｐゴシック" charset="0"/>
              </a:rPr>
              <a:t>Wiktionary.</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rPr>
              <a:t>"energy."</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18"/>
              </a:rPr>
              <a:t>CC BY-SA 3.0</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19"/>
              </a:rPr>
              <a:t>http://en.wiktionary.org/wiki/energy</a:t>
            </a:r>
            <a:endParaRPr lang="en-US" sz="1200" u="sng" dirty="0">
              <a:solidFill>
                <a:schemeClr val="accent1"/>
              </a:solidFill>
              <a:ea typeface="ＭＳ Ｐゴシック" charset="0"/>
              <a:cs typeface="Arial"/>
            </a:endParaRPr>
          </a:p>
          <a:p>
            <a:r>
              <a:rPr lang="en-US" sz="1200" i="1" dirty="0">
                <a:solidFill>
                  <a:schemeClr val="accent1"/>
                </a:solidFill>
                <a:latin typeface="Arial" charset="0"/>
                <a:ea typeface="ＭＳ Ｐゴシック" charset="0"/>
              </a:rPr>
              <a:t>Wikipedia.</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rPr>
              <a:t>"Electromagnetic radiation."</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20"/>
              </a:rPr>
              <a:t>CC BY-SA 3.0</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21"/>
              </a:rPr>
              <a:t>http://en.wikipedia.org/wiki/Electromagnetic_radiation</a:t>
            </a:r>
            <a:endParaRPr lang="en-US" sz="1200" u="sng" dirty="0">
              <a:solidFill>
                <a:schemeClr val="accent1"/>
              </a:solidFill>
              <a:ea typeface="ＭＳ Ｐゴシック" charset="0"/>
              <a:cs typeface="Arial"/>
            </a:endParaRPr>
          </a:p>
          <a:p>
            <a:r>
              <a:rPr lang="en-US" sz="1200" i="1" dirty="0">
                <a:solidFill>
                  <a:schemeClr val="accent1"/>
                </a:solidFill>
                <a:latin typeface="Arial" charset="0"/>
                <a:ea typeface="ＭＳ Ｐゴシック" charset="0"/>
              </a:rPr>
              <a:t>Wikipedia.</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rPr>
              <a:t>"Electromagnetic radiation."</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22"/>
              </a:rPr>
              <a:t>CC BY-SA 3.0</a:t>
            </a:r>
            <a:r>
              <a:rPr lang="en-US" sz="1200" dirty="0">
                <a:solidFill>
                  <a:schemeClr val="accent1"/>
                </a:solidFill>
                <a:latin typeface="Arial" charset="0"/>
                <a:ea typeface="ＭＳ Ｐゴシック" charset="0"/>
              </a:rPr>
              <a:t> </a:t>
            </a:r>
            <a:r>
              <a:rPr lang="en-US" sz="1200" dirty="0" smtClean="0">
                <a:solidFill>
                  <a:schemeClr val="accent1"/>
                </a:solidFill>
                <a:latin typeface="Arial" charset="0"/>
                <a:ea typeface="ＭＳ Ｐゴシック" charset="0"/>
                <a:hlinkClick r:id="rId23"/>
              </a:rPr>
              <a:t>http://en.wikipedia.org/wiki/Electromagnetic_radiation</a:t>
            </a:r>
            <a:endParaRPr lang="en-US" sz="1200" dirty="0" smtClean="0">
              <a:solidFill>
                <a:schemeClr val="accent1"/>
              </a:solidFill>
              <a:latin typeface="Arial" charset="0"/>
              <a:ea typeface="ＭＳ Ｐゴシック" charset="0"/>
            </a:endParaRPr>
          </a:p>
          <a:p>
            <a:r>
              <a:rPr lang="en-US" sz="1200" i="1" dirty="0">
                <a:solidFill>
                  <a:schemeClr val="accent1"/>
                </a:solidFill>
                <a:latin typeface="Arial" charset="0"/>
                <a:ea typeface="ＭＳ Ｐゴシック" charset="0"/>
              </a:rPr>
              <a:t>Wiktionary.</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rPr>
              <a:t>"simple harmonic motion."</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24"/>
              </a:rPr>
              <a:t>CC BY-SA 3.0</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25"/>
              </a:rPr>
              <a:t>http://en.wiktionary.org/wiki/simple_harmonic_motion</a:t>
            </a:r>
            <a:endParaRPr lang="en-US" sz="1200" u="sng" dirty="0">
              <a:solidFill>
                <a:schemeClr val="accent1"/>
              </a:solidFill>
              <a:ea typeface="ＭＳ Ｐゴシック" charset="0"/>
              <a:cs typeface="Arial"/>
            </a:endParaRPr>
          </a:p>
          <a:p>
            <a:r>
              <a:rPr lang="en-US" sz="1200" i="1" dirty="0">
                <a:solidFill>
                  <a:schemeClr val="accent1"/>
                </a:solidFill>
                <a:latin typeface="Arial" charset="0"/>
                <a:ea typeface="ＭＳ Ｐゴシック" charset="0"/>
              </a:rPr>
              <a:t>OpenStax CNX.</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rPr>
              <a:t>"Sunil Kumar Singh, Transverse Harmonic Waves. September 17, 2013."</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26"/>
              </a:rPr>
              <a:t>CC BY 3.0</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27"/>
              </a:rPr>
              <a:t>http://cnx.org/content/m15992/latest/</a:t>
            </a:r>
            <a:endParaRPr lang="en-US" sz="1200" u="sng" dirty="0">
              <a:solidFill>
                <a:schemeClr val="accent1"/>
              </a:solidFill>
              <a:ea typeface="ＭＳ Ｐゴシック" charset="0"/>
              <a:cs typeface="Arial"/>
            </a:endParaRPr>
          </a:p>
          <a:p>
            <a:r>
              <a:rPr lang="en-US" sz="1200" i="1" dirty="0" smtClean="0">
                <a:solidFill>
                  <a:schemeClr val="accent1"/>
                </a:solidFill>
                <a:latin typeface="Arial" charset="0"/>
                <a:ea typeface="ＭＳ Ｐゴシック" charset="0"/>
              </a:rPr>
              <a:t>Wiktionary.</a:t>
            </a:r>
            <a:r>
              <a:rPr lang="en-US" sz="1200" dirty="0" smtClean="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rPr>
              <a:t/>
            </a:r>
            <a:r>
              <a:rPr lang="en-US" sz="1200" dirty="0">
                <a:solidFill>
                  <a:schemeClr val="accent1"/>
                </a:solidFill>
                <a:latin typeface="Arial" charset="0"/>
                <a:ea typeface="ＭＳ Ｐゴシック" charset="0"/>
              </a:rPr>
              <a:t>"standing wave."</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28"/>
              </a:rPr>
              <a:t>CC BY-SA 3.0</a:t>
            </a:r>
            <a:r>
              <a:rPr lang="en-US" sz="1200" dirty="0">
                <a:solidFill>
                  <a:schemeClr val="accent1"/>
                </a:solidFill>
                <a:latin typeface="Arial" charset="0"/>
                <a:ea typeface="ＭＳ Ｐゴシック" charset="0"/>
              </a:rPr>
              <a:t> </a:t>
            </a:r>
            <a:r>
              <a:rPr lang="en-US" sz="1200" dirty="0" smtClean="0">
                <a:solidFill>
                  <a:schemeClr val="accent1"/>
                </a:solidFill>
                <a:latin typeface="Arial" charset="0"/>
                <a:ea typeface="ＭＳ Ｐゴシック" charset="0"/>
                <a:hlinkClick r:id="rId29"/>
              </a:rPr>
              <a:t>http://en.wiktionary.org/wiki/standing_wave</a:t>
            </a:r>
            <a:endParaRPr lang="en-US" sz="1200" dirty="0" smtClean="0">
              <a:solidFill>
                <a:schemeClr val="accent1"/>
              </a:solidFill>
              <a:latin typeface="Arial" charset="0"/>
              <a:ea typeface="ＭＳ Ｐゴシック" charset="0"/>
            </a:endParaRPr>
          </a:p>
          <a:p>
            <a:r>
              <a:rPr lang="en-US" sz="1200" i="1" dirty="0">
                <a:solidFill>
                  <a:schemeClr val="accent1"/>
                </a:solidFill>
                <a:latin typeface="Arial" charset="0"/>
                <a:ea typeface="ＭＳ Ｐゴシック" charset="0"/>
              </a:rPr>
              <a:t>Wiktionary.</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rPr>
              <a:t>"transverse wave."</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30"/>
              </a:rPr>
              <a:t>CC BY-SA 3.0</a:t>
            </a:r>
            <a:r>
              <a:rPr lang="en-US" sz="1200" dirty="0">
                <a:solidFill>
                  <a:schemeClr val="accent1"/>
                </a:solidFill>
                <a:latin typeface="Arial" charset="0"/>
                <a:ea typeface="ＭＳ Ｐゴシック" charset="0"/>
              </a:rPr>
              <a:t> </a:t>
            </a:r>
            <a:r>
              <a:rPr lang="en-US" sz="1200" dirty="0" smtClean="0">
                <a:solidFill>
                  <a:schemeClr val="accent1"/>
                </a:solidFill>
                <a:latin typeface="Arial" charset="0"/>
                <a:ea typeface="ＭＳ Ｐゴシック" charset="0"/>
                <a:hlinkClick r:id="rId31"/>
              </a:rPr>
              <a:t>http://en.wiktionary.org/wiki/transverse_wave</a:t>
            </a:r>
            <a:endParaRPr lang="en-US" sz="1200" u="sng" dirty="0">
              <a:solidFill>
                <a:schemeClr val="accent1"/>
              </a:solidFill>
              <a:ea typeface="ＭＳ Ｐゴシック" charset="0"/>
              <a:cs typeface="Arial"/>
            </a:endParaRPr>
          </a:p>
          <a:p>
            <a:r>
              <a:rPr lang="en-US" sz="1200" i="1" dirty="0">
                <a:solidFill>
                  <a:schemeClr val="accent1"/>
                </a:solidFill>
                <a:latin typeface="Arial" charset="0"/>
                <a:ea typeface="ＭＳ Ｐゴシック" charset="0"/>
              </a:rPr>
              <a:t>Wiktionary.</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rPr>
              <a:t>"amplitude."</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30"/>
              </a:rPr>
              <a:t>CC BY-SA 3.0</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32"/>
              </a:rPr>
              <a:t>http://en.wiktionary.org/wiki/amplitude</a:t>
            </a:r>
            <a:endParaRPr lang="en-US" sz="1200" u="sng" dirty="0">
              <a:solidFill>
                <a:schemeClr val="accent1"/>
              </a:solidFill>
              <a:ea typeface="ＭＳ Ｐゴシック" charset="0"/>
              <a:cs typeface="Arial"/>
            </a:endParaRPr>
          </a:p>
          <a:p>
            <a:r>
              <a:rPr lang="en-US" sz="1200" i="1" dirty="0">
                <a:solidFill>
                  <a:schemeClr val="accent1"/>
                </a:solidFill>
                <a:latin typeface="Arial" charset="0"/>
                <a:ea typeface="ＭＳ Ｐゴシック" charset="0"/>
              </a:rPr>
              <a:t>OpenStax CNX.</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rPr>
              <a:t>"Rory Adams (Free High School Science Texts Project), Mark Horner, and Heather Williams, Transverse Waves - Grade 10. September 17, 2013."</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33"/>
              </a:rPr>
              <a:t>CC BY 3.0</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34"/>
              </a:rPr>
              <a:t>http://cnx.org/content/m32635/latest/</a:t>
            </a:r>
            <a:endParaRPr lang="en-US" sz="1200" u="sng" dirty="0">
              <a:solidFill>
                <a:schemeClr val="accent1"/>
              </a:solidFill>
              <a:ea typeface="ＭＳ Ｐゴシック" charset="0"/>
              <a:cs typeface="Arial"/>
            </a:endParaRPr>
          </a:p>
          <a:p>
            <a:r>
              <a:rPr lang="en-US" sz="1200" i="1" dirty="0">
                <a:solidFill>
                  <a:schemeClr val="accent1"/>
                </a:solidFill>
                <a:latin typeface="Arial" charset="0"/>
                <a:ea typeface="ＭＳ Ｐゴシック" charset="0"/>
              </a:rPr>
              <a:t>Wikipedia.</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rPr>
              <a:t>"boundary condition."</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35"/>
              </a:rPr>
              <a:t>CC BY-SA 3.0</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36"/>
              </a:rPr>
              <a:t>http://en.wikipedia.org/wiki/boundary%20condition</a:t>
            </a:r>
            <a:endParaRPr lang="en-US" sz="1200" u="sng" dirty="0">
              <a:solidFill>
                <a:schemeClr val="accent1"/>
              </a:solidFill>
              <a:ea typeface="ＭＳ Ｐゴシック" charset="0"/>
              <a:cs typeface="Arial"/>
            </a:endParaRPr>
          </a:p>
          <a:p>
            <a:r>
              <a:rPr lang="en-US" sz="1200" i="1" dirty="0">
                <a:solidFill>
                  <a:schemeClr val="accent1"/>
                </a:solidFill>
                <a:latin typeface="Arial" charset="0"/>
                <a:ea typeface="ＭＳ Ｐゴシック" charset="0"/>
              </a:rPr>
              <a:t>OpenStax CNX.</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rPr>
              <a:t>"Paul Padley, Reflection and Transmission of Mechanical Waves. September 17, 2013."</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37"/>
              </a:rPr>
              <a:t>CC BY 3.0</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38"/>
              </a:rPr>
              <a:t>http://cnx.org/content/m12794/latest/</a:t>
            </a:r>
            <a:endParaRPr lang="en-US" sz="1200" u="sng" dirty="0">
              <a:solidFill>
                <a:schemeClr val="accent1"/>
              </a:solidFill>
              <a:ea typeface="ＭＳ Ｐゴシック" charset="0"/>
              <a:cs typeface="Arial"/>
            </a:endParaRPr>
          </a:p>
          <a:p>
            <a:endParaRPr lang="en-US" sz="1200" u="sng" dirty="0">
              <a:solidFill>
                <a:schemeClr val="accent1"/>
              </a:solidFill>
              <a:ea typeface="ＭＳ Ｐゴシック" charset="0"/>
              <a:cs typeface="Arial"/>
            </a:endParaRPr>
          </a:p>
        </p:txBody>
      </p:sp>
      <p:sp>
        <p:nvSpPr>
          <p:cNvPr id="3" name="Rectangle 2"/>
          <p:cNvSpPr>
            <a:spLocks/>
          </p:cNvSpPr>
          <p:nvPr/>
        </p:nvSpPr>
        <p:spPr bwMode="auto">
          <a:xfrm>
            <a:off x="0" y="6815"/>
            <a:ext cx="9144000" cy="317500"/>
          </a:xfrm>
          <a:prstGeom prst="rect">
            <a:avLst/>
          </a:prstGeom>
          <a:solidFill>
            <a:srgbClr val="F0F0F0"/>
          </a:solidFill>
          <a:ln>
            <a:noFill/>
          </a:ln>
          <a:extLst>
            <a:ext uri="{91240B29-F687-4f45-9708-019B960494DF}">
              <a14:hiddenLine xmlns:a14="http://schemas.microsoft.com/office/drawing/2010/main" w="12700" cap="flat">
                <a:solidFill>
                  <a:srgbClr val="D7D7D7"/>
                </a:solidFill>
                <a:miter lim="800000"/>
                <a:headEnd type="none" w="med" len="med"/>
                <a:tailEnd type="none" w="med" len="med"/>
              </a14:hiddenLine>
            </a:ext>
          </a:extLst>
        </p:spPr>
        <p:txBody>
          <a:bodyPr lIns="0" tIns="0" rIns="0" bIns="0"/>
          <a:lstStyle/>
          <a:p>
            <a:endParaRPr lang="en-US"/>
          </a:p>
        </p:txBody>
      </p:sp>
      <p:sp>
        <p:nvSpPr>
          <p:cNvPr id="5" name="Line 5"/>
          <p:cNvSpPr>
            <a:spLocks noChangeShapeType="1"/>
          </p:cNvSpPr>
          <p:nvPr/>
        </p:nvSpPr>
        <p:spPr bwMode="auto">
          <a:xfrm>
            <a:off x="3046413" y="11113"/>
            <a:ext cx="3049587" cy="0"/>
          </a:xfrm>
          <a:prstGeom prst="line">
            <a:avLst/>
          </a:prstGeom>
          <a:noFill/>
          <a:ln w="38100">
            <a:solidFill>
              <a:srgbClr val="228CBC"/>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6" name="Line 6"/>
          <p:cNvSpPr>
            <a:spLocks noChangeShapeType="1"/>
          </p:cNvSpPr>
          <p:nvPr/>
        </p:nvSpPr>
        <p:spPr bwMode="auto">
          <a:xfrm>
            <a:off x="0" y="11113"/>
            <a:ext cx="3048000" cy="0"/>
          </a:xfrm>
          <a:prstGeom prst="line">
            <a:avLst/>
          </a:prstGeom>
          <a:noFill/>
          <a:ln w="38100">
            <a:solidFill>
              <a:srgbClr val="FDB620"/>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7" name="Line 7"/>
          <p:cNvSpPr>
            <a:spLocks noChangeShapeType="1"/>
          </p:cNvSpPr>
          <p:nvPr/>
        </p:nvSpPr>
        <p:spPr bwMode="auto">
          <a:xfrm>
            <a:off x="6094413" y="11113"/>
            <a:ext cx="3049587" cy="0"/>
          </a:xfrm>
          <a:prstGeom prst="line">
            <a:avLst/>
          </a:prstGeom>
          <a:noFill/>
          <a:ln w="38100">
            <a:solidFill>
              <a:srgbClr val="7BBB45"/>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3" name="Rectangle 12"/>
          <p:cNvSpPr>
            <a:spLocks/>
          </p:cNvSpPr>
          <p:nvPr/>
        </p:nvSpPr>
        <p:spPr bwMode="auto">
          <a:xfrm>
            <a:off x="0" y="6400800"/>
            <a:ext cx="9144000" cy="469900"/>
          </a:xfrm>
          <a:prstGeom prst="rect">
            <a:avLst/>
          </a:prstGeom>
          <a:solidFill>
            <a:srgbClr val="F6F6F6"/>
          </a:solidFill>
          <a:ln>
            <a:noFill/>
          </a:ln>
          <a:extLst>
            <a:ext uri="{91240B29-F687-4f45-9708-019B960494DF}">
              <a14:hiddenLine xmlns:a14="http://schemas.microsoft.com/office/drawing/2010/main" w="3175">
                <a:solidFill>
                  <a:srgbClr val="D7D7D7"/>
                </a:solidFill>
                <a:miter lim="800000"/>
                <a:headEnd/>
                <a:tailEnd/>
              </a14:hiddenLine>
            </a:ext>
          </a:extLst>
        </p:spPr>
        <p:txBody>
          <a:bodyPr lIns="0" tIns="0" rIns="0" bIns="0"/>
          <a:lstStyle/>
          <a:p>
            <a:endParaRPr lang="en-US"/>
          </a:p>
        </p:txBody>
      </p:sp>
      <p:pic>
        <p:nvPicPr>
          <p:cNvPr id="14" name="Picture 8"/>
          <p:cNvPicPr>
            <a:picLocks noChangeAspect="1" noChangeArrowheads="1"/>
          </p:cNvPicPr>
          <p:nvPr/>
        </p:nvPicPr>
        <p:blipFill>
          <a:blip r:embed="rId39">
            <a:extLst>
              <a:ext uri="{28A0092B-C50C-407E-A947-70E740481C1C}">
                <a14:useLocalDpi xmlns:a14="http://schemas.microsoft.com/office/drawing/2010/main" val="0"/>
              </a:ext>
            </a:extLst>
          </a:blip>
          <a:srcRect/>
          <a:stretch>
            <a:fillRect/>
          </a:stretch>
        </p:blipFill>
        <p:spPr bwMode="auto">
          <a:xfrm>
            <a:off x="8369300" y="6527800"/>
            <a:ext cx="625475"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5" name="Picture 7"/>
          <p:cNvPicPr>
            <a:picLocks noChangeAspect="1" noChangeArrowheads="1"/>
          </p:cNvPicPr>
          <p:nvPr/>
        </p:nvPicPr>
        <p:blipFill>
          <a:blip r:embed="rId40">
            <a:extLst>
              <a:ext uri="{28A0092B-C50C-407E-A947-70E740481C1C}">
                <a14:useLocalDpi xmlns:a14="http://schemas.microsoft.com/office/drawing/2010/main" val="0"/>
              </a:ext>
            </a:extLst>
          </a:blip>
          <a:srcRect/>
          <a:stretch>
            <a:fillRect/>
          </a:stretch>
        </p:blipFill>
        <p:spPr bwMode="auto">
          <a:xfrm>
            <a:off x="190500" y="6538913"/>
            <a:ext cx="1422400" cy="217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6" name="Rectangle 8"/>
          <p:cNvSpPr>
            <a:spLocks/>
          </p:cNvSpPr>
          <p:nvPr/>
        </p:nvSpPr>
        <p:spPr bwMode="auto">
          <a:xfrm>
            <a:off x="3962400" y="6578600"/>
            <a:ext cx="4318000" cy="20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dirty="0">
                <a:solidFill>
                  <a:srgbClr val="828282"/>
                </a:solidFill>
                <a:latin typeface="Arial" charset="0"/>
                <a:ea typeface="ＭＳ Ｐゴシック" charset="0"/>
                <a:sym typeface="Helvetica Neue" charset="0"/>
              </a:rPr>
              <a:t>Free to share, print, make copies and changes. Get yours at </a:t>
            </a:r>
            <a:r>
              <a:rPr lang="en-US" sz="800" dirty="0" err="1">
                <a:solidFill>
                  <a:srgbClr val="828282"/>
                </a:solidFill>
                <a:latin typeface="Arial" charset="0"/>
                <a:ea typeface="ＭＳ Ｐゴシック" charset="0"/>
                <a:sym typeface="Helvetica Neue" charset="0"/>
              </a:rPr>
              <a:t>www.boundless.com</a:t>
            </a:r>
            <a:endParaRPr lang="en-US" sz="800" dirty="0">
              <a:solidFill>
                <a:srgbClr val="828282"/>
              </a:solidFill>
              <a:latin typeface="Arial" charset="0"/>
              <a:ea typeface="ＭＳ Ｐゴシック" charset="0"/>
              <a:sym typeface="Helvetica Neue" charset="0"/>
            </a:endParaRPr>
          </a:p>
        </p:txBody>
      </p:sp>
      <p:sp>
        <p:nvSpPr>
          <p:cNvPr id="17" name="Rectangle 11"/>
          <p:cNvSpPr>
            <a:spLocks/>
          </p:cNvSpPr>
          <p:nvPr/>
        </p:nvSpPr>
        <p:spPr bwMode="auto">
          <a:xfrm>
            <a:off x="190500" y="83015"/>
            <a:ext cx="8801100" cy="145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lstStyle/>
          <a:p>
            <a:pPr algn="l"/>
            <a:r>
              <a:rPr lang="en-US" sz="1000" dirty="0" smtClean="0">
                <a:solidFill>
                  <a:srgbClr val="828282"/>
                </a:solidFill>
                <a:latin typeface="Helvetica Neue Light" charset="0"/>
                <a:ea typeface="ＭＳ Ｐゴシック" charset="0"/>
                <a:cs typeface="Helvetica Neue Light" charset="0"/>
                <a:sym typeface="Helvetica Neue Light" charset="0"/>
              </a:rPr>
              <a:t>Waves and Vibrations</a:t>
            </a:r>
            <a:endParaRPr lang="en-US" sz="1000" dirty="0">
              <a:solidFill>
                <a:srgbClr val="828282"/>
              </a:solidFill>
              <a:latin typeface="Helvetica Neue Light" charset="0"/>
              <a:ea typeface="ＭＳ Ｐゴシック" charset="0"/>
              <a:cs typeface="Helvetica Neue Light" charset="0"/>
              <a:sym typeface="Helvetica Neue Light" charset="0"/>
            </a:endParaRPr>
          </a:p>
        </p:txBody>
      </p:sp>
    </p:spTree>
    <p:extLst>
      <p:ext uri="{BB962C8B-B14F-4D97-AF65-F5344CB8AC3E}">
        <p14:creationId xmlns:p14="http://schemas.microsoft.com/office/powerpoint/2010/main" val="1732068689"/>
      </p:ext>
    </p:extLst>
  </p:cSld>
  <p:clrMapOvr>
    <a:masterClrMapping/>
  </p:clrMapOvr>
  <p:transition xmlns:p14="http://schemas.microsoft.com/office/powerpoint/2010/mai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ectionimage.jpg"/>
          <p:cNvPicPr>
            <a:picLocks noChangeAspect="1"/>
          </p:cNvPicPr>
          <p:nvPr/>
        </p:nvPicPr>
        <p:blipFill>
          <a:blip r:embed="rId6">
            <a:extLst>
              <a:ext uri="{f175a8dcb4a897662d27ca9178053761}">
                <a14:useLocalDpi xmlns:a14="http://schemas.microsoft.com/office/drawing/2010/main" val="0"/>
              </a:ext>
            </a:extLst>
          </a:blip>
          <a:stretch>
            <a:fillRect/>
          </a:stretch>
        </p:blipFill>
        <p:spPr>
          <a:xfrm>
            <a:off x="152400" y="1447800"/>
            <a:ext cx="2768600" cy="1135126"/>
          </a:xfrm>
          <a:prstGeom prst="rect">
            <a:avLst/>
          </a:prstGeom>
        </p:spPr>
      </p:pic>
      <p:sp>
        <p:nvSpPr>
          <p:cNvPr id="22" name="Text Placeholder 21"/>
          <p:cNvSpPr>
            <a:spLocks noGrp="1"/>
          </p:cNvSpPr>
          <p:nvPr>
            <p:ph type="body" sz="quarter" idx="10"/>
          </p:nvPr>
        </p:nvSpPr>
        <p:spPr>
          <a:xfrm>
            <a:off x="3231005" y="1371600"/>
            <a:ext cx="5664901" cy="4800600"/>
          </a:xfrm>
        </p:spPr>
        <p:txBody>
          <a:bodyPr/>
          <a:lstStyle/>
          <a:p>
            <a:pPr marL="115888" indent="-115888"/>
            <a:r>
              <a:rPr lang="en-US" dirty="0" smtClean="0"/>
              <a:t>Damped Harmonic Motion</a:t>
            </a:r>
          </a:p>
          <a:p>
            <a:pPr marL="115888" indent="-115888"/>
            <a:r>
              <a:rPr lang="en-US" dirty="0" smtClean="0"/>
              <a:t>Driven Oscillations and Resonance</a:t>
            </a:r>
          </a:p>
        </p:txBody>
      </p:sp>
      <p:sp>
        <p:nvSpPr>
          <p:cNvPr id="21" name="Title 20"/>
          <p:cNvSpPr>
            <a:spLocks noGrp="1"/>
          </p:cNvSpPr>
          <p:nvPr>
            <p:ph type="title"/>
          </p:nvPr>
        </p:nvSpPr>
        <p:spPr>
          <a:xfrm>
            <a:off x="152400" y="381000"/>
            <a:ext cx="8686800" cy="685800"/>
          </a:xfrm>
        </p:spPr>
        <p:txBody>
          <a:bodyPr/>
          <a:lstStyle/>
          <a:p>
            <a:r>
              <a:rPr lang="en-US" dirty="0" smtClean="0"/>
              <a:t>Damped and Driven Oscillations</a:t>
            </a:r>
            <a:endParaRPr lang="en-US" dirty="0"/>
          </a:p>
        </p:txBody>
      </p:sp>
      <p:sp>
        <p:nvSpPr>
          <p:cNvPr id="5" name="Rectangle 2"/>
          <p:cNvSpPr>
            <a:spLocks/>
          </p:cNvSpPr>
          <p:nvPr/>
        </p:nvSpPr>
        <p:spPr bwMode="auto">
          <a:xfrm>
            <a:off x="0" y="6815"/>
            <a:ext cx="9144000" cy="317500"/>
          </a:xfrm>
          <a:prstGeom prst="rect">
            <a:avLst/>
          </a:prstGeom>
          <a:solidFill>
            <a:srgbClr val="F0F0F0"/>
          </a:solidFill>
          <a:ln>
            <a:noFill/>
          </a:ln>
          <a:extLst>
            <a:ext uri="{91240B29-F687-4f45-9708-019B960494DF}">
              <a14:hiddenLine xmlns:a14="http://schemas.microsoft.com/office/drawing/2010/main" w="12700" cap="flat">
                <a:solidFill>
                  <a:srgbClr val="D7D7D7"/>
                </a:solidFill>
                <a:miter lim="800000"/>
                <a:headEnd type="none" w="med" len="med"/>
                <a:tailEnd type="none" w="med" len="med"/>
              </a14:hiddenLine>
            </a:ext>
          </a:extLst>
        </p:spPr>
        <p:txBody>
          <a:bodyPr lIns="0" tIns="0" rIns="0" bIns="0"/>
          <a:lstStyle/>
          <a:p>
            <a:endParaRPr lang="en-US"/>
          </a:p>
        </p:txBody>
      </p:sp>
      <p:sp>
        <p:nvSpPr>
          <p:cNvPr id="6" name="Rectangle 11"/>
          <p:cNvSpPr>
            <a:spLocks/>
          </p:cNvSpPr>
          <p:nvPr/>
        </p:nvSpPr>
        <p:spPr bwMode="auto">
          <a:xfrm>
            <a:off x="190500" y="83015"/>
            <a:ext cx="8801100" cy="145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lstStyle/>
          <a:p>
            <a:pPr algn="l"/>
            <a:r>
              <a:rPr lang="en-US" sz="1000" dirty="0" smtClean="0">
                <a:solidFill>
                  <a:srgbClr val="828282"/>
                </a:solidFill>
                <a:latin typeface="Helvetica Neue Light" charset="0"/>
                <a:ea typeface="ＭＳ Ｐゴシック" charset="0"/>
                <a:cs typeface="Helvetica Neue Light" charset="0"/>
                <a:sym typeface="Helvetica Neue Light" charset="0"/>
              </a:rPr>
              <a:t/>
            </a:r>
            <a:r>
              <a:rPr lang="en-US" sz="1000" dirty="0" smtClean="0">
                <a:solidFill>
                  <a:srgbClr val="828282"/>
                </a:solidFill>
                <a:latin typeface="Helvetica Neue Light" charset="0"/>
                <a:ea typeface="ＭＳ Ｐゴシック" charset="0"/>
                <a:cs typeface="Helvetica Neue Light" charset="0"/>
                <a:sym typeface="Helvetica Neue Light" charset="0"/>
              </a:rPr>
              <a:t>Waves and Vibrations</a:t>
            </a:r>
            <a:r>
              <a:rPr lang="en-US" sz="1000" dirty="0" smtClean="0">
                <a:solidFill>
                  <a:srgbClr val="828282"/>
                </a:solidFill>
                <a:latin typeface="Helvetica Neue Light" charset="0"/>
                <a:ea typeface="ＭＳ Ｐゴシック" charset="0"/>
                <a:cs typeface="Helvetica Neue Light" charset="0"/>
                <a:sym typeface="Helvetica Neue Light" charset="0"/>
              </a:rPr>
              <a:t> &gt; </a:t>
            </a:r>
            <a:r>
              <a:rPr lang="en-US" sz="1000" dirty="0" smtClean="0">
                <a:solidFill>
                  <a:srgbClr val="828282"/>
                </a:solidFill>
                <a:latin typeface="Helvetica Neue Light" charset="0"/>
                <a:ea typeface="ＭＳ Ｐゴシック" charset="0"/>
                <a:cs typeface="Helvetica Neue Light" charset="0"/>
                <a:sym typeface="Helvetica Neue Light" charset="0"/>
              </a:rPr>
              <a:t>Damped and Driven Oscillations</a:t>
            </a:r>
            <a:endParaRPr lang="en-US" sz="1000" dirty="0">
              <a:solidFill>
                <a:srgbClr val="828282"/>
              </a:solidFill>
              <a:latin typeface="Helvetica Neue Light" charset="0"/>
              <a:ea typeface="ＭＳ Ｐゴシック" charset="0"/>
              <a:cs typeface="Helvetica Neue Light" charset="0"/>
              <a:sym typeface="Helvetica Neue Light" charset="0"/>
            </a:endParaRPr>
          </a:p>
        </p:txBody>
      </p:sp>
      <p:sp>
        <p:nvSpPr>
          <p:cNvPr id="7" name="Line 6"/>
          <p:cNvSpPr>
            <a:spLocks noChangeShapeType="1"/>
          </p:cNvSpPr>
          <p:nvPr/>
        </p:nvSpPr>
        <p:spPr bwMode="auto">
          <a:xfrm>
            <a:off x="152400" y="1143000"/>
            <a:ext cx="8770937" cy="0"/>
          </a:xfrm>
          <a:prstGeom prst="line">
            <a:avLst/>
          </a:prstGeom>
          <a:noFill/>
          <a:ln w="12700" cap="flat">
            <a:solidFill>
              <a:srgbClr val="B2B2B2"/>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8" name="Line 5"/>
          <p:cNvSpPr>
            <a:spLocks noChangeShapeType="1"/>
          </p:cNvSpPr>
          <p:nvPr/>
        </p:nvSpPr>
        <p:spPr bwMode="auto">
          <a:xfrm>
            <a:off x="3046413" y="11113"/>
            <a:ext cx="3049587" cy="0"/>
          </a:xfrm>
          <a:prstGeom prst="line">
            <a:avLst/>
          </a:prstGeom>
          <a:noFill/>
          <a:ln w="38100">
            <a:solidFill>
              <a:srgbClr val="228CBC"/>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9" name="Line 6"/>
          <p:cNvSpPr>
            <a:spLocks noChangeShapeType="1"/>
          </p:cNvSpPr>
          <p:nvPr/>
        </p:nvSpPr>
        <p:spPr bwMode="auto">
          <a:xfrm>
            <a:off x="0" y="11113"/>
            <a:ext cx="3048000" cy="0"/>
          </a:xfrm>
          <a:prstGeom prst="line">
            <a:avLst/>
          </a:prstGeom>
          <a:noFill/>
          <a:ln w="38100">
            <a:solidFill>
              <a:srgbClr val="FDB620"/>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0" name="Line 7"/>
          <p:cNvSpPr>
            <a:spLocks noChangeShapeType="1"/>
          </p:cNvSpPr>
          <p:nvPr/>
        </p:nvSpPr>
        <p:spPr bwMode="auto">
          <a:xfrm>
            <a:off x="6094413" y="11113"/>
            <a:ext cx="3049587" cy="0"/>
          </a:xfrm>
          <a:prstGeom prst="line">
            <a:avLst/>
          </a:prstGeom>
          <a:noFill/>
          <a:ln w="38100">
            <a:solidFill>
              <a:srgbClr val="7BBB45"/>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1" name="Rectangle 2"/>
          <p:cNvSpPr>
            <a:spLocks/>
          </p:cNvSpPr>
          <p:nvPr/>
        </p:nvSpPr>
        <p:spPr bwMode="auto">
          <a:xfrm>
            <a:off x="0" y="6400800"/>
            <a:ext cx="9144000" cy="469900"/>
          </a:xfrm>
          <a:prstGeom prst="rect">
            <a:avLst/>
          </a:prstGeom>
          <a:solidFill>
            <a:srgbClr val="F6F6F6"/>
          </a:solidFill>
          <a:ln>
            <a:noFill/>
          </a:ln>
          <a:extLst>
            <a:ext uri="{91240B29-F687-4f45-9708-019B960494DF}">
              <a14:hiddenLine xmlns:a14="http://schemas.microsoft.com/office/drawing/2010/main" w="3175">
                <a:solidFill>
                  <a:srgbClr val="D7D7D7"/>
                </a:solidFill>
                <a:miter lim="800000"/>
                <a:headEnd/>
                <a:tailEnd/>
              </a14:hiddenLine>
            </a:ext>
          </a:extLst>
        </p:spPr>
        <p:txBody>
          <a:bodyPr lIns="0" tIns="0" rIns="0" bIns="0"/>
          <a:lstStyle/>
          <a:p>
            <a:endParaRPr lang="en-US"/>
          </a:p>
        </p:txBody>
      </p:sp>
      <p:pic>
        <p:nvPicPr>
          <p:cNvPr id="12"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00" y="6538913"/>
            <a:ext cx="1422400" cy="217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3" name="Rectangle 8"/>
          <p:cNvSpPr>
            <a:spLocks/>
          </p:cNvSpPr>
          <p:nvPr/>
        </p:nvSpPr>
        <p:spPr bwMode="auto">
          <a:xfrm>
            <a:off x="3962400" y="6477000"/>
            <a:ext cx="4318000" cy="20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dirty="0">
                <a:solidFill>
                  <a:srgbClr val="828282"/>
                </a:solidFill>
                <a:latin typeface="Arial" charset="0"/>
                <a:ea typeface="ＭＳ Ｐゴシック" charset="0"/>
                <a:sym typeface="Helvetica Neue" charset="0"/>
              </a:rPr>
              <a:t>Free to share, print, make copies and changes. Get yours at </a:t>
            </a:r>
            <a:r>
              <a:rPr lang="en-US" sz="800" dirty="0" err="1">
                <a:solidFill>
                  <a:srgbClr val="828282"/>
                </a:solidFill>
                <a:latin typeface="Arial" charset="0"/>
                <a:ea typeface="ＭＳ Ｐゴシック" charset="0"/>
                <a:sym typeface="Helvetica Neue" charset="0"/>
              </a:rPr>
              <a:t>www.boundless.com</a:t>
            </a:r>
            <a:endParaRPr lang="en-US" sz="800" dirty="0">
              <a:solidFill>
                <a:srgbClr val="828282"/>
              </a:solidFill>
              <a:latin typeface="Arial" charset="0"/>
              <a:ea typeface="ＭＳ Ｐゴシック" charset="0"/>
              <a:sym typeface="Helvetica Neue" charset="0"/>
            </a:endParaRPr>
          </a:p>
        </p:txBody>
      </p:sp>
      <p:pic>
        <p:nvPicPr>
          <p:cNvPr id="14"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69300" y="6527800"/>
            <a:ext cx="625475"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20" name="Rectangle 10"/>
          <p:cNvSpPr>
            <a:spLocks/>
          </p:cNvSpPr>
          <p:nvPr/>
        </p:nvSpPr>
        <p:spPr bwMode="auto">
          <a:xfrm>
            <a:off x="1676400" y="6629400"/>
            <a:ext cx="66167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u="sng" dirty="0" smtClean="0">
                <a:solidFill>
                  <a:srgbClr val="FFFFFF"/>
                </a:solidFill>
                <a:latin typeface="Arial"/>
                <a:ea typeface="ＭＳ Ｐゴシック" charset="0"/>
                <a:cs typeface="Arial"/>
                <a:sym typeface="Helvetica Neue" charset="0"/>
                <a:hlinkClick r:id="rId5"/>
              </a:rPr>
              <a:t>www.boundless.com/physics/textbooks/boundless-physics-textbook/waves-and-vibrations-15/damped-and-driven-oscillations-124/</a:t>
            </a:r>
            <a:endParaRPr lang="en-US" sz="800" u="sng" dirty="0">
              <a:solidFill>
                <a:srgbClr val="FFFFFF"/>
              </a:solidFill>
              <a:latin typeface="Arial"/>
              <a:ea typeface="ＭＳ Ｐゴシック" charset="0"/>
              <a:cs typeface="Arial"/>
              <a:sym typeface="Helvetica Neue" charset="0"/>
            </a:endParaRPr>
          </a:p>
        </p:txBody>
      </p:sp>
    </p:spTree>
    <p:extLst>
      <p:ext uri="{BB962C8B-B14F-4D97-AF65-F5344CB8AC3E}">
        <p14:creationId xmlns:p14="http://schemas.microsoft.com/office/powerpoint/2010/main" val="372285756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p:cNvSpPr>
            <a:spLocks noGrp="1"/>
          </p:cNvSpPr>
          <p:nvPr>
            <p:ph type="body" sz="quarter" idx="10"/>
          </p:nvPr>
        </p:nvSpPr>
        <p:spPr>
          <a:xfrm>
            <a:off x="228600" y="533400"/>
            <a:ext cx="8686800" cy="5715000"/>
          </a:xfrm>
        </p:spPr>
        <p:txBody>
          <a:bodyPr/>
          <a:lstStyle/>
          <a:p>
            <a:r>
              <a:rPr lang="en-US" sz="1200" i="1" dirty="0" smtClean="0">
                <a:solidFill>
                  <a:schemeClr val="accent1"/>
                </a:solidFill>
                <a:latin typeface="Arial" charset="0"/>
                <a:ea typeface="ＭＳ Ｐゴシック" charset="0"/>
              </a:rPr>
              <a:t>Wiktionary.</a:t>
            </a:r>
            <a:r>
              <a:rPr lang="en-US" sz="1200" dirty="0" smtClean="0">
                <a:solidFill>
                  <a:schemeClr val="accent1"/>
                </a:solidFill>
                <a:latin typeface="Arial" charset="0"/>
                <a:ea typeface="ＭＳ Ｐゴシック" charset="0"/>
              </a:rPr>
              <a:t> </a:t>
            </a:r>
            <a:r>
              <a:rPr lang="en-US" sz="1200" dirty="0" smtClean="0">
                <a:solidFill>
                  <a:schemeClr val="accent1"/>
                </a:solidFill>
                <a:latin typeface="Arial" charset="0"/>
                <a:ea typeface="ＭＳ Ｐゴシック" charset="0"/>
              </a:rPr>
              <a:t>"interference."</a:t>
            </a:r>
            <a:r>
              <a:rPr lang="en-US" sz="1200" dirty="0" smtClean="0">
                <a:solidFill>
                  <a:schemeClr val="accent1"/>
                </a:solidFill>
                <a:latin typeface="Arial" charset="0"/>
                <a:ea typeface="ＭＳ Ｐゴシック" charset="0"/>
              </a:rPr>
              <a:t> </a:t>
            </a:r>
            <a:r>
              <a:rPr lang="en-US" sz="1200" dirty="0" smtClean="0">
                <a:solidFill>
                  <a:schemeClr val="accent1"/>
                </a:solidFill>
                <a:latin typeface="Arial" charset="0"/>
                <a:ea typeface="ＭＳ Ｐゴシック" charset="0"/>
                <a:hlinkClick r:id="rId2"/>
              </a:rPr>
              <a:t>CC BY-SA 3.0</a:t>
            </a:r>
            <a:r>
              <a:rPr lang="en-US" sz="1200" dirty="0" smtClean="0">
                <a:solidFill>
                  <a:schemeClr val="accent1"/>
                </a:solidFill>
                <a:latin typeface="Arial" charset="0"/>
                <a:ea typeface="ＭＳ Ｐゴシック" charset="0"/>
              </a:rPr>
              <a:t> </a:t>
            </a:r>
            <a:r>
              <a:rPr lang="en-US" sz="1200" dirty="0" smtClean="0">
                <a:solidFill>
                  <a:schemeClr val="accent1"/>
                </a:solidFill>
                <a:latin typeface="Arial" charset="0"/>
                <a:ea typeface="ＭＳ Ｐゴシック" charset="0"/>
                <a:hlinkClick r:id="rId3"/>
              </a:rPr>
              <a:t>http://en.wiktionary.org/wiki/interference</a:t>
            </a:r>
            <a:endParaRPr lang="en-US" sz="1200" dirty="0" smtClean="0">
              <a:solidFill>
                <a:schemeClr val="accent1"/>
              </a:solidFill>
              <a:latin typeface="Arial" charset="0"/>
              <a:ea typeface="ＭＳ Ｐゴシック" charset="0"/>
            </a:endParaRPr>
          </a:p>
          <a:p>
            <a:r>
              <a:rPr lang="en-US" sz="1200" i="1" dirty="0">
                <a:solidFill>
                  <a:schemeClr val="accent1"/>
                </a:solidFill>
                <a:latin typeface="Arial" charset="0"/>
                <a:ea typeface="ＭＳ Ｐゴシック" charset="0"/>
              </a:rPr>
              <a:t>Boundless Learning.</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rPr>
              <a:t>"Boundless."</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4"/>
              </a:rPr>
              <a:t>CC BY-SA 3.0</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5"/>
              </a:rPr>
              <a:t>http://www.boundless.com//physics/definition/superposition</a:t>
            </a:r>
            <a:endParaRPr lang="en-US" sz="1200" u="sng" dirty="0">
              <a:solidFill>
                <a:schemeClr val="accent1"/>
              </a:solidFill>
              <a:ea typeface="ＭＳ Ｐゴシック" charset="0"/>
              <a:cs typeface="Arial"/>
            </a:endParaRPr>
          </a:p>
          <a:p>
            <a:r>
              <a:rPr lang="en-US" sz="1200" i="1" dirty="0">
                <a:solidFill>
                  <a:schemeClr val="accent1"/>
                </a:solidFill>
                <a:latin typeface="Arial" charset="0"/>
                <a:ea typeface="ＭＳ Ｐゴシック" charset="0"/>
              </a:rPr>
              <a:t>OpenStax CNX.</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rPr>
              <a:t>"OpenStax College, Superposition and Interference. September 17, 2013."</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6"/>
              </a:rPr>
              <a:t>CC BY 3.0</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7"/>
              </a:rPr>
              <a:t>http://cnx.org/content/m42249/latest/</a:t>
            </a:r>
            <a:endParaRPr lang="en-US" sz="1200" u="sng" dirty="0">
              <a:solidFill>
                <a:schemeClr val="accent1"/>
              </a:solidFill>
              <a:ea typeface="ＭＳ Ｐゴシック" charset="0"/>
              <a:cs typeface="Arial"/>
            </a:endParaRPr>
          </a:p>
          <a:p>
            <a:r>
              <a:rPr lang="en-US" sz="1200" i="1" dirty="0">
                <a:solidFill>
                  <a:schemeClr val="accent1"/>
                </a:solidFill>
                <a:latin typeface="Arial" charset="0"/>
                <a:ea typeface="ＭＳ Ｐゴシック" charset="0"/>
              </a:rPr>
              <a:t>Boundless Learning.</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rPr>
              <a:t>"Boundless."</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8"/>
              </a:rPr>
              <a:t>CC BY-SA 3.0</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9"/>
              </a:rPr>
              <a:t>http://www.boundless.com//physics/definition/destructive-interference</a:t>
            </a:r>
            <a:endParaRPr lang="en-US" sz="1200" u="sng" dirty="0">
              <a:solidFill>
                <a:schemeClr val="accent1"/>
              </a:solidFill>
              <a:ea typeface="ＭＳ Ｐゴシック" charset="0"/>
              <a:cs typeface="Arial"/>
            </a:endParaRPr>
          </a:p>
          <a:p>
            <a:r>
              <a:rPr lang="en-US" sz="1200" i="1" dirty="0">
                <a:solidFill>
                  <a:schemeClr val="accent1"/>
                </a:solidFill>
                <a:latin typeface="Arial" charset="0"/>
                <a:ea typeface="ＭＳ Ｐゴシック" charset="0"/>
              </a:rPr>
              <a:t>Boundless Learning.</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rPr>
              <a:t>"Boundless."</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10"/>
              </a:rPr>
              <a:t>CC BY-SA 3.0</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11"/>
              </a:rPr>
              <a:t>http://www.boundless.com//physics/definition/constructive-interference</a:t>
            </a:r>
            <a:endParaRPr lang="en-US" sz="1200" u="sng" dirty="0">
              <a:solidFill>
                <a:schemeClr val="accent1"/>
              </a:solidFill>
              <a:ea typeface="ＭＳ Ｐゴシック" charset="0"/>
              <a:cs typeface="Arial"/>
            </a:endParaRPr>
          </a:p>
          <a:p>
            <a:r>
              <a:rPr lang="en-US" sz="1200" i="1" dirty="0">
                <a:solidFill>
                  <a:schemeClr val="accent1"/>
                </a:solidFill>
                <a:latin typeface="Arial" charset="0"/>
                <a:ea typeface="ＭＳ Ｐゴシック" charset="0"/>
              </a:rPr>
              <a:t>Wiktionary.</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rPr>
              <a:t>"resonance."</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12"/>
              </a:rPr>
              <a:t>CC BY-SA 3.0</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13"/>
              </a:rPr>
              <a:t>http://en.wiktionary.org/wiki/resonance</a:t>
            </a:r>
            <a:endParaRPr lang="en-US" sz="1200" u="sng" dirty="0">
              <a:solidFill>
                <a:schemeClr val="accent1"/>
              </a:solidFill>
              <a:ea typeface="ＭＳ Ｐゴシック" charset="0"/>
              <a:cs typeface="Arial"/>
            </a:endParaRPr>
          </a:p>
          <a:p>
            <a:r>
              <a:rPr lang="en-US" sz="1200" i="1" dirty="0">
                <a:solidFill>
                  <a:schemeClr val="accent1"/>
                </a:solidFill>
                <a:latin typeface="Arial" charset="0"/>
                <a:ea typeface="ＭＳ Ｐゴシック" charset="0"/>
              </a:rPr>
              <a:t>OpenStax CNX.</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rPr>
              <a:t>"OpenStax College, Superposition and Interference. September 17, 2013."</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14"/>
              </a:rPr>
              <a:t>CC BY 3.0</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15"/>
              </a:rPr>
              <a:t>http://cnx.org/content/m42249/latest/</a:t>
            </a:r>
            <a:endParaRPr lang="en-US" sz="1200" u="sng" dirty="0">
              <a:solidFill>
                <a:schemeClr val="accent1"/>
              </a:solidFill>
              <a:ea typeface="ＭＳ Ｐゴシック" charset="0"/>
              <a:cs typeface="Arial"/>
            </a:endParaRPr>
          </a:p>
          <a:p>
            <a:r>
              <a:rPr lang="en-US" sz="1200" i="1" dirty="0">
                <a:solidFill>
                  <a:schemeClr val="accent1"/>
                </a:solidFill>
                <a:latin typeface="Arial" charset="0"/>
                <a:ea typeface="ＭＳ Ｐゴシック" charset="0"/>
              </a:rPr>
              <a:t>Wiktionary.</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rPr>
              <a:t>"transverse wave."</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16"/>
              </a:rPr>
              <a:t>CC BY-SA 3.0</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17"/>
              </a:rPr>
              <a:t>http://en.wiktionary.org/wiki/transverse_wave</a:t>
            </a:r>
            <a:endParaRPr lang="en-US" sz="1200" u="sng" dirty="0">
              <a:solidFill>
                <a:schemeClr val="accent1"/>
              </a:solidFill>
              <a:ea typeface="ＭＳ Ｐゴシック" charset="0"/>
              <a:cs typeface="Arial"/>
            </a:endParaRPr>
          </a:p>
          <a:p>
            <a:r>
              <a:rPr lang="en-US" sz="1200" i="1" dirty="0">
                <a:solidFill>
                  <a:schemeClr val="accent1"/>
                </a:solidFill>
                <a:latin typeface="Arial" charset="0"/>
                <a:ea typeface="ＭＳ Ｐゴシック" charset="0"/>
              </a:rPr>
              <a:t>Wiktionary.</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rPr>
              <a:t>"trough."</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18"/>
              </a:rPr>
              <a:t>CC BY-SA 3.0</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19"/>
              </a:rPr>
              <a:t>http://en.wiktionary.org/wiki/trough</a:t>
            </a:r>
            <a:endParaRPr lang="en-US" sz="1200" u="sng" dirty="0">
              <a:solidFill>
                <a:schemeClr val="accent1"/>
              </a:solidFill>
              <a:ea typeface="ＭＳ Ｐゴシック" charset="0"/>
              <a:cs typeface="Arial"/>
            </a:endParaRPr>
          </a:p>
          <a:p>
            <a:r>
              <a:rPr lang="en-US" sz="1200" i="1" dirty="0">
                <a:solidFill>
                  <a:schemeClr val="accent1"/>
                </a:solidFill>
                <a:latin typeface="Arial" charset="0"/>
                <a:ea typeface="ＭＳ Ｐゴシック" charset="0"/>
              </a:rPr>
              <a:t>Wiktionary.</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rPr>
              <a:t>"wavelength."</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20"/>
              </a:rPr>
              <a:t>CC BY-SA 3.0</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21"/>
              </a:rPr>
              <a:t>http://en.wiktionary.org/wiki/wavelength</a:t>
            </a:r>
            <a:endParaRPr lang="en-US" sz="1200" u="sng" dirty="0">
              <a:solidFill>
                <a:schemeClr val="accent1"/>
              </a:solidFill>
              <a:ea typeface="ＭＳ Ｐゴシック" charset="0"/>
              <a:cs typeface="Arial"/>
            </a:endParaRPr>
          </a:p>
          <a:p>
            <a:r>
              <a:rPr lang="en-US" sz="1200" i="1" dirty="0">
                <a:solidFill>
                  <a:schemeClr val="accent1"/>
                </a:solidFill>
                <a:latin typeface="Arial" charset="0"/>
                <a:ea typeface="ＭＳ Ｐゴシック" charset="0"/>
              </a:rPr>
              <a:t>Boundless Learning.</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rPr>
              <a:t>"Boundless."</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22"/>
              </a:rPr>
              <a:t>CC BY-SA 3.0</a:t>
            </a:r>
            <a:r>
              <a:rPr lang="en-US" sz="1200" dirty="0">
                <a:solidFill>
                  <a:schemeClr val="accent1"/>
                </a:solidFill>
                <a:latin typeface="Arial" charset="0"/>
                <a:ea typeface="ＭＳ Ｐゴシック" charset="0"/>
              </a:rPr>
              <a:t> </a:t>
            </a:r>
            <a:r>
              <a:rPr lang="en-US" sz="1200" dirty="0" smtClean="0">
                <a:solidFill>
                  <a:schemeClr val="accent1"/>
                </a:solidFill>
                <a:latin typeface="Arial" charset="0"/>
                <a:ea typeface="ＭＳ Ｐゴシック" charset="0"/>
                <a:hlinkClick r:id="rId23"/>
              </a:rPr>
              <a:t>http://www.boundless.com//physics/definition/speed-of-propagation</a:t>
            </a:r>
            <a:endParaRPr lang="en-US" sz="1200" dirty="0" smtClean="0">
              <a:solidFill>
                <a:schemeClr val="accent1"/>
              </a:solidFill>
              <a:latin typeface="Arial" charset="0"/>
              <a:ea typeface="ＭＳ Ｐゴシック" charset="0"/>
            </a:endParaRPr>
          </a:p>
          <a:p>
            <a:r>
              <a:rPr lang="en-US" sz="1200" i="1" dirty="0">
                <a:solidFill>
                  <a:schemeClr val="accent1"/>
                </a:solidFill>
                <a:latin typeface="Arial" charset="0"/>
                <a:ea typeface="ＭＳ Ｐゴシック" charset="0"/>
              </a:rPr>
              <a:t>Wikipedia.</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rPr>
              <a:t>"direction of propagation."</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24"/>
              </a:rPr>
              <a:t>CC BY-SA 3.0</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25"/>
              </a:rPr>
              <a:t>http://en.wikipedia.org/wiki/direction%20of%20propagation</a:t>
            </a:r>
            <a:endParaRPr lang="en-US" sz="1200" u="sng" dirty="0">
              <a:solidFill>
                <a:schemeClr val="accent1"/>
              </a:solidFill>
              <a:ea typeface="ＭＳ Ｐゴシック" charset="0"/>
              <a:cs typeface="Arial"/>
            </a:endParaRPr>
          </a:p>
          <a:p>
            <a:r>
              <a:rPr lang="en-US" sz="1200" i="1" dirty="0">
                <a:solidFill>
                  <a:schemeClr val="accent1"/>
                </a:solidFill>
                <a:latin typeface="Arial" charset="0"/>
                <a:ea typeface="ＭＳ Ｐゴシック" charset="0"/>
              </a:rPr>
              <a:t>Wikipedia.</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rPr>
              <a:t>"Transverse wave."</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26"/>
              </a:rPr>
              <a:t>CC BY-SA 3.0</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27"/>
              </a:rPr>
              <a:t>http://en.wikipedia.org/wiki/Transverse_wave</a:t>
            </a:r>
            <a:endParaRPr lang="en-US" sz="1200" u="sng" dirty="0">
              <a:solidFill>
                <a:schemeClr val="accent1"/>
              </a:solidFill>
              <a:ea typeface="ＭＳ Ｐゴシック" charset="0"/>
              <a:cs typeface="Arial"/>
            </a:endParaRPr>
          </a:p>
          <a:p>
            <a:r>
              <a:rPr lang="en-US" sz="1200" i="1" dirty="0" smtClean="0">
                <a:solidFill>
                  <a:schemeClr val="accent1"/>
                </a:solidFill>
                <a:latin typeface="Arial" charset="0"/>
                <a:ea typeface="ＭＳ Ｐゴシック" charset="0"/>
              </a:rPr>
              <a:t>Wikipedia.</a:t>
            </a:r>
            <a:r>
              <a:rPr lang="en-US" sz="1200" dirty="0" smtClean="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rPr>
              <a:t/>
            </a:r>
            <a:r>
              <a:rPr lang="en-US" sz="1200" dirty="0">
                <a:solidFill>
                  <a:schemeClr val="accent1"/>
                </a:solidFill>
                <a:latin typeface="Arial" charset="0"/>
                <a:ea typeface="ＭＳ Ｐゴシック" charset="0"/>
              </a:rPr>
              <a:t>"Transverse wave."</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28"/>
              </a:rPr>
              <a:t>CC BY-SA 3.0</a:t>
            </a:r>
            <a:r>
              <a:rPr lang="en-US" sz="1200" dirty="0">
                <a:solidFill>
                  <a:schemeClr val="accent1"/>
                </a:solidFill>
                <a:latin typeface="Arial" charset="0"/>
                <a:ea typeface="ＭＳ Ｐゴシック" charset="0"/>
              </a:rPr>
              <a:t> </a:t>
            </a:r>
            <a:r>
              <a:rPr lang="en-US" sz="1200" dirty="0" smtClean="0">
                <a:solidFill>
                  <a:schemeClr val="accent1"/>
                </a:solidFill>
                <a:latin typeface="Arial" charset="0"/>
                <a:ea typeface="ＭＳ Ｐゴシック" charset="0"/>
                <a:hlinkClick r:id="rId29"/>
              </a:rPr>
              <a:t>http://en.wikipedia.org/wiki/Transverse_wave</a:t>
            </a:r>
            <a:endParaRPr lang="en-US" sz="1200" dirty="0" smtClean="0">
              <a:solidFill>
                <a:schemeClr val="accent1"/>
              </a:solidFill>
              <a:latin typeface="Arial" charset="0"/>
              <a:ea typeface="ＭＳ Ｐゴシック" charset="0"/>
            </a:endParaRPr>
          </a:p>
          <a:p>
            <a:r>
              <a:rPr lang="en-US" sz="1200" i="1" dirty="0">
                <a:solidFill>
                  <a:schemeClr val="accent1"/>
                </a:solidFill>
                <a:latin typeface="Arial" charset="0"/>
                <a:ea typeface="ＭＳ Ｐゴシック" charset="0"/>
              </a:rPr>
              <a:t>Wikipedia.</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rPr>
              <a:t>"Transverse wave."</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30"/>
              </a:rPr>
              <a:t>CC BY-SA 3.0</a:t>
            </a:r>
            <a:r>
              <a:rPr lang="en-US" sz="1200" dirty="0">
                <a:solidFill>
                  <a:schemeClr val="accent1"/>
                </a:solidFill>
                <a:latin typeface="Arial" charset="0"/>
                <a:ea typeface="ＭＳ Ｐゴシック" charset="0"/>
              </a:rPr>
              <a:t> </a:t>
            </a:r>
            <a:r>
              <a:rPr lang="en-US" sz="1200" dirty="0" smtClean="0">
                <a:solidFill>
                  <a:schemeClr val="accent1"/>
                </a:solidFill>
                <a:latin typeface="Arial" charset="0"/>
                <a:ea typeface="ＭＳ Ｐゴシック" charset="0"/>
                <a:hlinkClick r:id="rId31"/>
              </a:rPr>
              <a:t>http://en.wikipedia.org/wiki/Transverse_wave</a:t>
            </a:r>
            <a:endParaRPr lang="en-US" sz="1200" u="sng" dirty="0">
              <a:solidFill>
                <a:schemeClr val="accent1"/>
              </a:solidFill>
              <a:ea typeface="ＭＳ Ｐゴシック" charset="0"/>
              <a:cs typeface="Arial"/>
            </a:endParaRPr>
          </a:p>
          <a:p>
            <a:r>
              <a:rPr lang="en-US" sz="1200" i="1" dirty="0">
                <a:solidFill>
                  <a:schemeClr val="accent1"/>
                </a:solidFill>
                <a:latin typeface="Arial" charset="0"/>
                <a:ea typeface="ＭＳ Ｐゴシック" charset="0"/>
              </a:rPr>
              <a:t>Wiktionary.</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rPr>
              <a:t>"crest."</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30"/>
              </a:rPr>
              <a:t>CC BY-SA 3.0</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32"/>
              </a:rPr>
              <a:t>http://en.wiktionary.org/wiki/crest</a:t>
            </a:r>
            <a:endParaRPr lang="en-US" sz="1200" u="sng" dirty="0">
              <a:solidFill>
                <a:schemeClr val="accent1"/>
              </a:solidFill>
              <a:ea typeface="ＭＳ Ｐゴシック" charset="0"/>
              <a:cs typeface="Arial"/>
            </a:endParaRPr>
          </a:p>
          <a:p>
            <a:r>
              <a:rPr lang="en-US" sz="1200" i="1" dirty="0">
                <a:solidFill>
                  <a:schemeClr val="accent1"/>
                </a:solidFill>
                <a:latin typeface="Arial" charset="0"/>
                <a:ea typeface="ＭＳ Ｐゴシック" charset="0"/>
              </a:rPr>
              <a:t>Wiktionary.</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rPr>
              <a:t>"interference."</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33"/>
              </a:rPr>
              <a:t>CC BY-SA 3.0</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34"/>
              </a:rPr>
              <a:t>http://en.wiktionary.org/wiki/interference</a:t>
            </a:r>
            <a:endParaRPr lang="en-US" sz="1200" u="sng" dirty="0">
              <a:solidFill>
                <a:schemeClr val="accent1"/>
              </a:solidFill>
              <a:ea typeface="ＭＳ Ｐゴシック" charset="0"/>
              <a:cs typeface="Arial"/>
            </a:endParaRPr>
          </a:p>
          <a:p>
            <a:r>
              <a:rPr lang="en-US" sz="1200" i="1" dirty="0">
                <a:solidFill>
                  <a:schemeClr val="accent1"/>
                </a:solidFill>
                <a:latin typeface="Arial" charset="0"/>
                <a:ea typeface="ＭＳ Ｐゴシック" charset="0"/>
              </a:rPr>
              <a:t>Boundless Learning.</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rPr>
              <a:t>"Boundless."</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35"/>
              </a:rPr>
              <a:t>CC BY-SA 3.0</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36"/>
              </a:rPr>
              <a:t>http://www.boundless.com//physics/definition/superposition</a:t>
            </a:r>
            <a:endParaRPr lang="en-US" sz="1200" u="sng" dirty="0">
              <a:solidFill>
                <a:schemeClr val="accent1"/>
              </a:solidFill>
              <a:ea typeface="ＭＳ Ｐゴシック" charset="0"/>
              <a:cs typeface="Arial"/>
            </a:endParaRPr>
          </a:p>
          <a:p>
            <a:r>
              <a:rPr lang="en-US" sz="1200" i="1" dirty="0">
                <a:solidFill>
                  <a:schemeClr val="accent1"/>
                </a:solidFill>
                <a:latin typeface="Arial" charset="0"/>
                <a:ea typeface="ＭＳ Ｐゴシック" charset="0"/>
              </a:rPr>
              <a:t>Wikipedia.</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rPr>
              <a:t>"Diffraction."</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37"/>
              </a:rPr>
              <a:t>CC BY-SA 3.0</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38"/>
              </a:rPr>
              <a:t>http://en.wikipedia.org/wiki/Diffraction</a:t>
            </a:r>
            <a:endParaRPr lang="en-US" sz="1200" u="sng" dirty="0">
              <a:solidFill>
                <a:schemeClr val="accent1"/>
              </a:solidFill>
              <a:ea typeface="ＭＳ Ｐゴシック" charset="0"/>
              <a:cs typeface="Arial"/>
            </a:endParaRPr>
          </a:p>
          <a:p>
            <a:endParaRPr lang="en-US" sz="1200" u="sng" dirty="0">
              <a:solidFill>
                <a:schemeClr val="accent1"/>
              </a:solidFill>
              <a:ea typeface="ＭＳ Ｐゴシック" charset="0"/>
              <a:cs typeface="Arial"/>
            </a:endParaRPr>
          </a:p>
        </p:txBody>
      </p:sp>
      <p:sp>
        <p:nvSpPr>
          <p:cNvPr id="3" name="Rectangle 2"/>
          <p:cNvSpPr>
            <a:spLocks/>
          </p:cNvSpPr>
          <p:nvPr/>
        </p:nvSpPr>
        <p:spPr bwMode="auto">
          <a:xfrm>
            <a:off x="0" y="6815"/>
            <a:ext cx="9144000" cy="317500"/>
          </a:xfrm>
          <a:prstGeom prst="rect">
            <a:avLst/>
          </a:prstGeom>
          <a:solidFill>
            <a:srgbClr val="F0F0F0"/>
          </a:solidFill>
          <a:ln>
            <a:noFill/>
          </a:ln>
          <a:extLst>
            <a:ext uri="{91240B29-F687-4f45-9708-019B960494DF}">
              <a14:hiddenLine xmlns:a14="http://schemas.microsoft.com/office/drawing/2010/main" w="12700" cap="flat">
                <a:solidFill>
                  <a:srgbClr val="D7D7D7"/>
                </a:solidFill>
                <a:miter lim="800000"/>
                <a:headEnd type="none" w="med" len="med"/>
                <a:tailEnd type="none" w="med" len="med"/>
              </a14:hiddenLine>
            </a:ext>
          </a:extLst>
        </p:spPr>
        <p:txBody>
          <a:bodyPr lIns="0" tIns="0" rIns="0" bIns="0"/>
          <a:lstStyle/>
          <a:p>
            <a:endParaRPr lang="en-US"/>
          </a:p>
        </p:txBody>
      </p:sp>
      <p:sp>
        <p:nvSpPr>
          <p:cNvPr id="5" name="Line 5"/>
          <p:cNvSpPr>
            <a:spLocks noChangeShapeType="1"/>
          </p:cNvSpPr>
          <p:nvPr/>
        </p:nvSpPr>
        <p:spPr bwMode="auto">
          <a:xfrm>
            <a:off x="3046413" y="11113"/>
            <a:ext cx="3049587" cy="0"/>
          </a:xfrm>
          <a:prstGeom prst="line">
            <a:avLst/>
          </a:prstGeom>
          <a:noFill/>
          <a:ln w="38100">
            <a:solidFill>
              <a:srgbClr val="228CBC"/>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6" name="Line 6"/>
          <p:cNvSpPr>
            <a:spLocks noChangeShapeType="1"/>
          </p:cNvSpPr>
          <p:nvPr/>
        </p:nvSpPr>
        <p:spPr bwMode="auto">
          <a:xfrm>
            <a:off x="0" y="11113"/>
            <a:ext cx="3048000" cy="0"/>
          </a:xfrm>
          <a:prstGeom prst="line">
            <a:avLst/>
          </a:prstGeom>
          <a:noFill/>
          <a:ln w="38100">
            <a:solidFill>
              <a:srgbClr val="FDB620"/>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7" name="Line 7"/>
          <p:cNvSpPr>
            <a:spLocks noChangeShapeType="1"/>
          </p:cNvSpPr>
          <p:nvPr/>
        </p:nvSpPr>
        <p:spPr bwMode="auto">
          <a:xfrm>
            <a:off x="6094413" y="11113"/>
            <a:ext cx="3049587" cy="0"/>
          </a:xfrm>
          <a:prstGeom prst="line">
            <a:avLst/>
          </a:prstGeom>
          <a:noFill/>
          <a:ln w="38100">
            <a:solidFill>
              <a:srgbClr val="7BBB45"/>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3" name="Rectangle 12"/>
          <p:cNvSpPr>
            <a:spLocks/>
          </p:cNvSpPr>
          <p:nvPr/>
        </p:nvSpPr>
        <p:spPr bwMode="auto">
          <a:xfrm>
            <a:off x="0" y="6400800"/>
            <a:ext cx="9144000" cy="469900"/>
          </a:xfrm>
          <a:prstGeom prst="rect">
            <a:avLst/>
          </a:prstGeom>
          <a:solidFill>
            <a:srgbClr val="F6F6F6"/>
          </a:solidFill>
          <a:ln>
            <a:noFill/>
          </a:ln>
          <a:extLst>
            <a:ext uri="{91240B29-F687-4f45-9708-019B960494DF}">
              <a14:hiddenLine xmlns:a14="http://schemas.microsoft.com/office/drawing/2010/main" w="3175">
                <a:solidFill>
                  <a:srgbClr val="D7D7D7"/>
                </a:solidFill>
                <a:miter lim="800000"/>
                <a:headEnd/>
                <a:tailEnd/>
              </a14:hiddenLine>
            </a:ext>
          </a:extLst>
        </p:spPr>
        <p:txBody>
          <a:bodyPr lIns="0" tIns="0" rIns="0" bIns="0"/>
          <a:lstStyle/>
          <a:p>
            <a:endParaRPr lang="en-US"/>
          </a:p>
        </p:txBody>
      </p:sp>
      <p:pic>
        <p:nvPicPr>
          <p:cNvPr id="14" name="Picture 8"/>
          <p:cNvPicPr>
            <a:picLocks noChangeAspect="1" noChangeArrowheads="1"/>
          </p:cNvPicPr>
          <p:nvPr/>
        </p:nvPicPr>
        <p:blipFill>
          <a:blip r:embed="rId39">
            <a:extLst>
              <a:ext uri="{28A0092B-C50C-407E-A947-70E740481C1C}">
                <a14:useLocalDpi xmlns:a14="http://schemas.microsoft.com/office/drawing/2010/main" val="0"/>
              </a:ext>
            </a:extLst>
          </a:blip>
          <a:srcRect/>
          <a:stretch>
            <a:fillRect/>
          </a:stretch>
        </p:blipFill>
        <p:spPr bwMode="auto">
          <a:xfrm>
            <a:off x="8369300" y="6527800"/>
            <a:ext cx="625475"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5" name="Picture 7"/>
          <p:cNvPicPr>
            <a:picLocks noChangeAspect="1" noChangeArrowheads="1"/>
          </p:cNvPicPr>
          <p:nvPr/>
        </p:nvPicPr>
        <p:blipFill>
          <a:blip r:embed="rId40">
            <a:extLst>
              <a:ext uri="{28A0092B-C50C-407E-A947-70E740481C1C}">
                <a14:useLocalDpi xmlns:a14="http://schemas.microsoft.com/office/drawing/2010/main" val="0"/>
              </a:ext>
            </a:extLst>
          </a:blip>
          <a:srcRect/>
          <a:stretch>
            <a:fillRect/>
          </a:stretch>
        </p:blipFill>
        <p:spPr bwMode="auto">
          <a:xfrm>
            <a:off x="190500" y="6538913"/>
            <a:ext cx="1422400" cy="217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6" name="Rectangle 8"/>
          <p:cNvSpPr>
            <a:spLocks/>
          </p:cNvSpPr>
          <p:nvPr/>
        </p:nvSpPr>
        <p:spPr bwMode="auto">
          <a:xfrm>
            <a:off x="3962400" y="6578600"/>
            <a:ext cx="4318000" cy="20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dirty="0">
                <a:solidFill>
                  <a:srgbClr val="828282"/>
                </a:solidFill>
                <a:latin typeface="Arial" charset="0"/>
                <a:ea typeface="ＭＳ Ｐゴシック" charset="0"/>
                <a:sym typeface="Helvetica Neue" charset="0"/>
              </a:rPr>
              <a:t>Free to share, print, make copies and changes. Get yours at </a:t>
            </a:r>
            <a:r>
              <a:rPr lang="en-US" sz="800" dirty="0" err="1">
                <a:solidFill>
                  <a:srgbClr val="828282"/>
                </a:solidFill>
                <a:latin typeface="Arial" charset="0"/>
                <a:ea typeface="ＭＳ Ｐゴシック" charset="0"/>
                <a:sym typeface="Helvetica Neue" charset="0"/>
              </a:rPr>
              <a:t>www.boundless.com</a:t>
            </a:r>
            <a:endParaRPr lang="en-US" sz="800" dirty="0">
              <a:solidFill>
                <a:srgbClr val="828282"/>
              </a:solidFill>
              <a:latin typeface="Arial" charset="0"/>
              <a:ea typeface="ＭＳ Ｐゴシック" charset="0"/>
              <a:sym typeface="Helvetica Neue" charset="0"/>
            </a:endParaRPr>
          </a:p>
        </p:txBody>
      </p:sp>
      <p:sp>
        <p:nvSpPr>
          <p:cNvPr id="17" name="Rectangle 11"/>
          <p:cNvSpPr>
            <a:spLocks/>
          </p:cNvSpPr>
          <p:nvPr/>
        </p:nvSpPr>
        <p:spPr bwMode="auto">
          <a:xfrm>
            <a:off x="190500" y="83015"/>
            <a:ext cx="8801100" cy="145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lstStyle/>
          <a:p>
            <a:pPr algn="l"/>
            <a:r>
              <a:rPr lang="en-US" sz="1000" dirty="0" smtClean="0">
                <a:solidFill>
                  <a:srgbClr val="828282"/>
                </a:solidFill>
                <a:latin typeface="Helvetica Neue Light" charset="0"/>
                <a:ea typeface="ＭＳ Ｐゴシック" charset="0"/>
                <a:cs typeface="Helvetica Neue Light" charset="0"/>
                <a:sym typeface="Helvetica Neue Light" charset="0"/>
              </a:rPr>
              <a:t>Waves and Vibrations</a:t>
            </a:r>
            <a:endParaRPr lang="en-US" sz="1000" dirty="0">
              <a:solidFill>
                <a:srgbClr val="828282"/>
              </a:solidFill>
              <a:latin typeface="Helvetica Neue Light" charset="0"/>
              <a:ea typeface="ＭＳ Ｐゴシック" charset="0"/>
              <a:cs typeface="Helvetica Neue Light" charset="0"/>
              <a:sym typeface="Helvetica Neue Light" charset="0"/>
            </a:endParaRPr>
          </a:p>
        </p:txBody>
      </p:sp>
    </p:spTree>
    <p:extLst>
      <p:ext uri="{BB962C8B-B14F-4D97-AF65-F5344CB8AC3E}">
        <p14:creationId xmlns:p14="http://schemas.microsoft.com/office/powerpoint/2010/main" val="1732068689"/>
      </p:ext>
    </p:extLst>
  </p:cSld>
  <p:clrMapOvr>
    <a:masterClrMapping/>
  </p:clrMapOvr>
  <p:transition xmlns:p14="http://schemas.microsoft.com/office/powerpoint/2010/mai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p:cNvSpPr>
            <a:spLocks noGrp="1"/>
          </p:cNvSpPr>
          <p:nvPr>
            <p:ph type="body" sz="quarter" idx="10"/>
          </p:nvPr>
        </p:nvSpPr>
        <p:spPr>
          <a:xfrm>
            <a:off x="228600" y="533400"/>
            <a:ext cx="8686800" cy="5715000"/>
          </a:xfrm>
        </p:spPr>
        <p:txBody>
          <a:bodyPr/>
          <a:lstStyle/>
          <a:p>
            <a:r>
              <a:rPr lang="en-US" sz="1200" i="1" dirty="0" smtClean="0">
                <a:solidFill>
                  <a:schemeClr val="accent1"/>
                </a:solidFill>
                <a:latin typeface="Arial" charset="0"/>
                <a:ea typeface="ＭＳ Ｐゴシック" charset="0"/>
              </a:rPr>
              <a:t>Boundless Learning.</a:t>
            </a:r>
            <a:r>
              <a:rPr lang="en-US" sz="1200" dirty="0" smtClean="0">
                <a:solidFill>
                  <a:schemeClr val="accent1"/>
                </a:solidFill>
                <a:latin typeface="Arial" charset="0"/>
                <a:ea typeface="ＭＳ Ｐゴシック" charset="0"/>
              </a:rPr>
              <a:t> </a:t>
            </a:r>
            <a:r>
              <a:rPr lang="en-US" sz="1200" dirty="0" smtClean="0">
                <a:solidFill>
                  <a:schemeClr val="accent1"/>
                </a:solidFill>
                <a:latin typeface="Arial" charset="0"/>
                <a:ea typeface="ＭＳ Ｐゴシック" charset="0"/>
              </a:rPr>
              <a:t>"Boundless."</a:t>
            </a:r>
            <a:r>
              <a:rPr lang="en-US" sz="1200" dirty="0" smtClean="0">
                <a:solidFill>
                  <a:schemeClr val="accent1"/>
                </a:solidFill>
                <a:latin typeface="Arial" charset="0"/>
                <a:ea typeface="ＭＳ Ｐゴシック" charset="0"/>
              </a:rPr>
              <a:t> </a:t>
            </a:r>
            <a:r>
              <a:rPr lang="en-US" sz="1200" dirty="0" smtClean="0">
                <a:solidFill>
                  <a:schemeClr val="accent1"/>
                </a:solidFill>
                <a:latin typeface="Arial" charset="0"/>
                <a:ea typeface="ＭＳ Ｐゴシック" charset="0"/>
                <a:hlinkClick r:id="rId2"/>
              </a:rPr>
              <a:t>CC BY-SA 3.0</a:t>
            </a:r>
            <a:r>
              <a:rPr lang="en-US" sz="1200" dirty="0" smtClean="0">
                <a:solidFill>
                  <a:schemeClr val="accent1"/>
                </a:solidFill>
                <a:latin typeface="Arial" charset="0"/>
                <a:ea typeface="ＭＳ Ｐゴシック" charset="0"/>
              </a:rPr>
              <a:t> </a:t>
            </a:r>
            <a:r>
              <a:rPr lang="en-US" sz="1200" dirty="0" smtClean="0">
                <a:solidFill>
                  <a:schemeClr val="accent1"/>
                </a:solidFill>
                <a:latin typeface="Arial" charset="0"/>
                <a:ea typeface="ＭＳ Ｐゴシック" charset="0"/>
                <a:hlinkClick r:id="rId3"/>
              </a:rPr>
              <a:t>http://www.boundless.com//physics/definition/dissipative-forces</a:t>
            </a:r>
            <a:endParaRPr lang="en-US" sz="1200" dirty="0" smtClean="0">
              <a:solidFill>
                <a:schemeClr val="accent1"/>
              </a:solidFill>
              <a:latin typeface="Arial" charset="0"/>
              <a:ea typeface="ＭＳ Ｐゴシック" charset="0"/>
            </a:endParaRPr>
          </a:p>
          <a:p>
            <a:r>
              <a:rPr lang="en-US" sz="1200" i="1" dirty="0">
                <a:solidFill>
                  <a:schemeClr val="accent1"/>
                </a:solidFill>
                <a:latin typeface="Arial" charset="0"/>
                <a:ea typeface="ＭＳ Ｐゴシック" charset="0"/>
              </a:rPr>
              <a:t>Boundless Learning.</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rPr>
              <a:t>"Boundless."</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4"/>
              </a:rPr>
              <a:t>CC BY-SA 3.0</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5"/>
              </a:rPr>
              <a:t>http://www.boundless.com//physics/definition/elastic-potential-energy</a:t>
            </a:r>
            <a:endParaRPr lang="en-US" sz="1200" u="sng" dirty="0">
              <a:solidFill>
                <a:schemeClr val="accent1"/>
              </a:solidFill>
              <a:ea typeface="ＭＳ Ｐゴシック" charset="0"/>
              <a:cs typeface="Arial"/>
            </a:endParaRPr>
          </a:p>
          <a:p>
            <a:r>
              <a:rPr lang="en-US" sz="1200" i="1" dirty="0">
                <a:solidFill>
                  <a:schemeClr val="accent1"/>
                </a:solidFill>
                <a:latin typeface="Arial" charset="0"/>
                <a:ea typeface="ＭＳ Ｐゴシック" charset="0"/>
              </a:rPr>
              <a:t>Wikipedia.</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rPr>
              <a:t>"Simple harmonic motion."</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6"/>
              </a:rPr>
              <a:t>CC BY-SA 3.0</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7"/>
              </a:rPr>
              <a:t>http://en.wikipedia.org/wiki/Simple_harmonic_motion</a:t>
            </a:r>
            <a:endParaRPr lang="en-US" sz="1200" u="sng" dirty="0">
              <a:solidFill>
                <a:schemeClr val="accent1"/>
              </a:solidFill>
              <a:ea typeface="ＭＳ Ｐゴシック" charset="0"/>
              <a:cs typeface="Arial"/>
            </a:endParaRPr>
          </a:p>
          <a:p>
            <a:r>
              <a:rPr lang="en-US" sz="1200" i="1" dirty="0">
                <a:solidFill>
                  <a:schemeClr val="accent1"/>
                </a:solidFill>
                <a:latin typeface="Arial" charset="0"/>
                <a:ea typeface="ＭＳ Ｐゴシック" charset="0"/>
              </a:rPr>
              <a:t>OpenStax CNX.</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rPr>
              <a:t>"OpenStax College, College Physics. September 17, 2013."</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8"/>
              </a:rPr>
              <a:t>CC BY 3.0</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9"/>
              </a:rPr>
              <a:t>http://cnx.org/content/m42244/latest/?collection=col11406/1.7</a:t>
            </a:r>
            <a:endParaRPr lang="en-US" sz="1200" u="sng" dirty="0">
              <a:solidFill>
                <a:schemeClr val="accent1"/>
              </a:solidFill>
              <a:ea typeface="ＭＳ Ｐゴシック" charset="0"/>
              <a:cs typeface="Arial"/>
            </a:endParaRPr>
          </a:p>
          <a:p>
            <a:r>
              <a:rPr lang="en-US" sz="1200" i="1" dirty="0">
                <a:solidFill>
                  <a:schemeClr val="accent1"/>
                </a:solidFill>
                <a:latin typeface="Arial" charset="0"/>
                <a:ea typeface="ＭＳ Ｐゴシック" charset="0"/>
              </a:rPr>
              <a:t>OpenStax CNX.</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rPr>
              <a:t>"OpenStax College, College Physics. September 17, 2013."</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10"/>
              </a:rPr>
              <a:t>CC BY 3.0</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11"/>
              </a:rPr>
              <a:t>http://cnx.org/content/m42240/latest/?collection=col11406/1.7</a:t>
            </a:r>
            <a:endParaRPr lang="en-US" sz="1200" u="sng" dirty="0">
              <a:solidFill>
                <a:schemeClr val="accent1"/>
              </a:solidFill>
              <a:ea typeface="ＭＳ Ｐゴシック" charset="0"/>
              <a:cs typeface="Arial"/>
            </a:endParaRPr>
          </a:p>
          <a:p>
            <a:r>
              <a:rPr lang="en-US" sz="1200" i="1" dirty="0">
                <a:solidFill>
                  <a:schemeClr val="accent1"/>
                </a:solidFill>
                <a:latin typeface="Arial" charset="0"/>
                <a:ea typeface="ＭＳ Ｐゴシック" charset="0"/>
              </a:rPr>
              <a:t>Wiktionary.</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rPr>
              <a:t>"oscillator."</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12"/>
              </a:rPr>
              <a:t>CC BY-SA 3.0</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13"/>
              </a:rPr>
              <a:t>http://en.wiktionary.org/wiki/oscillator</a:t>
            </a:r>
            <a:endParaRPr lang="en-US" sz="1200" u="sng" dirty="0">
              <a:solidFill>
                <a:schemeClr val="accent1"/>
              </a:solidFill>
              <a:ea typeface="ＭＳ Ｐゴシック" charset="0"/>
              <a:cs typeface="Arial"/>
            </a:endParaRPr>
          </a:p>
          <a:p>
            <a:r>
              <a:rPr lang="en-US" sz="1200" i="1" dirty="0">
                <a:solidFill>
                  <a:schemeClr val="accent1"/>
                </a:solidFill>
                <a:latin typeface="Arial" charset="0"/>
                <a:ea typeface="ＭＳ Ｐゴシック" charset="0"/>
              </a:rPr>
              <a:t>Wiktionary.</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rPr>
              <a:t>"simple harmonic oscillator."</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14"/>
              </a:rPr>
              <a:t>CC BY-SA 3.0</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15"/>
              </a:rPr>
              <a:t>http://en.wiktionary.org/wiki/simple+harmonic+oscillator</a:t>
            </a:r>
            <a:endParaRPr lang="en-US" sz="1200" u="sng" dirty="0">
              <a:solidFill>
                <a:schemeClr val="accent1"/>
              </a:solidFill>
              <a:ea typeface="ＭＳ Ｐゴシック" charset="0"/>
              <a:cs typeface="Arial"/>
            </a:endParaRPr>
          </a:p>
          <a:p>
            <a:r>
              <a:rPr lang="en-US" sz="1200" i="1" dirty="0">
                <a:solidFill>
                  <a:schemeClr val="accent1"/>
                </a:solidFill>
                <a:latin typeface="Arial" charset="0"/>
                <a:ea typeface="ＭＳ Ｐゴシック" charset="0"/>
              </a:rPr>
              <a:t>OpenStax CNX.</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rPr>
              <a:t>"OpenStax College, College Physics. September 17, 2013."</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16"/>
              </a:rPr>
              <a:t>CC BY 3.0</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17"/>
              </a:rPr>
              <a:t>http://cnx.org/content/m42242/latest/?collection=col11406/1.7</a:t>
            </a:r>
            <a:endParaRPr lang="en-US" sz="1200" u="sng" dirty="0">
              <a:solidFill>
                <a:schemeClr val="accent1"/>
              </a:solidFill>
              <a:ea typeface="ＭＳ Ｐゴシック" charset="0"/>
              <a:cs typeface="Arial"/>
            </a:endParaRPr>
          </a:p>
          <a:p>
            <a:r>
              <a:rPr lang="en-US" sz="1200" i="1" dirty="0">
                <a:solidFill>
                  <a:schemeClr val="accent1"/>
                </a:solidFill>
                <a:latin typeface="Arial" charset="0"/>
                <a:ea typeface="ＭＳ Ｐゴシック" charset="0"/>
              </a:rPr>
              <a:t>Wikipedia.</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rPr>
              <a:t>"Simple harmonic motion."</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18"/>
              </a:rPr>
              <a:t>CC BY-SA 3.0</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19"/>
              </a:rPr>
              <a:t>http://en.wikipedia.org/wiki/Simple_harmonic_motion%23Mass_on_a_spring</a:t>
            </a:r>
            <a:endParaRPr lang="en-US" sz="1200" u="sng" dirty="0">
              <a:solidFill>
                <a:schemeClr val="accent1"/>
              </a:solidFill>
              <a:ea typeface="ＭＳ Ｐゴシック" charset="0"/>
              <a:cs typeface="Arial"/>
            </a:endParaRPr>
          </a:p>
          <a:p>
            <a:r>
              <a:rPr lang="en-US" sz="1200" i="1" dirty="0">
                <a:solidFill>
                  <a:schemeClr val="accent1"/>
                </a:solidFill>
                <a:latin typeface="Arial" charset="0"/>
                <a:ea typeface="ＭＳ Ｐゴシック" charset="0"/>
              </a:rPr>
              <a:t>Wiktionary.</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rPr>
              <a:t>"simple pendulum."</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20"/>
              </a:rPr>
              <a:t>CC BY-SA 3.0</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21"/>
              </a:rPr>
              <a:t>http://en.wiktionary.org/wiki/simple_pendulum</a:t>
            </a:r>
            <a:endParaRPr lang="en-US" sz="1200" u="sng" dirty="0">
              <a:solidFill>
                <a:schemeClr val="accent1"/>
              </a:solidFill>
              <a:ea typeface="ＭＳ Ｐゴシック" charset="0"/>
              <a:cs typeface="Arial"/>
            </a:endParaRPr>
          </a:p>
          <a:p>
            <a:r>
              <a:rPr lang="en-US" sz="1200" i="1" dirty="0">
                <a:solidFill>
                  <a:schemeClr val="accent1"/>
                </a:solidFill>
                <a:latin typeface="Arial" charset="0"/>
                <a:ea typeface="ＭＳ Ｐゴシック" charset="0"/>
              </a:rPr>
              <a:t>OpenStax CNX.</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rPr>
              <a:t>"OpenStax College, College Physics. September 17, 2013."</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22"/>
              </a:rPr>
              <a:t>CC BY 3.0</a:t>
            </a:r>
            <a:r>
              <a:rPr lang="en-US" sz="1200" dirty="0">
                <a:solidFill>
                  <a:schemeClr val="accent1"/>
                </a:solidFill>
                <a:latin typeface="Arial" charset="0"/>
                <a:ea typeface="ＭＳ Ｐゴシック" charset="0"/>
              </a:rPr>
              <a:t> </a:t>
            </a:r>
            <a:r>
              <a:rPr lang="en-US" sz="1200" dirty="0" smtClean="0">
                <a:solidFill>
                  <a:schemeClr val="accent1"/>
                </a:solidFill>
                <a:latin typeface="Arial" charset="0"/>
                <a:ea typeface="ＭＳ Ｐゴシック" charset="0"/>
                <a:hlinkClick r:id="rId23"/>
              </a:rPr>
              <a:t>http://cnx.org/content/m42243/latest/?collection=col11406/1.7</a:t>
            </a:r>
            <a:endParaRPr lang="en-US" sz="1200" dirty="0" smtClean="0">
              <a:solidFill>
                <a:schemeClr val="accent1"/>
              </a:solidFill>
              <a:latin typeface="Arial" charset="0"/>
              <a:ea typeface="ＭＳ Ｐゴシック" charset="0"/>
            </a:endParaRPr>
          </a:p>
          <a:p>
            <a:r>
              <a:rPr lang="en-US" sz="1200" i="1" dirty="0">
                <a:solidFill>
                  <a:schemeClr val="accent1"/>
                </a:solidFill>
                <a:latin typeface="Arial" charset="0"/>
                <a:ea typeface="ＭＳ Ｐゴシック" charset="0"/>
              </a:rPr>
              <a:t>Wikipedia.</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rPr>
              <a:t>"Simple pendulum."</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24"/>
              </a:rPr>
              <a:t>CC BY-SA 3.0</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25"/>
              </a:rPr>
              <a:t>http://en.wikipedia.org/wiki/Simple_pendulum</a:t>
            </a:r>
            <a:endParaRPr lang="en-US" sz="1200" u="sng" dirty="0">
              <a:solidFill>
                <a:schemeClr val="accent1"/>
              </a:solidFill>
              <a:ea typeface="ＭＳ Ｐゴシック" charset="0"/>
              <a:cs typeface="Arial"/>
            </a:endParaRPr>
          </a:p>
          <a:p>
            <a:r>
              <a:rPr lang="en-US" sz="1200" i="1" dirty="0">
                <a:solidFill>
                  <a:schemeClr val="accent1"/>
                </a:solidFill>
                <a:latin typeface="Arial" charset="0"/>
                <a:ea typeface="ＭＳ Ｐゴシック" charset="0"/>
              </a:rPr>
              <a:t>Wiktionary.</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rPr>
              <a:t>"amplitude."</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26"/>
              </a:rPr>
              <a:t>CC BY-SA 3.0</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27"/>
              </a:rPr>
              <a:t>http://en.wiktionary.org/wiki/amplitude</a:t>
            </a:r>
            <a:endParaRPr lang="en-US" sz="1200" u="sng" dirty="0">
              <a:solidFill>
                <a:schemeClr val="accent1"/>
              </a:solidFill>
              <a:ea typeface="ＭＳ Ｐゴシック" charset="0"/>
              <a:cs typeface="Arial"/>
            </a:endParaRPr>
          </a:p>
          <a:p>
            <a:r>
              <a:rPr lang="en-US" sz="1200" i="1" dirty="0" smtClean="0">
                <a:solidFill>
                  <a:schemeClr val="accent1"/>
                </a:solidFill>
                <a:latin typeface="Arial" charset="0"/>
                <a:ea typeface="ＭＳ Ｐゴシック" charset="0"/>
              </a:rPr>
              <a:t>Wikipedia.</a:t>
            </a:r>
            <a:r>
              <a:rPr lang="en-US" sz="1200" dirty="0" smtClean="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rPr>
              <a:t/>
            </a:r>
            <a:r>
              <a:rPr lang="en-US" sz="1200" dirty="0">
                <a:solidFill>
                  <a:schemeClr val="accent1"/>
                </a:solidFill>
                <a:latin typeface="Arial" charset="0"/>
                <a:ea typeface="ＭＳ Ｐゴシック" charset="0"/>
              </a:rPr>
              <a:t>"Restoring force."</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28"/>
              </a:rPr>
              <a:t>CC BY-SA 3.0</a:t>
            </a:r>
            <a:r>
              <a:rPr lang="en-US" sz="1200" dirty="0">
                <a:solidFill>
                  <a:schemeClr val="accent1"/>
                </a:solidFill>
                <a:latin typeface="Arial" charset="0"/>
                <a:ea typeface="ＭＳ Ｐゴシック" charset="0"/>
              </a:rPr>
              <a:t> </a:t>
            </a:r>
            <a:r>
              <a:rPr lang="en-US" sz="1200" dirty="0" smtClean="0">
                <a:solidFill>
                  <a:schemeClr val="accent1"/>
                </a:solidFill>
                <a:latin typeface="Arial" charset="0"/>
                <a:ea typeface="ＭＳ Ｐゴシック" charset="0"/>
                <a:hlinkClick r:id="rId29"/>
              </a:rPr>
              <a:t>http://en.wikipedia.org/wiki/Restoring%20force</a:t>
            </a:r>
            <a:endParaRPr lang="en-US" sz="1200" dirty="0" smtClean="0">
              <a:solidFill>
                <a:schemeClr val="accent1"/>
              </a:solidFill>
              <a:latin typeface="Arial" charset="0"/>
              <a:ea typeface="ＭＳ Ｐゴシック" charset="0"/>
            </a:endParaRPr>
          </a:p>
          <a:p>
            <a:r>
              <a:rPr lang="en-US" sz="1200" i="1" dirty="0">
                <a:solidFill>
                  <a:schemeClr val="accent1"/>
                </a:solidFill>
                <a:latin typeface="Arial" charset="0"/>
                <a:ea typeface="ＭＳ Ｐゴシック" charset="0"/>
              </a:rPr>
              <a:t>Wikipedia.</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rPr>
              <a:t>"Simple harmonic motion."</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30"/>
              </a:rPr>
              <a:t>CC BY-SA 3.0</a:t>
            </a:r>
            <a:r>
              <a:rPr lang="en-US" sz="1200" dirty="0">
                <a:solidFill>
                  <a:schemeClr val="accent1"/>
                </a:solidFill>
                <a:latin typeface="Arial" charset="0"/>
                <a:ea typeface="ＭＳ Ｐゴシック" charset="0"/>
              </a:rPr>
              <a:t> </a:t>
            </a:r>
            <a:r>
              <a:rPr lang="en-US" sz="1200" dirty="0" smtClean="0">
                <a:solidFill>
                  <a:schemeClr val="accent1"/>
                </a:solidFill>
                <a:latin typeface="Arial" charset="0"/>
                <a:ea typeface="ＭＳ Ｐゴシック" charset="0"/>
                <a:hlinkClick r:id="rId31"/>
              </a:rPr>
              <a:t>http://en.wikipedia.org/wiki/Simple_harmonic_motion%23Mass_on_a_spring</a:t>
            </a:r>
            <a:endParaRPr lang="en-US" sz="1200" u="sng" dirty="0">
              <a:solidFill>
                <a:schemeClr val="accent1"/>
              </a:solidFill>
              <a:ea typeface="ＭＳ Ｐゴシック" charset="0"/>
              <a:cs typeface="Arial"/>
            </a:endParaRPr>
          </a:p>
          <a:p>
            <a:r>
              <a:rPr lang="en-US" sz="1200" i="1" dirty="0">
                <a:solidFill>
                  <a:schemeClr val="accent1"/>
                </a:solidFill>
                <a:latin typeface="Arial" charset="0"/>
                <a:ea typeface="ＭＳ Ｐゴシック" charset="0"/>
              </a:rPr>
              <a:t>Light and Matter.</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rPr>
              <a:t>"Vibrations."</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30"/>
              </a:rPr>
              <a:t>CC BY-SA</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32"/>
              </a:rPr>
              <a:t>http://lightandmatter.com/html_books/me/ch16/ch16.html</a:t>
            </a:r>
            <a:endParaRPr lang="en-US" sz="1200" u="sng" dirty="0">
              <a:solidFill>
                <a:schemeClr val="accent1"/>
              </a:solidFill>
              <a:ea typeface="ＭＳ Ｐゴシック" charset="0"/>
              <a:cs typeface="Arial"/>
            </a:endParaRPr>
          </a:p>
          <a:p>
            <a:r>
              <a:rPr lang="en-US" sz="1200" i="1" dirty="0">
                <a:solidFill>
                  <a:schemeClr val="accent1"/>
                </a:solidFill>
                <a:latin typeface="Arial" charset="0"/>
                <a:ea typeface="ＭＳ Ｐゴシック" charset="0"/>
              </a:rPr>
              <a:t>OpenStax CNX.</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rPr>
              <a:t>"OpenStax College, College Physics. September 18, 2013."</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33"/>
              </a:rPr>
              <a:t>CC BY 3.0</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34"/>
              </a:rPr>
              <a:t>http://cnx.org/content/m42240/latest/?collection=col11406/1.7</a:t>
            </a:r>
            <a:endParaRPr lang="en-US" sz="1200" u="sng" dirty="0">
              <a:solidFill>
                <a:schemeClr val="accent1"/>
              </a:solidFill>
              <a:ea typeface="ＭＳ Ｐゴシック" charset="0"/>
              <a:cs typeface="Arial"/>
            </a:endParaRPr>
          </a:p>
          <a:p>
            <a:r>
              <a:rPr lang="en-US" sz="1200" i="1" dirty="0">
                <a:solidFill>
                  <a:schemeClr val="accent1"/>
                </a:solidFill>
                <a:latin typeface="Arial" charset="0"/>
                <a:ea typeface="ＭＳ Ｐゴシック" charset="0"/>
              </a:rPr>
              <a:t>OpenStax CNX.</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rPr>
              <a:t>"OpenStax College, College Physics. September 18, 2013."</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35"/>
              </a:rPr>
              <a:t>CC BY 3.0</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36"/>
              </a:rPr>
              <a:t>http://cnx.org/content/m42242/latest/?collection=col11406/1.7</a:t>
            </a:r>
            <a:endParaRPr lang="en-US" sz="1200" u="sng" dirty="0">
              <a:solidFill>
                <a:schemeClr val="accent1"/>
              </a:solidFill>
              <a:ea typeface="ＭＳ Ｐゴシック" charset="0"/>
              <a:cs typeface="Arial"/>
            </a:endParaRPr>
          </a:p>
          <a:p>
            <a:r>
              <a:rPr lang="en-US" sz="1200" i="1" dirty="0">
                <a:solidFill>
                  <a:schemeClr val="accent1"/>
                </a:solidFill>
                <a:latin typeface="Arial" charset="0"/>
                <a:ea typeface="ＭＳ Ｐゴシック" charset="0"/>
              </a:rPr>
              <a:t>Wiktionary.</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rPr>
              <a:t>"transverse wave."</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37"/>
              </a:rPr>
              <a:t>CC BY-SA 3.0</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38"/>
              </a:rPr>
              <a:t>http://en.wiktionary.org/wiki/transverse_wave</a:t>
            </a:r>
            <a:endParaRPr lang="en-US" sz="1200" u="sng" dirty="0">
              <a:solidFill>
                <a:schemeClr val="accent1"/>
              </a:solidFill>
              <a:ea typeface="ＭＳ Ｐゴシック" charset="0"/>
              <a:cs typeface="Arial"/>
            </a:endParaRPr>
          </a:p>
          <a:p>
            <a:endParaRPr lang="en-US" sz="1200" u="sng" dirty="0">
              <a:solidFill>
                <a:schemeClr val="accent1"/>
              </a:solidFill>
              <a:ea typeface="ＭＳ Ｐゴシック" charset="0"/>
              <a:cs typeface="Arial"/>
            </a:endParaRPr>
          </a:p>
        </p:txBody>
      </p:sp>
      <p:sp>
        <p:nvSpPr>
          <p:cNvPr id="3" name="Rectangle 2"/>
          <p:cNvSpPr>
            <a:spLocks/>
          </p:cNvSpPr>
          <p:nvPr/>
        </p:nvSpPr>
        <p:spPr bwMode="auto">
          <a:xfrm>
            <a:off x="0" y="6815"/>
            <a:ext cx="9144000" cy="317500"/>
          </a:xfrm>
          <a:prstGeom prst="rect">
            <a:avLst/>
          </a:prstGeom>
          <a:solidFill>
            <a:srgbClr val="F0F0F0"/>
          </a:solidFill>
          <a:ln>
            <a:noFill/>
          </a:ln>
          <a:extLst>
            <a:ext uri="{91240B29-F687-4f45-9708-019B960494DF}">
              <a14:hiddenLine xmlns:a14="http://schemas.microsoft.com/office/drawing/2010/main" w="12700" cap="flat">
                <a:solidFill>
                  <a:srgbClr val="D7D7D7"/>
                </a:solidFill>
                <a:miter lim="800000"/>
                <a:headEnd type="none" w="med" len="med"/>
                <a:tailEnd type="none" w="med" len="med"/>
              </a14:hiddenLine>
            </a:ext>
          </a:extLst>
        </p:spPr>
        <p:txBody>
          <a:bodyPr lIns="0" tIns="0" rIns="0" bIns="0"/>
          <a:lstStyle/>
          <a:p>
            <a:endParaRPr lang="en-US"/>
          </a:p>
        </p:txBody>
      </p:sp>
      <p:sp>
        <p:nvSpPr>
          <p:cNvPr id="5" name="Line 5"/>
          <p:cNvSpPr>
            <a:spLocks noChangeShapeType="1"/>
          </p:cNvSpPr>
          <p:nvPr/>
        </p:nvSpPr>
        <p:spPr bwMode="auto">
          <a:xfrm>
            <a:off x="3046413" y="11113"/>
            <a:ext cx="3049587" cy="0"/>
          </a:xfrm>
          <a:prstGeom prst="line">
            <a:avLst/>
          </a:prstGeom>
          <a:noFill/>
          <a:ln w="38100">
            <a:solidFill>
              <a:srgbClr val="228CBC"/>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6" name="Line 6"/>
          <p:cNvSpPr>
            <a:spLocks noChangeShapeType="1"/>
          </p:cNvSpPr>
          <p:nvPr/>
        </p:nvSpPr>
        <p:spPr bwMode="auto">
          <a:xfrm>
            <a:off x="0" y="11113"/>
            <a:ext cx="3048000" cy="0"/>
          </a:xfrm>
          <a:prstGeom prst="line">
            <a:avLst/>
          </a:prstGeom>
          <a:noFill/>
          <a:ln w="38100">
            <a:solidFill>
              <a:srgbClr val="FDB620"/>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7" name="Line 7"/>
          <p:cNvSpPr>
            <a:spLocks noChangeShapeType="1"/>
          </p:cNvSpPr>
          <p:nvPr/>
        </p:nvSpPr>
        <p:spPr bwMode="auto">
          <a:xfrm>
            <a:off x="6094413" y="11113"/>
            <a:ext cx="3049587" cy="0"/>
          </a:xfrm>
          <a:prstGeom prst="line">
            <a:avLst/>
          </a:prstGeom>
          <a:noFill/>
          <a:ln w="38100">
            <a:solidFill>
              <a:srgbClr val="7BBB45"/>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3" name="Rectangle 12"/>
          <p:cNvSpPr>
            <a:spLocks/>
          </p:cNvSpPr>
          <p:nvPr/>
        </p:nvSpPr>
        <p:spPr bwMode="auto">
          <a:xfrm>
            <a:off x="0" y="6400800"/>
            <a:ext cx="9144000" cy="469900"/>
          </a:xfrm>
          <a:prstGeom prst="rect">
            <a:avLst/>
          </a:prstGeom>
          <a:solidFill>
            <a:srgbClr val="F6F6F6"/>
          </a:solidFill>
          <a:ln>
            <a:noFill/>
          </a:ln>
          <a:extLst>
            <a:ext uri="{91240B29-F687-4f45-9708-019B960494DF}">
              <a14:hiddenLine xmlns:a14="http://schemas.microsoft.com/office/drawing/2010/main" w="3175">
                <a:solidFill>
                  <a:srgbClr val="D7D7D7"/>
                </a:solidFill>
                <a:miter lim="800000"/>
                <a:headEnd/>
                <a:tailEnd/>
              </a14:hiddenLine>
            </a:ext>
          </a:extLst>
        </p:spPr>
        <p:txBody>
          <a:bodyPr lIns="0" tIns="0" rIns="0" bIns="0"/>
          <a:lstStyle/>
          <a:p>
            <a:endParaRPr lang="en-US"/>
          </a:p>
        </p:txBody>
      </p:sp>
      <p:pic>
        <p:nvPicPr>
          <p:cNvPr id="14" name="Picture 8"/>
          <p:cNvPicPr>
            <a:picLocks noChangeAspect="1" noChangeArrowheads="1"/>
          </p:cNvPicPr>
          <p:nvPr/>
        </p:nvPicPr>
        <p:blipFill>
          <a:blip r:embed="rId39">
            <a:extLst>
              <a:ext uri="{28A0092B-C50C-407E-A947-70E740481C1C}">
                <a14:useLocalDpi xmlns:a14="http://schemas.microsoft.com/office/drawing/2010/main" val="0"/>
              </a:ext>
            </a:extLst>
          </a:blip>
          <a:srcRect/>
          <a:stretch>
            <a:fillRect/>
          </a:stretch>
        </p:blipFill>
        <p:spPr bwMode="auto">
          <a:xfrm>
            <a:off x="8369300" y="6527800"/>
            <a:ext cx="625475"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5" name="Picture 7"/>
          <p:cNvPicPr>
            <a:picLocks noChangeAspect="1" noChangeArrowheads="1"/>
          </p:cNvPicPr>
          <p:nvPr/>
        </p:nvPicPr>
        <p:blipFill>
          <a:blip r:embed="rId40">
            <a:extLst>
              <a:ext uri="{28A0092B-C50C-407E-A947-70E740481C1C}">
                <a14:useLocalDpi xmlns:a14="http://schemas.microsoft.com/office/drawing/2010/main" val="0"/>
              </a:ext>
            </a:extLst>
          </a:blip>
          <a:srcRect/>
          <a:stretch>
            <a:fillRect/>
          </a:stretch>
        </p:blipFill>
        <p:spPr bwMode="auto">
          <a:xfrm>
            <a:off x="190500" y="6538913"/>
            <a:ext cx="1422400" cy="217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6" name="Rectangle 8"/>
          <p:cNvSpPr>
            <a:spLocks/>
          </p:cNvSpPr>
          <p:nvPr/>
        </p:nvSpPr>
        <p:spPr bwMode="auto">
          <a:xfrm>
            <a:off x="3962400" y="6578600"/>
            <a:ext cx="4318000" cy="20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dirty="0">
                <a:solidFill>
                  <a:srgbClr val="828282"/>
                </a:solidFill>
                <a:latin typeface="Arial" charset="0"/>
                <a:ea typeface="ＭＳ Ｐゴシック" charset="0"/>
                <a:sym typeface="Helvetica Neue" charset="0"/>
              </a:rPr>
              <a:t>Free to share, print, make copies and changes. Get yours at </a:t>
            </a:r>
            <a:r>
              <a:rPr lang="en-US" sz="800" dirty="0" err="1">
                <a:solidFill>
                  <a:srgbClr val="828282"/>
                </a:solidFill>
                <a:latin typeface="Arial" charset="0"/>
                <a:ea typeface="ＭＳ Ｐゴシック" charset="0"/>
                <a:sym typeface="Helvetica Neue" charset="0"/>
              </a:rPr>
              <a:t>www.boundless.com</a:t>
            </a:r>
            <a:endParaRPr lang="en-US" sz="800" dirty="0">
              <a:solidFill>
                <a:srgbClr val="828282"/>
              </a:solidFill>
              <a:latin typeface="Arial" charset="0"/>
              <a:ea typeface="ＭＳ Ｐゴシック" charset="0"/>
              <a:sym typeface="Helvetica Neue" charset="0"/>
            </a:endParaRPr>
          </a:p>
        </p:txBody>
      </p:sp>
      <p:sp>
        <p:nvSpPr>
          <p:cNvPr id="17" name="Rectangle 11"/>
          <p:cNvSpPr>
            <a:spLocks/>
          </p:cNvSpPr>
          <p:nvPr/>
        </p:nvSpPr>
        <p:spPr bwMode="auto">
          <a:xfrm>
            <a:off x="190500" y="83015"/>
            <a:ext cx="8801100" cy="145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lstStyle/>
          <a:p>
            <a:pPr algn="l"/>
            <a:r>
              <a:rPr lang="en-US" sz="1000" dirty="0" smtClean="0">
                <a:solidFill>
                  <a:srgbClr val="828282"/>
                </a:solidFill>
                <a:latin typeface="Helvetica Neue Light" charset="0"/>
                <a:ea typeface="ＭＳ Ｐゴシック" charset="0"/>
                <a:cs typeface="Helvetica Neue Light" charset="0"/>
                <a:sym typeface="Helvetica Neue Light" charset="0"/>
              </a:rPr>
              <a:t>Waves and Vibrations</a:t>
            </a:r>
            <a:endParaRPr lang="en-US" sz="1000" dirty="0">
              <a:solidFill>
                <a:srgbClr val="828282"/>
              </a:solidFill>
              <a:latin typeface="Helvetica Neue Light" charset="0"/>
              <a:ea typeface="ＭＳ Ｐゴシック" charset="0"/>
              <a:cs typeface="Helvetica Neue Light" charset="0"/>
              <a:sym typeface="Helvetica Neue Light" charset="0"/>
            </a:endParaRPr>
          </a:p>
        </p:txBody>
      </p:sp>
    </p:spTree>
    <p:extLst>
      <p:ext uri="{BB962C8B-B14F-4D97-AF65-F5344CB8AC3E}">
        <p14:creationId xmlns:p14="http://schemas.microsoft.com/office/powerpoint/2010/main" val="1732068689"/>
      </p:ext>
    </p:extLst>
  </p:cSld>
  <p:clrMapOvr>
    <a:masterClrMapping/>
  </p:clrMapOvr>
  <p:transition xmlns:p14="http://schemas.microsoft.com/office/powerpoint/2010/mai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p:cNvSpPr>
            <a:spLocks noGrp="1"/>
          </p:cNvSpPr>
          <p:nvPr>
            <p:ph type="body" sz="quarter" idx="10"/>
          </p:nvPr>
        </p:nvSpPr>
        <p:spPr>
          <a:xfrm>
            <a:off x="228600" y="533400"/>
            <a:ext cx="8686800" cy="5715000"/>
          </a:xfrm>
        </p:spPr>
        <p:txBody>
          <a:bodyPr/>
          <a:lstStyle/>
          <a:p>
            <a:r>
              <a:rPr lang="en-US" sz="1200" i="1" dirty="0" smtClean="0">
                <a:solidFill>
                  <a:schemeClr val="accent1"/>
                </a:solidFill>
                <a:latin typeface="Arial" charset="0"/>
                <a:ea typeface="ＭＳ Ｐゴシック" charset="0"/>
              </a:rPr>
              <a:t>Wiktionary.</a:t>
            </a:r>
            <a:r>
              <a:rPr lang="en-US" sz="1200" dirty="0" smtClean="0">
                <a:solidFill>
                  <a:schemeClr val="accent1"/>
                </a:solidFill>
                <a:latin typeface="Arial" charset="0"/>
                <a:ea typeface="ＭＳ Ｐゴシック" charset="0"/>
              </a:rPr>
              <a:t> </a:t>
            </a:r>
            <a:r>
              <a:rPr lang="en-US" sz="1200" dirty="0" smtClean="0">
                <a:solidFill>
                  <a:schemeClr val="accent1"/>
                </a:solidFill>
                <a:latin typeface="Arial" charset="0"/>
                <a:ea typeface="ＭＳ Ｐゴシック" charset="0"/>
              </a:rPr>
              <a:t>"oscillate."</a:t>
            </a:r>
            <a:r>
              <a:rPr lang="en-US" sz="1200" dirty="0" smtClean="0">
                <a:solidFill>
                  <a:schemeClr val="accent1"/>
                </a:solidFill>
                <a:latin typeface="Arial" charset="0"/>
                <a:ea typeface="ＭＳ Ｐゴシック" charset="0"/>
              </a:rPr>
              <a:t> </a:t>
            </a:r>
            <a:r>
              <a:rPr lang="en-US" sz="1200" dirty="0" smtClean="0">
                <a:solidFill>
                  <a:schemeClr val="accent1"/>
                </a:solidFill>
                <a:latin typeface="Arial" charset="0"/>
                <a:ea typeface="ＭＳ Ｐゴシック" charset="0"/>
                <a:hlinkClick r:id="rId2"/>
              </a:rPr>
              <a:t>CC BY-SA 3.0</a:t>
            </a:r>
            <a:r>
              <a:rPr lang="en-US" sz="1200" dirty="0" smtClean="0">
                <a:solidFill>
                  <a:schemeClr val="accent1"/>
                </a:solidFill>
                <a:latin typeface="Arial" charset="0"/>
                <a:ea typeface="ＭＳ Ｐゴシック" charset="0"/>
              </a:rPr>
              <a:t> </a:t>
            </a:r>
            <a:r>
              <a:rPr lang="en-US" sz="1200" dirty="0" smtClean="0">
                <a:solidFill>
                  <a:schemeClr val="accent1"/>
                </a:solidFill>
                <a:latin typeface="Arial" charset="0"/>
                <a:ea typeface="ＭＳ Ｐゴシック" charset="0"/>
                <a:hlinkClick r:id="rId3"/>
              </a:rPr>
              <a:t>http://en.wiktionary.org/wiki/oscillate</a:t>
            </a:r>
            <a:endParaRPr lang="en-US" sz="1200" dirty="0" smtClean="0">
              <a:solidFill>
                <a:schemeClr val="accent1"/>
              </a:solidFill>
              <a:latin typeface="Arial" charset="0"/>
              <a:ea typeface="ＭＳ Ｐゴシック" charset="0"/>
            </a:endParaRPr>
          </a:p>
          <a:p>
            <a:r>
              <a:rPr lang="en-US" sz="1200" i="1" dirty="0">
                <a:solidFill>
                  <a:schemeClr val="accent1"/>
                </a:solidFill>
                <a:latin typeface="Arial" charset="0"/>
                <a:ea typeface="ＭＳ Ｐゴシック" charset="0"/>
              </a:rPr>
              <a:t>Wikipedia.</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rPr>
              <a:t>"Wave."</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4"/>
              </a:rPr>
              <a:t>CC BY-SA 3.0</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5"/>
              </a:rPr>
              <a:t>http://en.wikipedia.org/wiki/Wave%23Waves_on_strings</a:t>
            </a:r>
            <a:endParaRPr lang="en-US" sz="1200" u="sng" dirty="0">
              <a:solidFill>
                <a:schemeClr val="accent1"/>
              </a:solidFill>
              <a:ea typeface="ＭＳ Ｐゴシック" charset="0"/>
              <a:cs typeface="Arial"/>
            </a:endParaRPr>
          </a:p>
          <a:p>
            <a:r>
              <a:rPr lang="en-US" sz="1200" i="1" dirty="0">
                <a:solidFill>
                  <a:schemeClr val="accent1"/>
                </a:solidFill>
                <a:latin typeface="Arial" charset="0"/>
                <a:ea typeface="ＭＳ Ｐゴシック" charset="0"/>
              </a:rPr>
              <a:t>Wikipedia.</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rPr>
              <a:t>"Vibrating string."</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6"/>
              </a:rPr>
              <a:t>CC BY-SA 3.0</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7"/>
              </a:rPr>
              <a:t>http://en.wikipedia.org/wiki/Vibrating_string</a:t>
            </a:r>
            <a:endParaRPr lang="en-US" sz="1200" u="sng" dirty="0">
              <a:solidFill>
                <a:schemeClr val="accent1"/>
              </a:solidFill>
              <a:ea typeface="ＭＳ Ｐゴシック" charset="0"/>
              <a:cs typeface="Arial"/>
            </a:endParaRPr>
          </a:p>
          <a:p>
            <a:r>
              <a:rPr lang="en-US" sz="1200" i="1" dirty="0">
                <a:solidFill>
                  <a:schemeClr val="accent1"/>
                </a:solidFill>
                <a:latin typeface="Arial" charset="0"/>
                <a:ea typeface="ＭＳ Ｐゴシック" charset="0"/>
              </a:rPr>
              <a:t>OpenStax CNX.</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rPr>
              <a:t>"Rory Adams (Free High School Science Texts Project), Mark Horner, and Heather Williams, Transverse Waves - Grade 10. September 18, 2013."</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8"/>
              </a:rPr>
              <a:t>CC BY 3.0</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9"/>
              </a:rPr>
              <a:t>http://cnx.org/content/m32635/latest/</a:t>
            </a:r>
            <a:endParaRPr lang="en-US" sz="1200" u="sng" dirty="0">
              <a:solidFill>
                <a:schemeClr val="accent1"/>
              </a:solidFill>
              <a:ea typeface="ＭＳ Ｐゴシック" charset="0"/>
              <a:cs typeface="Arial"/>
            </a:endParaRPr>
          </a:p>
          <a:p>
            <a:endParaRPr lang="en-US" sz="1200" u="sng" dirty="0">
              <a:solidFill>
                <a:schemeClr val="accent1"/>
              </a:solidFill>
              <a:ea typeface="ＭＳ Ｐゴシック" charset="0"/>
              <a:cs typeface="Arial"/>
            </a:endParaRPr>
          </a:p>
        </p:txBody>
      </p:sp>
      <p:sp>
        <p:nvSpPr>
          <p:cNvPr id="3" name="Rectangle 2"/>
          <p:cNvSpPr>
            <a:spLocks/>
          </p:cNvSpPr>
          <p:nvPr/>
        </p:nvSpPr>
        <p:spPr bwMode="auto">
          <a:xfrm>
            <a:off x="0" y="6815"/>
            <a:ext cx="9144000" cy="317500"/>
          </a:xfrm>
          <a:prstGeom prst="rect">
            <a:avLst/>
          </a:prstGeom>
          <a:solidFill>
            <a:srgbClr val="F0F0F0"/>
          </a:solidFill>
          <a:ln>
            <a:noFill/>
          </a:ln>
          <a:extLst>
            <a:ext uri="{91240B29-F687-4f45-9708-019B960494DF}">
              <a14:hiddenLine xmlns:a14="http://schemas.microsoft.com/office/drawing/2010/main" w="12700" cap="flat">
                <a:solidFill>
                  <a:srgbClr val="D7D7D7"/>
                </a:solidFill>
                <a:miter lim="800000"/>
                <a:headEnd type="none" w="med" len="med"/>
                <a:tailEnd type="none" w="med" len="med"/>
              </a14:hiddenLine>
            </a:ext>
          </a:extLst>
        </p:spPr>
        <p:txBody>
          <a:bodyPr lIns="0" tIns="0" rIns="0" bIns="0"/>
          <a:lstStyle/>
          <a:p>
            <a:endParaRPr lang="en-US"/>
          </a:p>
        </p:txBody>
      </p:sp>
      <p:sp>
        <p:nvSpPr>
          <p:cNvPr id="5" name="Line 5"/>
          <p:cNvSpPr>
            <a:spLocks noChangeShapeType="1"/>
          </p:cNvSpPr>
          <p:nvPr/>
        </p:nvSpPr>
        <p:spPr bwMode="auto">
          <a:xfrm>
            <a:off x="3046413" y="11113"/>
            <a:ext cx="3049587" cy="0"/>
          </a:xfrm>
          <a:prstGeom prst="line">
            <a:avLst/>
          </a:prstGeom>
          <a:noFill/>
          <a:ln w="38100">
            <a:solidFill>
              <a:srgbClr val="228CBC"/>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6" name="Line 6"/>
          <p:cNvSpPr>
            <a:spLocks noChangeShapeType="1"/>
          </p:cNvSpPr>
          <p:nvPr/>
        </p:nvSpPr>
        <p:spPr bwMode="auto">
          <a:xfrm>
            <a:off x="0" y="11113"/>
            <a:ext cx="3048000" cy="0"/>
          </a:xfrm>
          <a:prstGeom prst="line">
            <a:avLst/>
          </a:prstGeom>
          <a:noFill/>
          <a:ln w="38100">
            <a:solidFill>
              <a:srgbClr val="FDB620"/>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7" name="Line 7"/>
          <p:cNvSpPr>
            <a:spLocks noChangeShapeType="1"/>
          </p:cNvSpPr>
          <p:nvPr/>
        </p:nvSpPr>
        <p:spPr bwMode="auto">
          <a:xfrm>
            <a:off x="6094413" y="11113"/>
            <a:ext cx="3049587" cy="0"/>
          </a:xfrm>
          <a:prstGeom prst="line">
            <a:avLst/>
          </a:prstGeom>
          <a:noFill/>
          <a:ln w="38100">
            <a:solidFill>
              <a:srgbClr val="7BBB45"/>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3" name="Rectangle 12"/>
          <p:cNvSpPr>
            <a:spLocks/>
          </p:cNvSpPr>
          <p:nvPr/>
        </p:nvSpPr>
        <p:spPr bwMode="auto">
          <a:xfrm>
            <a:off x="0" y="6400800"/>
            <a:ext cx="9144000" cy="469900"/>
          </a:xfrm>
          <a:prstGeom prst="rect">
            <a:avLst/>
          </a:prstGeom>
          <a:solidFill>
            <a:srgbClr val="F6F6F6"/>
          </a:solidFill>
          <a:ln>
            <a:noFill/>
          </a:ln>
          <a:extLst>
            <a:ext uri="{91240B29-F687-4f45-9708-019B960494DF}">
              <a14:hiddenLine xmlns:a14="http://schemas.microsoft.com/office/drawing/2010/main" w="3175">
                <a:solidFill>
                  <a:srgbClr val="D7D7D7"/>
                </a:solidFill>
                <a:miter lim="800000"/>
                <a:headEnd/>
                <a:tailEnd/>
              </a14:hiddenLine>
            </a:ext>
          </a:extLst>
        </p:spPr>
        <p:txBody>
          <a:bodyPr lIns="0" tIns="0" rIns="0" bIns="0"/>
          <a:lstStyle/>
          <a:p>
            <a:endParaRPr lang="en-US"/>
          </a:p>
        </p:txBody>
      </p:sp>
      <p:pic>
        <p:nvPicPr>
          <p:cNvPr id="14" name="Picture 8"/>
          <p:cNvPicPr>
            <a:picLocks noChangeAspect="1" noChangeArrowheads="1"/>
          </p:cNvPicPr>
          <p:nvPr/>
        </p:nvPicPr>
        <p:blipFill>
          <a:blip r:embed="rId39">
            <a:extLst>
              <a:ext uri="{28A0092B-C50C-407E-A947-70E740481C1C}">
                <a14:useLocalDpi xmlns:a14="http://schemas.microsoft.com/office/drawing/2010/main" val="0"/>
              </a:ext>
            </a:extLst>
          </a:blip>
          <a:srcRect/>
          <a:stretch>
            <a:fillRect/>
          </a:stretch>
        </p:blipFill>
        <p:spPr bwMode="auto">
          <a:xfrm>
            <a:off x="8369300" y="6527800"/>
            <a:ext cx="625475"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5" name="Picture 7"/>
          <p:cNvPicPr>
            <a:picLocks noChangeAspect="1" noChangeArrowheads="1"/>
          </p:cNvPicPr>
          <p:nvPr/>
        </p:nvPicPr>
        <p:blipFill>
          <a:blip r:embed="rId40">
            <a:extLst>
              <a:ext uri="{28A0092B-C50C-407E-A947-70E740481C1C}">
                <a14:useLocalDpi xmlns:a14="http://schemas.microsoft.com/office/drawing/2010/main" val="0"/>
              </a:ext>
            </a:extLst>
          </a:blip>
          <a:srcRect/>
          <a:stretch>
            <a:fillRect/>
          </a:stretch>
        </p:blipFill>
        <p:spPr bwMode="auto">
          <a:xfrm>
            <a:off x="190500" y="6538913"/>
            <a:ext cx="1422400" cy="217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6" name="Rectangle 8"/>
          <p:cNvSpPr>
            <a:spLocks/>
          </p:cNvSpPr>
          <p:nvPr/>
        </p:nvSpPr>
        <p:spPr bwMode="auto">
          <a:xfrm>
            <a:off x="3962400" y="6578600"/>
            <a:ext cx="4318000" cy="20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dirty="0">
                <a:solidFill>
                  <a:srgbClr val="828282"/>
                </a:solidFill>
                <a:latin typeface="Arial" charset="0"/>
                <a:ea typeface="ＭＳ Ｐゴシック" charset="0"/>
                <a:sym typeface="Helvetica Neue" charset="0"/>
              </a:rPr>
              <a:t>Free to share, print, make copies and changes. Get yours at </a:t>
            </a:r>
            <a:r>
              <a:rPr lang="en-US" sz="800" dirty="0" err="1">
                <a:solidFill>
                  <a:srgbClr val="828282"/>
                </a:solidFill>
                <a:latin typeface="Arial" charset="0"/>
                <a:ea typeface="ＭＳ Ｐゴシック" charset="0"/>
                <a:sym typeface="Helvetica Neue" charset="0"/>
              </a:rPr>
              <a:t>www.boundless.com</a:t>
            </a:r>
            <a:endParaRPr lang="en-US" sz="800" dirty="0">
              <a:solidFill>
                <a:srgbClr val="828282"/>
              </a:solidFill>
              <a:latin typeface="Arial" charset="0"/>
              <a:ea typeface="ＭＳ Ｐゴシック" charset="0"/>
              <a:sym typeface="Helvetica Neue" charset="0"/>
            </a:endParaRPr>
          </a:p>
        </p:txBody>
      </p:sp>
      <p:sp>
        <p:nvSpPr>
          <p:cNvPr id="17" name="Rectangle 11"/>
          <p:cNvSpPr>
            <a:spLocks/>
          </p:cNvSpPr>
          <p:nvPr/>
        </p:nvSpPr>
        <p:spPr bwMode="auto">
          <a:xfrm>
            <a:off x="190500" y="83015"/>
            <a:ext cx="8801100" cy="145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lstStyle/>
          <a:p>
            <a:pPr algn="l"/>
            <a:r>
              <a:rPr lang="en-US" sz="1000" dirty="0" smtClean="0">
                <a:solidFill>
                  <a:srgbClr val="828282"/>
                </a:solidFill>
                <a:latin typeface="Helvetica Neue Light" charset="0"/>
                <a:ea typeface="ＭＳ Ｐゴシック" charset="0"/>
                <a:cs typeface="Helvetica Neue Light" charset="0"/>
                <a:sym typeface="Helvetica Neue Light" charset="0"/>
              </a:rPr>
              <a:t>Waves and Vibrations</a:t>
            </a:r>
            <a:endParaRPr lang="en-US" sz="1000" dirty="0">
              <a:solidFill>
                <a:srgbClr val="828282"/>
              </a:solidFill>
              <a:latin typeface="Helvetica Neue Light" charset="0"/>
              <a:ea typeface="ＭＳ Ｐゴシック" charset="0"/>
              <a:cs typeface="Helvetica Neue Light" charset="0"/>
              <a:sym typeface="Helvetica Neue Light" charset="0"/>
            </a:endParaRPr>
          </a:p>
        </p:txBody>
      </p:sp>
    </p:spTree>
    <p:extLst>
      <p:ext uri="{BB962C8B-B14F-4D97-AF65-F5344CB8AC3E}">
        <p14:creationId xmlns:p14="http://schemas.microsoft.com/office/powerpoint/2010/main" val="1732068689"/>
      </p:ext>
    </p:extLst>
  </p:cSld>
  <p:clrMapOvr>
    <a:masterClrMapping/>
  </p:clrMapOvr>
  <p:transition xmlns:p14="http://schemas.microsoft.com/office/powerpoint/2010/main"/>
</p:sld>
</file>

<file path=ppt/theme/noteTheme.xml><?xml version="1.0" encoding="utf-8"?>
<a:theme xmlns:a="http://schemas.openxmlformats.org/drawingml/2006/main" name="Office Theme">
  <a:themeElements>
    <a:clrScheme name="Office">
      <a:dk1>
        <a:sysClr lastClr="000000" val="windowText"/>
      </a:dk1>
      <a:lt1>
        <a:sysClr lastClr="FFFFFF" val="window"/>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algn="ctr" cap="flat" cmpd="sng" w="9525">
          <a:solidFill>
            <a:schemeClr val="phClr">
              <a:shade val="95000"/>
              <a:satMod val="105000"/>
            </a:schemeClr>
          </a:solidFill>
          <a:prstDash val="solid"/>
        </a:ln>
        <a:ln algn="ctr" cap="flat" cmpd="sng" w="25400">
          <a:solidFill>
            <a:schemeClr val="phClr"/>
          </a:solidFill>
          <a:prstDash val="solid"/>
        </a:ln>
        <a:ln algn="ctr" cap="flat" cmpd="sng" w="38100">
          <a:solidFill>
            <a:schemeClr val="phClr"/>
          </a:solidFill>
          <a:prstDash val="solid"/>
        </a:ln>
      </a:lnStyleLst>
      <a:effectStyleLst>
        <a:effectStyle>
          <a:effectLst>
            <a:outerShdw blurRad="40000" dir="5400000" dist="20000" rotWithShape="0">
              <a:srgbClr val="000000">
                <a:alpha val="38000"/>
              </a:srgbClr>
            </a:outerShdw>
          </a:effectLst>
        </a:effectStyle>
        <a:effectStyle>
          <a:effectLst>
            <a:outerShdw blurRad="40000" dir="5400000" dist="23000" rotWithShape="0">
              <a:srgbClr val="000000">
                <a:alpha val="35000"/>
              </a:srgbClr>
            </a:outerShdw>
          </a:effectLst>
        </a:effectStyle>
        <a:effectStyle>
          <a:effectLst>
            <a:outerShdw blurRad="40000" dir="5400000" dist="23000" rotWithShape="0">
              <a:srgbClr val="000000">
                <a:alpha val="35000"/>
              </a:srgbClr>
            </a:outerShdw>
          </a:effectLst>
          <a:scene3d>
            <a:camera prst="orthographicFront">
              <a:rot lat="0" lon="0" rev="0"/>
            </a:camera>
            <a:lightRig dir="t" rig="threePt">
              <a:rot lat="0" lon="0" rev="1200000"/>
            </a:lightRig>
          </a:scene3d>
          <a:sp3d>
            <a:bevelT h="25400" w="635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b="180000" l="50000" r="50000" t="-80000"/>
          </a:path>
        </a:gradFill>
        <a:gradFill rotWithShape="1">
          <a:gsLst>
            <a:gs pos="0">
              <a:schemeClr val="phClr">
                <a:tint val="80000"/>
                <a:satMod val="300000"/>
              </a:schemeClr>
            </a:gs>
            <a:gs pos="100000">
              <a:schemeClr val="phClr">
                <a:shade val="30000"/>
                <a:satMod val="200000"/>
              </a:schemeClr>
            </a:gs>
          </a:gsLst>
          <a:path path="circle">
            <a:fillToRect b="50000" l="50000" r="50000" t="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slideTheme.xml><?xml version="1.0" encoding="utf-8"?>
<a:theme xmlns:a="http://schemas.openxmlformats.org/drawingml/2006/main" name="Boundless_Theme">
  <a:themeElements>
    <a:clrScheme name="Boundless">
      <a:dk1>
        <a:srgbClr val="FFFFFF"/>
      </a:dk1>
      <a:lt1>
        <a:srgbClr val="FFFFFF"/>
      </a:lt1>
      <a:dk2>
        <a:srgbClr val="000000"/>
      </a:dk2>
      <a:lt2>
        <a:srgbClr val="808080"/>
      </a:lt2>
      <a:accent1>
        <a:srgbClr val="2E2E2E"/>
      </a:accent1>
      <a:accent2>
        <a:srgbClr val="7BBB45"/>
      </a:accent2>
      <a:accent3>
        <a:srgbClr val="353535"/>
      </a:accent3>
      <a:accent4>
        <a:srgbClr val="2C2C2C"/>
      </a:accent4>
      <a:accent5>
        <a:srgbClr val="ADADAD"/>
      </a:accent5>
      <a:accent6>
        <a:srgbClr val="FEB720"/>
      </a:accent6>
      <a:hlink>
        <a:srgbClr val="228DBC"/>
      </a:hlink>
      <a:folHlink>
        <a:srgbClr val="228DBC"/>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algn="ctr" cap="flat" cmpd="sng" w="9525">
          <a:solidFill>
            <a:schemeClr val="phClr">
              <a:shade val="95000"/>
              <a:satMod val="105000"/>
            </a:schemeClr>
          </a:solidFill>
          <a:prstDash val="solid"/>
        </a:ln>
        <a:ln algn="ctr" cap="flat" cmpd="sng" w="25400">
          <a:solidFill>
            <a:schemeClr val="phClr"/>
          </a:solidFill>
          <a:prstDash val="solid"/>
        </a:ln>
        <a:ln algn="ctr" cap="flat" cmpd="sng" w="38100">
          <a:solidFill>
            <a:schemeClr val="phClr"/>
          </a:solidFill>
          <a:prstDash val="solid"/>
        </a:ln>
      </a:lnStyleLst>
      <a:effectStyleLst>
        <a:effectStyle>
          <a:effectLst>
            <a:outerShdw blurRad="40000" dir="5400000" dist="20000" rotWithShape="0">
              <a:srgbClr val="000000">
                <a:alpha val="38000"/>
              </a:srgbClr>
            </a:outerShdw>
          </a:effectLst>
        </a:effectStyle>
        <a:effectStyle>
          <a:effectLst>
            <a:outerShdw blurRad="40000" dir="5400000" dist="23000" rotWithShape="0">
              <a:srgbClr val="000000">
                <a:alpha val="35000"/>
              </a:srgbClr>
            </a:outerShdw>
          </a:effectLst>
        </a:effectStyle>
        <a:effectStyle>
          <a:effectLst>
            <a:outerShdw blurRad="40000" dir="5400000" dist="23000" rotWithShape="0">
              <a:srgbClr val="000000">
                <a:alpha val="35000"/>
              </a:srgbClr>
            </a:outerShdw>
          </a:effectLst>
          <a:scene3d>
            <a:camera prst="orthographicFront">
              <a:rot lat="0" lon="0" rev="0"/>
            </a:camera>
            <a:lightRig dir="t" rig="threePt">
              <a:rot lat="0" lon="0" rev="1200000"/>
            </a:lightRig>
          </a:scene3d>
          <a:sp3d>
            <a:bevelT h="25400" w="635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b="180000" l="50000" r="50000" t="-80000"/>
          </a:path>
        </a:gradFill>
        <a:gradFill rotWithShape="1">
          <a:gsLst>
            <a:gs pos="0">
              <a:schemeClr val="phClr">
                <a:tint val="80000"/>
                <a:satMod val="300000"/>
              </a:schemeClr>
            </a:gs>
            <a:gs pos="100000">
              <a:schemeClr val="phClr">
                <a:shade val="30000"/>
                <a:satMod val="200000"/>
              </a:schemeClr>
            </a:gs>
          </a:gsLst>
          <a:path path="circle">
            <a:fillToRect b="50000" l="50000" r="50000" t="50000"/>
          </a:path>
        </a:gradFill>
      </a:bgFillStyleLst>
    </a:fmtScheme>
  </a:themeElements>
  <a:objectDefaults>
    <a:spDef>
      <a:spPr bwMode="auto">
        <a:xfrm>
          <a:off x="0" y="0"/>
          <a:ext cx="1" cy="1"/>
        </a:xfrm>
        <a:custGeom>
          <a:avLst/>
          <a:gdLst/>
          <a:ahLst/>
          <a:cxnLst/>
          <a:rect b="0" l="0" r="0" t="0"/>
          <a:pathLst/>
        </a:custGeom>
        <a:solidFill>
          <a:schemeClr val="accent1"/>
        </a:solidFill>
        <a:ln algn="ctr" cap="flat" cmpd="sng" w="25400">
          <a:solidFill>
            <a:srgbClr val="000000"/>
          </a:solidFill>
          <a:prstDash val="solid"/>
          <a:round/>
          <a:headEnd len="med" type="none" w="med"/>
          <a:tailEnd len="med" type="none" w="med"/>
        </a:ln>
        <a:effectLst/>
        <a:extLst>
          <a:ext uri="{AF507438-7753-43e0-B8FC-AC1667EBCBE1}">
            <a14:hiddenEffects xmlns:a14="http://schemas.microsoft.com/office/drawing/2010/main">
              <a:effectLst>
                <a:outerShdw algn="ctr" blurRad="63500" dir="2700000" dist="38099" rotWithShape="0">
                  <a:schemeClr val="bg2">
                    <a:alpha val="74998"/>
                  </a:schemeClr>
                </a:outerShdw>
              </a:effectLst>
            </a14:hiddenEffects>
          </a:ext>
        </a:extLst>
      </a:spPr>
      <a:bodyPr anchor="t" anchorCtr="0" bIns="45720" compatLnSpc="1" lIns="91440" numCol="1" rIns="91440" tIns="45720" vert="horz" wrap="square">
        <a:prstTxWarp prst="textNoShape">
          <a:avLst/>
        </a:prstTxWarp>
      </a:bodyPr>
      <a:lstStyle>
        <a:defPPr algn="ctr" defTabSz="914400" eaLnBrk="1" fontAlgn="base" hangingPunct="1" indent="0" latinLnBrk="0" marL="0" marR="0" rtl="0">
          <a:lnSpc>
            <a:spcPct val="100000"/>
          </a:lnSpc>
          <a:spcBef>
            <a:spcPct val="0"/>
          </a:spcBef>
          <a:spcAft>
            <a:spcPct val="0"/>
          </a:spcAft>
          <a:buClrTx/>
          <a:buSzTx/>
          <a:buFontTx/>
          <a:buNone/>
          <a:tabLst/>
          <a:defRPr b="0" baseline="0" cap="none" i="0" kumimoji="0" lang="en-US" normalizeH="0" strike="noStrike" sz="4200" u="none">
            <a:ln>
              <a:noFill/>
            </a:ln>
            <a:solidFill>
              <a:srgbClr val="000000"/>
            </a:solidFill>
            <a:effectLst/>
            <a:latin charset="0" typeface="Gill Sans"/>
            <a:ea charset="0" typeface="ヒラギノ角ゴ ProN W3"/>
            <a:cs charset="0" typeface="ヒラギノ角ゴ ProN W3"/>
            <a:sym charset="0" typeface="Gill Sans"/>
          </a:defRPr>
        </a:defPPr>
      </a:lstStyle>
    </a:spDef>
    <a:lnDef>
      <a:spPr bwMode="auto">
        <a:xfrm>
          <a:off x="0" y="0"/>
          <a:ext cx="1" cy="1"/>
        </a:xfrm>
        <a:custGeom>
          <a:avLst/>
          <a:gdLst/>
          <a:ahLst/>
          <a:cxnLst/>
          <a:rect b="0" l="0" r="0" t="0"/>
          <a:pathLst/>
        </a:custGeom>
        <a:solidFill>
          <a:schemeClr val="accent1"/>
        </a:solidFill>
        <a:ln algn="ctr" cap="flat" cmpd="sng" w="25400">
          <a:solidFill>
            <a:srgbClr val="000000"/>
          </a:solidFill>
          <a:prstDash val="solid"/>
          <a:round/>
          <a:headEnd len="med" type="none" w="med"/>
          <a:tailEnd len="med" type="none" w="med"/>
        </a:ln>
        <a:effectLst/>
        <a:extLst>
          <a:ext uri="{AF507438-7753-43e0-B8FC-AC1667EBCBE1}">
            <a14:hiddenEffects xmlns:a14="http://schemas.microsoft.com/office/drawing/2010/main">
              <a:effectLst>
                <a:outerShdw algn="ctr" blurRad="63500" dir="2700000" dist="38099" rotWithShape="0">
                  <a:schemeClr val="bg2">
                    <a:alpha val="74998"/>
                  </a:schemeClr>
                </a:outerShdw>
              </a:effectLst>
            </a14:hiddenEffects>
          </a:ext>
        </a:extLst>
      </a:spPr>
      <a:bodyPr anchor="t" anchorCtr="0" bIns="45720" compatLnSpc="1" lIns="91440" numCol="1" rIns="91440" tIns="45720" vert="horz" wrap="square">
        <a:prstTxWarp prst="textNoShape">
          <a:avLst/>
        </a:prstTxWarp>
      </a:bodyPr>
      <a:lstStyle>
        <a:defPPr algn="ctr" defTabSz="914400" eaLnBrk="1" fontAlgn="base" hangingPunct="1" indent="0" latinLnBrk="0" marL="0" marR="0" rtl="0">
          <a:lnSpc>
            <a:spcPct val="100000"/>
          </a:lnSpc>
          <a:spcBef>
            <a:spcPct val="0"/>
          </a:spcBef>
          <a:spcAft>
            <a:spcPct val="0"/>
          </a:spcAft>
          <a:buClrTx/>
          <a:buSzTx/>
          <a:buFontTx/>
          <a:buNone/>
          <a:tabLst/>
          <a:defRPr b="0" baseline="0" cap="none" i="0" kumimoji="0" lang="en-US" normalizeH="0" strike="noStrike" sz="4200" u="none">
            <a:ln>
              <a:noFill/>
            </a:ln>
            <a:solidFill>
              <a:srgbClr val="000000"/>
            </a:solidFill>
            <a:effectLst/>
            <a:latin charset="0" typeface="Gill Sans"/>
            <a:ea charset="0" typeface="ヒラギノ角ゴ ProN W3"/>
            <a:cs charset="0" typeface="ヒラギノ角ゴ ProN W3"/>
            <a:sym charset="0" typeface="Gill Sans"/>
          </a:defRPr>
        </a:defPPr>
      </a:lstStyle>
    </a:lnDef>
  </a:objectDefaults>
  <a:extraClrSchemeLst>
    <a:extraClrScheme>
      <a:clrScheme name="Chapter Pag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accent1="accent1" accent2="accent2" accent3="accent3" accent4="accent4" accent5="accent5" accent6="accent6" bg1="lt1" bg2="lt2" folHlink="folHlink" hlink="hlink" tx1="dk1" tx2="dk2"/>
    </a:extraClrScheme>
  </a:extraClrSchemeLst>
</a:theme>
</file>

<file path=docProps/app.xml><?xml version="1.0" encoding="utf-8"?>
<Properties xmlns="http://schemas.openxmlformats.org/officeDocument/2006/extended-properties" xmlns:vt="http://schemas.openxmlformats.org/officeDocument/2006/docPropsVTypes">
  <TotalTime>1464</TotalTime>
  <Words>0</Words>
  <Application>Microsoft Macintosh PowerPoint</Application>
  <PresentationFormat>On-screen Show (4:3)</PresentationFormat>
  <Paragraphs>0</Paragraphs>
  <Slides>1</Slides>
  <Notes>0</Notes>
  <HiddenSlides>0</HiddenSlides>
  <MMClips>0</MMClips>
  <ScaleCrop>false</ScaleCrop>
  <HeadingPairs>
    <vt:vector baseType="variant" size="4">
      <vt:variant>
        <vt:lpstr>Theme</vt:lpstr>
      </vt:variant>
      <vt:variant>
        <vt:i4>1</vt:i4>
      </vt:variant>
      <vt:variant>
        <vt:lpstr>Slide Titles</vt:lpstr>
      </vt:variant>
      <vt:variant>
        <vt:i4>1</vt:i4>
      </vt:variant>
    </vt:vector>
  </HeadingPairs>
  <TitlesOfParts>
    <vt:vector baseType="lpstr" size="2">
      <vt:lpstr>Office Theme</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mitype="http://purl.org/dc/dcmitype/" xmlns:dcterms="http://purl.org/dc/terms/" xmlns:xsi="http://www.w3.org/2001/XMLSchema-instance">
  <dc:title>Boundless Study Slides</dc:title>
  <dc:creator>Boundless</dc:creator>
  <cp:lastModifiedBy>Boundless</cp:lastModifiedBy>
  <cp:revision>1</cp:revision>
  <dcterms:created xsi:type="dcterms:W3CDTF">2013-10-07T14:37:03Z</dcterms:created>
  <dcterms:modified xsi:type="dcterms:W3CDTF">2013-11-19T21:58:14Z</dcterms:modified>
</cp:coreProperties>
</file>